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4" r:id="rId7"/>
    <p:sldId id="267" r:id="rId8"/>
    <p:sldId id="268" r:id="rId9"/>
    <p:sldId id="269" r:id="rId10"/>
    <p:sldId id="265" r:id="rId11"/>
    <p:sldId id="260" r:id="rId12"/>
    <p:sldId id="261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60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22FCEDA-8599-4DED-853D-94993D341DF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C16760B-22C1-4A44-B68B-40F783E3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7.png"/><Relationship Id="rId7" Type="http://schemas.openxmlformats.org/officeDocument/2006/relationships/image" Target="../media/image10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8.jpeg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5.wmf"/><Relationship Id="rId4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lobalni-cteni.cz/project/images/verejne/potraviny/cukr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428728" y="3857628"/>
            <a:ext cx="7406640" cy="147218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školy: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Speciální základní škola,Louny,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Poděbradova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640,příspěvková organizace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Autor: 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Mgr.TAŤÁNA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RADIMSKÁ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materiálu: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VY_32_INOVACE_19_II.JKGM_ALTERNATIVNÍ 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VÝUKA ČTENÍ S VYUŽITÍM GLOBÁLNÍ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METODY –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U</a:t>
            </a:r>
            <a:b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dirty="0" smtClean="0">
                <a:solidFill>
                  <a:schemeClr val="tx1"/>
                </a:solidFill>
              </a:rPr>
              <a:t>ČÍSLO PROJEKTU: CZ.1.07/1.4.00/21.3407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480" y="57148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4600" dirty="0" smtClean="0"/>
              <a:t> </a:t>
            </a:r>
            <a:r>
              <a:rPr lang="cs-CZ" sz="6000" dirty="0" smtClean="0"/>
              <a:t>Materiál je určený pro žáky 1. stupně speciální základní školy pro výuku čtení s využitím globální metody jejíž základem je postup od celku k jednotlivým částem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6000" dirty="0" smtClean="0"/>
              <a:t> Cílem je stimulace rozvoje zrakového vnímání, verbálního myšlení, záměrné pozornosti a komunikačních dovedností 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6000" dirty="0" smtClean="0"/>
              <a:t> Prezentace na interaktivní tabuli 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6000" dirty="0" smtClean="0"/>
              <a:t> Pomůcky: interaktivní pero, fixy na interaktivní tabuli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6000" dirty="0" smtClean="0"/>
              <a:t>Inovace: interaktivní způsob učení</a:t>
            </a:r>
          </a:p>
          <a:p>
            <a:pPr marL="365125" indent="-282575">
              <a:spcBef>
                <a:spcPts val="600"/>
              </a:spcBef>
              <a:buSzPct val="80000"/>
              <a:buFont typeface="Arial" charset="0"/>
              <a:buChar char="•"/>
              <a:defRPr/>
            </a:pPr>
            <a:r>
              <a:rPr lang="cs-CZ" sz="6000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57488" y="4000504"/>
            <a:ext cx="37061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2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00100" y="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32" name="Picture 8" descr="C:\Documents and Settings\Láďa\Local Settings\Temporary Internet Files\Content.IE5\SQW80ZOZ\MC9002507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214422"/>
            <a:ext cx="1687448" cy="1625284"/>
          </a:xfrm>
          <a:prstGeom prst="rect">
            <a:avLst/>
          </a:prstGeom>
          <a:noFill/>
        </p:spPr>
      </p:pic>
      <p:pic>
        <p:nvPicPr>
          <p:cNvPr id="1038" name="Picture 14" descr="C:\Documents and Settings\Láďa\Local Settings\Temporary Internet Files\Content.IE5\87422H25\MC9003316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4500570"/>
            <a:ext cx="1285884" cy="1520730"/>
          </a:xfrm>
          <a:prstGeom prst="rect">
            <a:avLst/>
          </a:prstGeom>
          <a:noFill/>
        </p:spPr>
      </p:pic>
      <p:pic>
        <p:nvPicPr>
          <p:cNvPr id="1039" name="Picture 15" descr="C:\Documents and Settings\Láďa\Local Settings\Temporary Internet Files\Content.IE5\N55XFQPS\MC90023819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32" y="4071942"/>
            <a:ext cx="1214446" cy="1861643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2500298" y="1357298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UMYVADLO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71736" y="5000636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UHLÍ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43670" y="5000636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UCHO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86580" y="1500174"/>
            <a:ext cx="1857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UBRUS</a:t>
            </a:r>
            <a:endParaRPr lang="cs-CZ" sz="3200" b="1" dirty="0"/>
          </a:p>
        </p:txBody>
      </p:sp>
      <p:pic>
        <p:nvPicPr>
          <p:cNvPr id="1041" name="Picture 17" descr="C:\Documents and Settings\Láďa\Local Settings\Temporary Internet Files\Content.IE5\YGN0Z3RJ\MC9000386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94" y="1285860"/>
            <a:ext cx="1415491" cy="14849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00100" y="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 descr="C:\Documents and Settings\Láďa\Local Settings\Temporary Internet Files\Content.IE5\87422H25\MC90043922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857232"/>
            <a:ext cx="1780856" cy="1780856"/>
          </a:xfrm>
          <a:prstGeom prst="rect">
            <a:avLst/>
          </a:prstGeom>
          <a:noFill/>
        </p:spPr>
      </p:pic>
      <p:pic>
        <p:nvPicPr>
          <p:cNvPr id="2052" name="Picture 4" descr="C:\Documents and Settings\Láďa\Local Settings\Temporary Internet Files\Content.IE5\E4IAGOOM\MP9004068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2643182"/>
            <a:ext cx="1214446" cy="1518428"/>
          </a:xfrm>
          <a:prstGeom prst="rect">
            <a:avLst/>
          </a:prstGeom>
          <a:noFill/>
        </p:spPr>
      </p:pic>
      <p:pic>
        <p:nvPicPr>
          <p:cNvPr id="2053" name="Picture 5" descr="C:\Documents and Settings\Láďa\Local Settings\Temporary Internet Files\Content.IE5\E4IAGOOM\MC9002219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290" y="4714884"/>
            <a:ext cx="1445666" cy="1816913"/>
          </a:xfrm>
          <a:prstGeom prst="rect">
            <a:avLst/>
          </a:prstGeom>
          <a:noFill/>
        </p:spPr>
      </p:pic>
      <p:pic>
        <p:nvPicPr>
          <p:cNvPr id="2055" name="Picture 7" descr="C:\Documents and Settings\Láďa\Local Settings\Temporary Internet Files\Content.IE5\87422H25\MC90030790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1071546"/>
            <a:ext cx="1828800" cy="64732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643174" y="1214422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SLUNCE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14612" y="3429000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TULIPÁN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5429264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PRUT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72298" y="1071546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UZEL</a:t>
            </a:r>
            <a:endParaRPr lang="cs-CZ" sz="3200" b="1" dirty="0"/>
          </a:p>
        </p:txBody>
      </p:sp>
      <p:pic>
        <p:nvPicPr>
          <p:cNvPr id="15" name="Obrázek 14" descr="cukr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2066" y="2500306"/>
            <a:ext cx="1428760" cy="1852096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786578" y="2857496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CUKR</a:t>
            </a:r>
            <a:endParaRPr lang="cs-CZ" sz="3200" b="1" dirty="0"/>
          </a:p>
        </p:txBody>
      </p:sp>
      <p:pic>
        <p:nvPicPr>
          <p:cNvPr id="2057" name="Picture 9" descr="C:\Documents and Settings\Láďa\Local Settings\Temporary Internet Files\Content.IE5\N55XFQPS\MC90029108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994101" y="4857760"/>
            <a:ext cx="2044498" cy="1569219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6786578" y="5214950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BUBEN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</a:t>
            </a:r>
            <a:br>
              <a:rPr lang="cs-CZ" dirty="0" smtClean="0"/>
            </a:br>
            <a:r>
              <a:rPr lang="cs-CZ" dirty="0" smtClean="0"/>
              <a:t> A ZAKROUŽKUJ PÍSMENO    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43636" y="428604"/>
            <a:ext cx="8771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42976" y="2285992"/>
            <a:ext cx="73581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            T                       E      S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H                    K                         M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      U                       D                   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A                  B                     U          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            O           J                     N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  U               T                  S             </a:t>
            </a:r>
            <a:endParaRPr lang="cs-CZ" sz="3600" b="1" dirty="0"/>
          </a:p>
        </p:txBody>
      </p:sp>
      <p:pic>
        <p:nvPicPr>
          <p:cNvPr id="3074" name="Picture 2" descr="C:\Documents and Settings\Láďa\Local Settings\Temporary Internet Files\Content.IE5\8ZVS4QL8\MC9004420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4908550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142852"/>
            <a:ext cx="7498080" cy="1143000"/>
          </a:xfrm>
        </p:spPr>
        <p:txBody>
          <a:bodyPr/>
          <a:lstStyle/>
          <a:p>
            <a:r>
              <a:rPr lang="cs-CZ" dirty="0" smtClean="0"/>
              <a:t>ČTI A OBTAHUJ PÍSMENO  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715272" y="285728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8" descr="C:\Documents and Settings\Láďa\Local Settings\Temporary Internet Files\Content.IE5\SQW80ZOZ\MC9002507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214422"/>
            <a:ext cx="1928826" cy="1857770"/>
          </a:xfrm>
          <a:prstGeom prst="rect">
            <a:avLst/>
          </a:prstGeom>
          <a:noFill/>
        </p:spPr>
      </p:pic>
      <p:pic>
        <p:nvPicPr>
          <p:cNvPr id="6" name="Picture 15" descr="C:\Documents and Settings\Láďa\Local Settings\Temporary Internet Files\Content.IE5\N55XFQPS\MC9002381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1214422"/>
            <a:ext cx="1214446" cy="186164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00100" y="3000372"/>
            <a:ext cx="7786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UMYVADLO            A             UCHO   .</a:t>
            </a:r>
            <a:endParaRPr lang="cs-CZ" sz="3200" b="1" dirty="0"/>
          </a:p>
        </p:txBody>
      </p:sp>
      <p:pic>
        <p:nvPicPr>
          <p:cNvPr id="9" name="Picture 2" descr="C:\Documents and Settings\Láďa\Local Settings\Temporary Internet Files\Content.IE5\87422H25\MC90043922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3500438"/>
            <a:ext cx="1780856" cy="1780856"/>
          </a:xfrm>
          <a:prstGeom prst="rect">
            <a:avLst/>
          </a:prstGeom>
          <a:noFill/>
        </p:spPr>
      </p:pic>
      <p:pic>
        <p:nvPicPr>
          <p:cNvPr id="10" name="Picture 4" descr="C:\Documents and Settings\Láďa\Local Settings\Temporary Internet Files\Content.IE5\E4IAGOOM\MP9004068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3714752"/>
            <a:ext cx="1214446" cy="151842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071538" y="5500702"/>
            <a:ext cx="7786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SLUNCE               A              TULIPÁN   .</a:t>
            </a:r>
            <a:endParaRPr lang="cs-CZ" sz="3200" b="1" dirty="0"/>
          </a:p>
        </p:txBody>
      </p:sp>
      <p:pic>
        <p:nvPicPr>
          <p:cNvPr id="12" name="Picture 2" descr="C:\Documents and Settings\Láďa\Local Settings\Temporary Internet Files\Content.IE5\8ZVS4QL8\MC90044203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357686" y="3500438"/>
            <a:ext cx="1743075" cy="194945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643438" y="164305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29124" y="4286256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142852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ČTI A OBTAHUJ PÍSMENO   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215206" y="21429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 descr="cuk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12" y="1214422"/>
            <a:ext cx="1428760" cy="1852096"/>
          </a:xfrm>
          <a:prstGeom prst="rect">
            <a:avLst/>
          </a:prstGeom>
        </p:spPr>
      </p:pic>
      <p:pic>
        <p:nvPicPr>
          <p:cNvPr id="6" name="Picture 17" descr="C:\Documents and Settings\Láďa\Local Settings\Temporary Internet Files\Content.IE5\YGN0Z3RJ\MC90003866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1428736"/>
            <a:ext cx="1415491" cy="148498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42976" y="3143248"/>
            <a:ext cx="7786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UBRUS                  A              CUKR    .</a:t>
            </a:r>
            <a:endParaRPr lang="cs-CZ" sz="3200" b="1" dirty="0"/>
          </a:p>
        </p:txBody>
      </p:sp>
      <p:pic>
        <p:nvPicPr>
          <p:cNvPr id="8" name="Picture 5" descr="C:\Documents and Settings\Láďa\Local Settings\Temporary Internet Files\Content.IE5\E4IAGOOM\MC9002219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4414" y="3714752"/>
            <a:ext cx="1445666" cy="1816913"/>
          </a:xfrm>
          <a:prstGeom prst="rect">
            <a:avLst/>
          </a:prstGeom>
          <a:noFill/>
        </p:spPr>
      </p:pic>
      <p:pic>
        <p:nvPicPr>
          <p:cNvPr id="9" name="Picture 7" descr="C:\Documents and Settings\Láďa\Local Settings\Temporary Internet Files\Content.IE5\87422H25\MC90030790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74" y="4214818"/>
            <a:ext cx="1828800" cy="64732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142976" y="5643578"/>
            <a:ext cx="7786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PRUT                      A                UZEL   .</a:t>
            </a:r>
            <a:endParaRPr lang="cs-CZ" sz="3200" b="1" dirty="0"/>
          </a:p>
        </p:txBody>
      </p:sp>
      <p:pic>
        <p:nvPicPr>
          <p:cNvPr id="11" name="Picture 2" descr="C:\Documents and Settings\Láďa\Local Settings\Temporary Internet Files\Content.IE5\8ZVS4QL8\MC90044203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6314" y="3500438"/>
            <a:ext cx="1743075" cy="194945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643438" y="164305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43438" y="442913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142852"/>
            <a:ext cx="7498080" cy="1143000"/>
          </a:xfrm>
        </p:spPr>
        <p:txBody>
          <a:bodyPr/>
          <a:lstStyle/>
          <a:p>
            <a:r>
              <a:rPr lang="cs-CZ" dirty="0" smtClean="0"/>
              <a:t>DOPLŇ PÍSMENO    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86446" y="21429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8" descr="C:\Documents and Settings\Láďa\Local Settings\Temporary Internet Files\Content.IE5\SQW80ZOZ\MC9002507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214422"/>
            <a:ext cx="1928826" cy="1857770"/>
          </a:xfrm>
          <a:prstGeom prst="rect">
            <a:avLst/>
          </a:prstGeom>
          <a:noFill/>
        </p:spPr>
      </p:pic>
      <p:pic>
        <p:nvPicPr>
          <p:cNvPr id="6" name="Picture 15" descr="C:\Documents and Settings\Láďa\Local Settings\Temporary Internet Files\Content.IE5\N55XFQPS\MC9002381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1214422"/>
            <a:ext cx="1214446" cy="186164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00100" y="3000372"/>
            <a:ext cx="7786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_</a:t>
            </a:r>
            <a:r>
              <a:rPr lang="cs-CZ" sz="3200" b="1" dirty="0" smtClean="0"/>
              <a:t>MYVADLO            A             _CHO   .</a:t>
            </a:r>
            <a:endParaRPr lang="cs-CZ" sz="3200" b="1" dirty="0"/>
          </a:p>
        </p:txBody>
      </p:sp>
      <p:pic>
        <p:nvPicPr>
          <p:cNvPr id="9" name="Picture 2" descr="C:\Documents and Settings\Láďa\Local Settings\Temporary Internet Files\Content.IE5\87422H25\MC90043922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3500438"/>
            <a:ext cx="1780856" cy="1780856"/>
          </a:xfrm>
          <a:prstGeom prst="rect">
            <a:avLst/>
          </a:prstGeom>
          <a:noFill/>
        </p:spPr>
      </p:pic>
      <p:pic>
        <p:nvPicPr>
          <p:cNvPr id="10" name="Picture 4" descr="C:\Documents and Settings\Láďa\Local Settings\Temporary Internet Files\Content.IE5\E4IAGOOM\MP9004068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3714752"/>
            <a:ext cx="1214446" cy="151842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071538" y="5500702"/>
            <a:ext cx="7786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SL_NCE               A              T_LIPÁN   .</a:t>
            </a:r>
            <a:endParaRPr lang="cs-CZ" sz="3200" b="1" dirty="0"/>
          </a:p>
        </p:txBody>
      </p:sp>
      <p:pic>
        <p:nvPicPr>
          <p:cNvPr id="12" name="Picture 2" descr="C:\Documents and Settings\Láďa\Local Settings\Temporary Internet Files\Content.IE5\8ZVS4QL8\MC90044203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357686" y="3643314"/>
            <a:ext cx="1743075" cy="194945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643438" y="164305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86248" y="4286256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142852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ČTI A OBTAHUJ PÍSMENO   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143768" y="285728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 descr="cuk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12" y="1214422"/>
            <a:ext cx="1428760" cy="1852096"/>
          </a:xfrm>
          <a:prstGeom prst="rect">
            <a:avLst/>
          </a:prstGeom>
        </p:spPr>
      </p:pic>
      <p:pic>
        <p:nvPicPr>
          <p:cNvPr id="6" name="Picture 17" descr="C:\Documents and Settings\Láďa\Local Settings\Temporary Internet Files\Content.IE5\YGN0Z3RJ\MC90003866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1428736"/>
            <a:ext cx="1415491" cy="148498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42976" y="3143248"/>
            <a:ext cx="7786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_</a:t>
            </a:r>
            <a:r>
              <a:rPr lang="cs-CZ" sz="3200" b="1" dirty="0" smtClean="0"/>
              <a:t>BRUS                  A              C_KR    .</a:t>
            </a:r>
            <a:endParaRPr lang="cs-CZ" sz="3200" b="1" dirty="0"/>
          </a:p>
        </p:txBody>
      </p:sp>
      <p:pic>
        <p:nvPicPr>
          <p:cNvPr id="8" name="Picture 5" descr="C:\Documents and Settings\Láďa\Local Settings\Temporary Internet Files\Content.IE5\E4IAGOOM\MC9002219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4414" y="3714752"/>
            <a:ext cx="1445666" cy="1816913"/>
          </a:xfrm>
          <a:prstGeom prst="rect">
            <a:avLst/>
          </a:prstGeom>
          <a:noFill/>
        </p:spPr>
      </p:pic>
      <p:pic>
        <p:nvPicPr>
          <p:cNvPr id="9" name="Picture 7" descr="C:\Documents and Settings\Láďa\Local Settings\Temporary Internet Files\Content.IE5\87422H25\MC90030790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74" y="4214818"/>
            <a:ext cx="1828800" cy="64732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142976" y="5643578"/>
            <a:ext cx="7786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PR_T                      A                _ZEL   .</a:t>
            </a:r>
            <a:endParaRPr lang="cs-CZ" sz="3200" b="1" dirty="0"/>
          </a:p>
        </p:txBody>
      </p:sp>
      <p:pic>
        <p:nvPicPr>
          <p:cNvPr id="11" name="Picture 2" descr="C:\Documents and Settings\Láďa\Local Settings\Temporary Internet Files\Content.IE5\8ZVS4QL8\MC90044203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29058" y="3714752"/>
            <a:ext cx="1743075" cy="194945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643438" y="164305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00562" y="4572008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0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SPOJ SLOVA S OBRÁZKY:</a:t>
            </a:r>
            <a:endParaRPr lang="cs-CZ" dirty="0"/>
          </a:p>
        </p:txBody>
      </p:sp>
      <p:pic>
        <p:nvPicPr>
          <p:cNvPr id="4" name="Picture 8" descr="C:\Documents and Settings\Láďa\Local Settings\Temporary Internet Files\Content.IE5\SQW80ZOZ\MC9002507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214422"/>
            <a:ext cx="1928826" cy="1857770"/>
          </a:xfrm>
          <a:prstGeom prst="rect">
            <a:avLst/>
          </a:prstGeom>
          <a:noFill/>
        </p:spPr>
      </p:pic>
      <p:pic>
        <p:nvPicPr>
          <p:cNvPr id="5" name="Picture 2" descr="C:\Documents and Settings\Láďa\Local Settings\Temporary Internet Files\Content.IE5\87422H25\MC90043922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3143248"/>
            <a:ext cx="1780856" cy="1780856"/>
          </a:xfrm>
          <a:prstGeom prst="rect">
            <a:avLst/>
          </a:prstGeom>
          <a:noFill/>
        </p:spPr>
      </p:pic>
      <p:pic>
        <p:nvPicPr>
          <p:cNvPr id="6" name="Picture 15" descr="C:\Documents and Settings\Láďa\Local Settings\Temporary Internet Files\Content.IE5\N55XFQPS\MC90023819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1142984"/>
            <a:ext cx="1214446" cy="1861643"/>
          </a:xfrm>
          <a:prstGeom prst="rect">
            <a:avLst/>
          </a:prstGeom>
          <a:noFill/>
        </p:spPr>
      </p:pic>
      <p:pic>
        <p:nvPicPr>
          <p:cNvPr id="7" name="Picture 4" descr="C:\Documents and Settings\Láďa\Local Settings\Temporary Internet Files\Content.IE5\E4IAGOOM\MP9004068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86644" y="3714752"/>
            <a:ext cx="1214446" cy="1518428"/>
          </a:xfrm>
          <a:prstGeom prst="rect">
            <a:avLst/>
          </a:prstGeom>
          <a:noFill/>
        </p:spPr>
      </p:pic>
      <p:pic>
        <p:nvPicPr>
          <p:cNvPr id="8" name="Picture 17" descr="C:\Documents and Settings\Láďa\Local Settings\Temporary Internet Files\Content.IE5\YGN0Z3RJ\MC90003866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10" y="5373014"/>
            <a:ext cx="1415491" cy="1484986"/>
          </a:xfrm>
          <a:prstGeom prst="rect">
            <a:avLst/>
          </a:prstGeom>
          <a:noFill/>
        </p:spPr>
      </p:pic>
      <p:pic>
        <p:nvPicPr>
          <p:cNvPr id="9" name="Picture 7" descr="C:\Documents and Settings\Láďa\Local Settings\Temporary Internet Files\Content.IE5\87422H25\MC90030790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29454" y="5929330"/>
            <a:ext cx="1828800" cy="64732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643306" y="1142984"/>
            <a:ext cx="328614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TULIPÁN</a:t>
            </a:r>
          </a:p>
          <a:p>
            <a:endParaRPr lang="cs-CZ" sz="3200" b="1" dirty="0"/>
          </a:p>
          <a:p>
            <a:r>
              <a:rPr lang="cs-CZ" sz="3200" b="1" dirty="0" smtClean="0"/>
              <a:t>UZEL</a:t>
            </a:r>
          </a:p>
          <a:p>
            <a:endParaRPr lang="cs-CZ" sz="3200" b="1" dirty="0"/>
          </a:p>
          <a:p>
            <a:r>
              <a:rPr lang="cs-CZ" sz="3200" b="1" dirty="0" smtClean="0"/>
              <a:t>UBRUS</a:t>
            </a:r>
          </a:p>
          <a:p>
            <a:endParaRPr lang="cs-CZ" sz="3200" b="1" dirty="0"/>
          </a:p>
          <a:p>
            <a:r>
              <a:rPr lang="cs-CZ" sz="3200" b="1" dirty="0" smtClean="0"/>
              <a:t>UCHO</a:t>
            </a:r>
          </a:p>
          <a:p>
            <a:endParaRPr lang="cs-CZ" sz="3200" b="1" dirty="0"/>
          </a:p>
          <a:p>
            <a:r>
              <a:rPr lang="cs-CZ" sz="3200" b="1" dirty="0" smtClean="0"/>
              <a:t>SLUNCE</a:t>
            </a:r>
          </a:p>
          <a:p>
            <a:endParaRPr lang="cs-CZ" sz="3200" b="1" dirty="0"/>
          </a:p>
          <a:p>
            <a:r>
              <a:rPr lang="cs-CZ" sz="3200" b="1" dirty="0" smtClean="0"/>
              <a:t>UMYVADLO</a:t>
            </a:r>
            <a:endParaRPr lang="cs-CZ" sz="3200" b="1" dirty="0"/>
          </a:p>
        </p:txBody>
      </p:sp>
      <p:pic>
        <p:nvPicPr>
          <p:cNvPr id="11" name="Picture 2" descr="C:\Documents and Settings\Láďa\Local Settings\Temporary Internet Files\Content.IE5\8ZVS4QL8\MC90044203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00496" y="3786190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0"/>
            <a:ext cx="7498080" cy="1143000"/>
          </a:xfrm>
        </p:spPr>
        <p:txBody>
          <a:bodyPr/>
          <a:lstStyle/>
          <a:p>
            <a:r>
              <a:rPr lang="cs-CZ" dirty="0" smtClean="0"/>
              <a:t>DOPIŠ PÍSMENO      :</a:t>
            </a:r>
            <a:endParaRPr lang="cs-CZ" dirty="0"/>
          </a:p>
        </p:txBody>
      </p:sp>
      <p:pic>
        <p:nvPicPr>
          <p:cNvPr id="4" name="Picture 8" descr="C:\Documents and Settings\Láďa\Local Settings\Temporary Internet Files\Content.IE5\SQW80ZOZ\MC9002507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214422"/>
            <a:ext cx="1687448" cy="1625284"/>
          </a:xfrm>
          <a:prstGeom prst="rect">
            <a:avLst/>
          </a:prstGeom>
          <a:noFill/>
        </p:spPr>
      </p:pic>
      <p:pic>
        <p:nvPicPr>
          <p:cNvPr id="5" name="Picture 14" descr="C:\Documents and Settings\Láďa\Local Settings\Temporary Internet Files\Content.IE5\87422H25\MC9003316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4500570"/>
            <a:ext cx="1285884" cy="1520730"/>
          </a:xfrm>
          <a:prstGeom prst="rect">
            <a:avLst/>
          </a:prstGeom>
          <a:noFill/>
        </p:spPr>
      </p:pic>
      <p:pic>
        <p:nvPicPr>
          <p:cNvPr id="6" name="Picture 17" descr="C:\Documents and Settings\Láďa\Local Settings\Temporary Internet Files\Content.IE5\YGN0Z3RJ\MC9000386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1285860"/>
            <a:ext cx="1415491" cy="1484986"/>
          </a:xfrm>
          <a:prstGeom prst="rect">
            <a:avLst/>
          </a:prstGeom>
          <a:noFill/>
        </p:spPr>
      </p:pic>
      <p:pic>
        <p:nvPicPr>
          <p:cNvPr id="7" name="Picture 15" descr="C:\Documents and Settings\Láďa\Local Settings\Temporary Internet Files\Content.IE5\N55XFQPS\MC90023819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72132" y="4071942"/>
            <a:ext cx="1214446" cy="186164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500298" y="1357298"/>
            <a:ext cx="25003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UMYVADLO</a:t>
            </a:r>
          </a:p>
          <a:p>
            <a:r>
              <a:rPr lang="cs-CZ" sz="3200" b="1" dirty="0" smtClean="0"/>
              <a:t>_MYVADLO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71736" y="5000636"/>
            <a:ext cx="25003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UHLÍ</a:t>
            </a:r>
          </a:p>
          <a:p>
            <a:r>
              <a:rPr lang="cs-CZ" sz="3200" b="1" dirty="0" smtClean="0"/>
              <a:t>_HLÍ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86580" y="1500174"/>
            <a:ext cx="18574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UBRUS</a:t>
            </a:r>
          </a:p>
          <a:p>
            <a:r>
              <a:rPr lang="cs-CZ" sz="3200" b="1" dirty="0" smtClean="0"/>
              <a:t>_BRUS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43670" y="5000636"/>
            <a:ext cx="25003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UCHO</a:t>
            </a:r>
          </a:p>
          <a:p>
            <a:r>
              <a:rPr lang="cs-CZ" sz="3200" b="1" dirty="0" smtClean="0"/>
              <a:t>_CHO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5429256" y="142852"/>
            <a:ext cx="6848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3" name="Picture 2" descr="C:\Documents and Settings\Láďa\Local Settings\Temporary Internet Files\Content.IE5\8ZVS4QL8\MC90044203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14678" y="3071810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572132" y="14285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 descr="C:\Documents and Settings\Láďa\Local Settings\Temporary Internet Files\Content.IE5\87422H25\MC90043922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857232"/>
            <a:ext cx="1780856" cy="1780856"/>
          </a:xfrm>
          <a:prstGeom prst="rect">
            <a:avLst/>
          </a:prstGeom>
          <a:noFill/>
        </p:spPr>
      </p:pic>
      <p:pic>
        <p:nvPicPr>
          <p:cNvPr id="2052" name="Picture 4" descr="C:\Documents and Settings\Láďa\Local Settings\Temporary Internet Files\Content.IE5\E4IAGOOM\MP9004068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52" y="2714620"/>
            <a:ext cx="1214446" cy="1518428"/>
          </a:xfrm>
          <a:prstGeom prst="rect">
            <a:avLst/>
          </a:prstGeom>
          <a:noFill/>
        </p:spPr>
      </p:pic>
      <p:pic>
        <p:nvPicPr>
          <p:cNvPr id="2053" name="Picture 5" descr="C:\Documents and Settings\Láďa\Local Settings\Temporary Internet Files\Content.IE5\E4IAGOOM\MC9002219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290" y="4714884"/>
            <a:ext cx="1445666" cy="1816913"/>
          </a:xfrm>
          <a:prstGeom prst="rect">
            <a:avLst/>
          </a:prstGeom>
          <a:noFill/>
        </p:spPr>
      </p:pic>
      <p:pic>
        <p:nvPicPr>
          <p:cNvPr id="2055" name="Picture 7" descr="C:\Documents and Settings\Láďa\Local Settings\Temporary Internet Files\Content.IE5\87422H25\MC90030790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1071546"/>
            <a:ext cx="1828800" cy="64732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643174" y="1214422"/>
            <a:ext cx="20717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SLUNCE</a:t>
            </a:r>
          </a:p>
          <a:p>
            <a:r>
              <a:rPr lang="cs-CZ" sz="3200" b="1" dirty="0" smtClean="0"/>
              <a:t>SL_NCE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14612" y="3429000"/>
            <a:ext cx="20717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TULIPÁN</a:t>
            </a:r>
          </a:p>
          <a:p>
            <a:r>
              <a:rPr lang="cs-CZ" sz="3200" b="1" dirty="0" smtClean="0"/>
              <a:t>T_LIPÁN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5429264"/>
            <a:ext cx="20717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PRUT</a:t>
            </a:r>
          </a:p>
          <a:p>
            <a:r>
              <a:rPr lang="cs-CZ" sz="3200" b="1" dirty="0" smtClean="0"/>
              <a:t>PR_T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72298" y="1071546"/>
            <a:ext cx="20717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UZEL</a:t>
            </a:r>
          </a:p>
          <a:p>
            <a:r>
              <a:rPr lang="cs-CZ" sz="3200" b="1" dirty="0" smtClean="0"/>
              <a:t>_ZEL</a:t>
            </a:r>
            <a:endParaRPr lang="cs-CZ" sz="3200" b="1" dirty="0"/>
          </a:p>
        </p:txBody>
      </p:sp>
      <p:pic>
        <p:nvPicPr>
          <p:cNvPr id="15" name="Obrázek 14" descr="cukr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2066" y="2500306"/>
            <a:ext cx="1428760" cy="1852096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786578" y="2857496"/>
            <a:ext cx="20717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CUKR</a:t>
            </a:r>
          </a:p>
          <a:p>
            <a:r>
              <a:rPr lang="cs-CZ" sz="3200" b="1" dirty="0" smtClean="0"/>
              <a:t>C_KR</a:t>
            </a:r>
            <a:endParaRPr lang="cs-CZ" sz="3200" b="1" dirty="0"/>
          </a:p>
        </p:txBody>
      </p:sp>
      <p:pic>
        <p:nvPicPr>
          <p:cNvPr id="2057" name="Picture 9" descr="C:\Documents and Settings\Láďa\Local Settings\Temporary Internet Files\Content.IE5\N55XFQPS\MC90029108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994101" y="4857760"/>
            <a:ext cx="2044498" cy="1569219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6786578" y="5214950"/>
            <a:ext cx="20717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BUBEN</a:t>
            </a:r>
          </a:p>
          <a:p>
            <a:r>
              <a:rPr lang="cs-CZ" sz="3200" b="1" dirty="0" smtClean="0"/>
              <a:t>B_BEN</a:t>
            </a:r>
            <a:endParaRPr lang="cs-CZ" sz="3200" b="1" dirty="0"/>
          </a:p>
        </p:txBody>
      </p:sp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928662" y="0"/>
            <a:ext cx="7498080" cy="1143000"/>
          </a:xfrm>
        </p:spPr>
        <p:txBody>
          <a:bodyPr/>
          <a:lstStyle/>
          <a:p>
            <a:r>
              <a:rPr lang="cs-CZ" dirty="0" smtClean="0"/>
              <a:t>DOPIŠ PÍSMENO       :</a:t>
            </a:r>
            <a:endParaRPr lang="cs-CZ" dirty="0"/>
          </a:p>
        </p:txBody>
      </p:sp>
      <p:pic>
        <p:nvPicPr>
          <p:cNvPr id="20" name="Picture 2" descr="C:\Documents and Settings\Láďa\Local Settings\Temporary Internet Files\Content.IE5\8ZVS4QL8\MC90044203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14744" y="4429132"/>
            <a:ext cx="1743075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47800"/>
            <a:ext cx="8433654" cy="4800600"/>
          </a:xfrm>
        </p:spPr>
        <p:txBody>
          <a:bodyPr>
            <a:normAutofit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i="1" dirty="0" smtClean="0">
                <a:hlinkClick r:id="rId3"/>
              </a:rPr>
              <a:t>www.office.</a:t>
            </a:r>
            <a:r>
              <a:rPr lang="cs-CZ" i="1" dirty="0" err="1" smtClean="0">
                <a:hlinkClick r:id="rId3"/>
              </a:rPr>
              <a:t>microsoft.com</a:t>
            </a:r>
            <a:r>
              <a:rPr lang="cs-CZ" i="1" dirty="0" smtClean="0"/>
              <a:t> </a:t>
            </a:r>
            <a:r>
              <a:rPr lang="cs-CZ" dirty="0" smtClean="0"/>
              <a:t>  obr.: umyvadlo, </a:t>
            </a:r>
            <a:r>
              <a:rPr lang="cs-CZ" dirty="0" err="1" smtClean="0"/>
              <a:t>emotikona</a:t>
            </a:r>
            <a:r>
              <a:rPr lang="cs-CZ" dirty="0" smtClean="0"/>
              <a:t>, buben, ucho, uhlí, ubrus, slunce, tulipán, uzel, prut  </a:t>
            </a:r>
            <a:r>
              <a:rPr lang="en-US" dirty="0" smtClean="0"/>
              <a:t>[cit. 2012–08–0</a:t>
            </a:r>
            <a:r>
              <a:rPr lang="cs-CZ" dirty="0" smtClean="0"/>
              <a:t>8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/potraviny/cukr_text.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cukr.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2012–08–0</a:t>
            </a:r>
            <a:r>
              <a:rPr lang="cs-CZ" dirty="0" smtClean="0"/>
              <a:t>8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</TotalTime>
  <Words>298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Název školy: Speciální základní škola,Louny, Poděbradova 640,příspěvková organizace Autor:  Mgr.TAŤÁNA RADIMSKÁ Název materiálu: VY_32_INOVACE_19_II.JKGM_ALTERNATIVNÍ VÝUKA ČTENÍ S VYUŽITÍM GLOBÁLNÍ METODY – U ČÍSLO PROJEKTU: CZ.1.07/1.4.00/21.3407 </vt:lpstr>
      <vt:lpstr>ANOTACE</vt:lpstr>
      <vt:lpstr>Snímek 3</vt:lpstr>
      <vt:lpstr>Snímek 4</vt:lpstr>
      <vt:lpstr>VYHLEDEJ  A ZAKROUŽKUJ PÍSMENO     :</vt:lpstr>
      <vt:lpstr>ČTI A OBTAHUJ PÍSMENO   :</vt:lpstr>
      <vt:lpstr>ČTI A OBTAHUJ PÍSMENO    :</vt:lpstr>
      <vt:lpstr>DOPLŇ PÍSMENO     :</vt:lpstr>
      <vt:lpstr>ČTI A OBTAHUJ PÍSMENO    :</vt:lpstr>
      <vt:lpstr>SPOJ SLOVA S OBRÁZKY:</vt:lpstr>
      <vt:lpstr>DOPIŠ PÍSMENO      :</vt:lpstr>
      <vt:lpstr>DOPIŠ PÍSMENO       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VY_32_INOVACE_01_ALTERNATIVNÍ VÝUKA ČTENÍ S VYUŽITÍM GLOBÁLNÍ METODY PRO 1. STUPEŇ Speciální školy - U</dc:title>
  <dc:creator>Magda Radimová</dc:creator>
  <cp:lastModifiedBy>Magda Radimová</cp:lastModifiedBy>
  <cp:revision>14</cp:revision>
  <dcterms:created xsi:type="dcterms:W3CDTF">2012-08-13T11:15:50Z</dcterms:created>
  <dcterms:modified xsi:type="dcterms:W3CDTF">2012-10-09T19:49:14Z</dcterms:modified>
</cp:coreProperties>
</file>