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64652E0-3ACD-40D1-A60D-872FED012A8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C742F6E-A764-4001-A980-34899C307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3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3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3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3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7.wmf"/><Relationship Id="rId7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14.jpeg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7.wmf"/><Relationship Id="rId7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14.jpeg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lobalni-cteni.cz/project/images/verejne/cinnosti/ji_text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lobalni-cteni.cz/project/images/verejne/potraviny/chleba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928794" y="2500306"/>
            <a:ext cx="5891218" cy="2868168"/>
          </a:xfrm>
        </p:spPr>
        <p:txBody>
          <a:bodyPr>
            <a:noAutofit/>
          </a:bodyPr>
          <a:lstStyle/>
          <a:p>
            <a:pPr lvl="0"/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školy: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Speciální základní škola,Louny,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Poděbradova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640,příspěvková organizace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Autor: 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Mgr.TAŤÁNA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RADIMSKÁ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materiálu: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VY_32_INOVACE_20_II.JKGM_ALTERNATIVNÍ 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GLOBÁLNÍ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METODY–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ch</a:t>
            </a:r>
            <a:b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dirty="0" smtClean="0">
                <a:solidFill>
                  <a:schemeClr val="tx1"/>
                </a:solidFill>
              </a:rPr>
              <a:t> ČÍSLO PROJEKTU: CZ.1.07/1.4.00/21.3407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44" y="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 noGrp="1"/>
          </p:cNvSpPr>
          <p:nvPr>
            <p:ph sz="quarter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Materiál je určený pro žáky 1. stupně speciální základní školy pro výuku čtení s využitím globální metody jejíž základem je postup od celku k jednotlivým částem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Cílem je stimulace rozvoje zrakového vnímání, verbálního myšlení, záměrné pozornosti a komunikačních dovedností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Prezentace na interaktivní tabuli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Pomůcky: interaktivní pero, fixy na interaktivní tabuli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Metodické pokyny: žáci pomocí obrázků vyvozují a procvičují písmeno     . Opisují a doplňují písmeno a slova na interaktivní tabuli a v pracovním listě. Pomocí obrázků čtou jednoduché věty.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14744" y="4857760"/>
            <a:ext cx="55656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</a:t>
            </a:r>
            <a:endParaRPr lang="cs-CZ" sz="2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14290"/>
            <a:ext cx="11849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 descr="chleb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28" y="928670"/>
            <a:ext cx="1500189" cy="194468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14414" y="3000372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CHLEBA</a:t>
            </a:r>
            <a:endParaRPr lang="cs-CZ" sz="3200" b="1" dirty="0"/>
          </a:p>
        </p:txBody>
      </p:sp>
      <p:pic>
        <p:nvPicPr>
          <p:cNvPr id="1026" name="Picture 2" descr="C:\Documents and Settings\Láďa\Local Settings\Temporary Internet Files\Content.IE5\87422H25\MC9002092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4143380"/>
            <a:ext cx="2090658" cy="179868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85786" y="5929330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CHOBOTNICE</a:t>
            </a:r>
            <a:endParaRPr lang="cs-CZ" sz="3200" b="1" dirty="0"/>
          </a:p>
        </p:txBody>
      </p:sp>
      <p:pic>
        <p:nvPicPr>
          <p:cNvPr id="1028" name="Picture 4" descr="C:\Documents and Settings\Láďa\Local Settings\Temporary Internet Files\Content.IE5\87422H25\MC9002316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8" y="571480"/>
            <a:ext cx="1978336" cy="152432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929322" y="242886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CHATA</a:t>
            </a:r>
            <a:endParaRPr lang="cs-CZ" sz="3200" b="1" dirty="0"/>
          </a:p>
        </p:txBody>
      </p:sp>
      <p:pic>
        <p:nvPicPr>
          <p:cNvPr id="1030" name="Picture 6" descr="C:\Documents and Settings\Láďa\Local Settings\Temporary Internet Files\Content.IE5\87422H25\MC90033214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8" y="3500438"/>
            <a:ext cx="1815220" cy="171261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643570" y="564357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CHRÁM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Láďa\Local Settings\Temporary Internet Files\Content.IE5\E4IAGOOM\MC9002381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785794"/>
            <a:ext cx="1258273" cy="19288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85918" y="135729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UCHO</a:t>
            </a:r>
            <a:endParaRPr lang="cs-CZ" sz="3200" b="1" dirty="0"/>
          </a:p>
        </p:txBody>
      </p:sp>
      <p:pic>
        <p:nvPicPr>
          <p:cNvPr id="2052" name="Picture 4" descr="C:\Documents and Settings\Láďa\Local Settings\Temporary Internet Files\Content.IE5\E4IAGOOM\MC9002155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214686"/>
            <a:ext cx="1857388" cy="145972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357422" y="3571876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HRÁCH</a:t>
            </a:r>
            <a:endParaRPr lang="cs-CZ" sz="3200" b="1" dirty="0"/>
          </a:p>
        </p:txBody>
      </p:sp>
      <p:pic>
        <p:nvPicPr>
          <p:cNvPr id="2055" name="Picture 7" descr="C:\Documents and Settings\Láďa\Local Settings\Temporary Internet Files\Content.IE5\QJ9ROL0K\MC9000528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5072074"/>
            <a:ext cx="1803197" cy="120152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357422" y="528638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HROCH</a:t>
            </a:r>
            <a:endParaRPr lang="cs-CZ" sz="3200" b="1" dirty="0"/>
          </a:p>
        </p:txBody>
      </p:sp>
      <p:pic>
        <p:nvPicPr>
          <p:cNvPr id="2056" name="Picture 8" descr="C:\Documents and Settings\Láďa\Local Settings\Temporary Internet Files\Content.IE5\87422H25\MC90044059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7686" y="857232"/>
            <a:ext cx="1828800" cy="18288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572264" y="1214422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MICHAL</a:t>
            </a:r>
            <a:endParaRPr lang="cs-CZ" sz="3200" b="1" dirty="0"/>
          </a:p>
        </p:txBody>
      </p:sp>
      <p:pic>
        <p:nvPicPr>
          <p:cNvPr id="2057" name="Picture 9" descr="C:\Documents and Settings\Láďa\Local Settings\Temporary Internet Files\Content.IE5\CN8USW10\MC90012277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6248" y="3071810"/>
            <a:ext cx="2273074" cy="151015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500826" y="3643314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CHRPA</a:t>
            </a:r>
          </a:p>
        </p:txBody>
      </p:sp>
      <p:pic>
        <p:nvPicPr>
          <p:cNvPr id="2062" name="Picture 14" descr="C:\Documents and Settings\Láďa\Local Settings\Temporary Internet Files\Content.IE5\SQW80ZOZ\MP90043178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7686" y="4929198"/>
            <a:ext cx="1891007" cy="1301545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6572264" y="521495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MECH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7772400" cy="1143000"/>
          </a:xfrm>
        </p:spPr>
        <p:txBody>
          <a:bodyPr/>
          <a:lstStyle/>
          <a:p>
            <a:r>
              <a:rPr lang="cs-CZ" b="1" dirty="0" smtClean="0"/>
              <a:t>SPOJ SLOVA S OBRÁZKY:</a:t>
            </a:r>
            <a:endParaRPr lang="cs-CZ" b="1" dirty="0"/>
          </a:p>
        </p:txBody>
      </p:sp>
      <p:pic>
        <p:nvPicPr>
          <p:cNvPr id="4" name="Obrázek 3" descr="chleb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1500174"/>
            <a:ext cx="1500189" cy="1944689"/>
          </a:xfrm>
          <a:prstGeom prst="rect">
            <a:avLst/>
          </a:prstGeom>
        </p:spPr>
      </p:pic>
      <p:pic>
        <p:nvPicPr>
          <p:cNvPr id="5" name="Picture 2" descr="C:\Documents and Settings\Láďa\Local Settings\Temporary Internet Files\Content.IE5\87422H25\MC9002092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4500570"/>
            <a:ext cx="2090658" cy="1798687"/>
          </a:xfrm>
          <a:prstGeom prst="rect">
            <a:avLst/>
          </a:prstGeom>
          <a:noFill/>
        </p:spPr>
      </p:pic>
      <p:pic>
        <p:nvPicPr>
          <p:cNvPr id="6" name="Picture 8" descr="C:\Documents and Settings\Láďa\Local Settings\Temporary Internet Files\Content.IE5\87422H25\MC9004405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1214422"/>
            <a:ext cx="1828800" cy="1828800"/>
          </a:xfrm>
          <a:prstGeom prst="rect">
            <a:avLst/>
          </a:prstGeom>
          <a:noFill/>
        </p:spPr>
      </p:pic>
      <p:pic>
        <p:nvPicPr>
          <p:cNvPr id="7" name="Picture 9" descr="C:\Documents and Settings\Láďa\Local Settings\Temporary Internet Files\Content.IE5\CN8USW10\MC90012277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3214686"/>
            <a:ext cx="2273074" cy="1510150"/>
          </a:xfrm>
          <a:prstGeom prst="rect">
            <a:avLst/>
          </a:prstGeom>
          <a:noFill/>
        </p:spPr>
      </p:pic>
      <p:pic>
        <p:nvPicPr>
          <p:cNvPr id="8" name="Picture 14" descr="C:\Documents and Settings\Láďa\Local Settings\Temporary Internet Files\Content.IE5\SQW80ZOZ\MP9004317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15140" y="5214950"/>
            <a:ext cx="1891007" cy="130154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428992" y="1357298"/>
            <a:ext cx="30003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CHRPA</a:t>
            </a:r>
          </a:p>
          <a:p>
            <a:endParaRPr lang="cs-CZ" sz="3200" b="1" dirty="0"/>
          </a:p>
          <a:p>
            <a:r>
              <a:rPr lang="cs-CZ" sz="3200" b="1" dirty="0" smtClean="0"/>
              <a:t>MECH</a:t>
            </a:r>
          </a:p>
          <a:p>
            <a:endParaRPr lang="cs-CZ" sz="3200" b="1" dirty="0"/>
          </a:p>
          <a:p>
            <a:r>
              <a:rPr lang="cs-CZ" sz="3200" b="1" dirty="0" smtClean="0"/>
              <a:t>CHOBOTNICE</a:t>
            </a:r>
          </a:p>
          <a:p>
            <a:endParaRPr lang="cs-CZ" sz="3200" b="1" dirty="0"/>
          </a:p>
          <a:p>
            <a:r>
              <a:rPr lang="cs-CZ" sz="3200" b="1" dirty="0" smtClean="0"/>
              <a:t>CHLEBA</a:t>
            </a:r>
          </a:p>
          <a:p>
            <a:endParaRPr lang="cs-CZ" sz="3200" b="1" dirty="0"/>
          </a:p>
          <a:p>
            <a:r>
              <a:rPr lang="cs-CZ" sz="3200" b="1" dirty="0" smtClean="0"/>
              <a:t>MICHAL</a:t>
            </a:r>
            <a:endParaRPr lang="cs-CZ" sz="3200" b="1" dirty="0"/>
          </a:p>
        </p:txBody>
      </p:sp>
      <p:pic>
        <p:nvPicPr>
          <p:cNvPr id="3075" name="Picture 3" descr="C:\Documents and Settings\Láďa\Local Settings\Temporary Internet Files\Content.IE5\SQW80ZOZ\MC9004420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28" y="4929198"/>
            <a:ext cx="188595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3298 -0.01366 -0.06128 0.01388 -0.09288 0.01921 C -0.10503 0.025 -0.11614 0.02662 -0.12864 0.03009 C -0.15278 0.0287 -0.17725 0.02963 -0.20121 0.02546 C -0.23784 0.01921 -0.27014 -0.00047 -0.30486 -0.01412 C -0.31302 -0.01737 -0.3217 -0.01737 -0.32986 -0.02061 C -0.33906 -0.02431 -0.38767 -0.04815 -0.40607 -0.05718 C -0.42812 -0.06806 -0.46892 -0.09051 -0.48333 -0.11737 C -0.48698 -0.12431 -0.48975 -0.13218 -0.49288 -0.13959 C -0.49531 -0.14537 -0.496 -0.15232 -0.49774 -0.15857 C -0.49843 -0.16135 -0.5 -0.16667 -0.5 -0.16667 C -0.50104 -0.18866 -0.5026 -0.19422 -0.49896 -0.21574 C -0.49062 -0.26621 -0.45868 -0.33588 -0.42621 -0.36505 C -0.42153 -0.36922 -0.40278 -0.38334 -0.39531 -0.38889 C -0.37274 -0.40602 -0.39462 -0.39491 -0.36788 -0.41274 C -0.36215 -0.41667 -0.35573 -0.41829 -0.35 -0.42223 C -0.29861 -0.45718 -0.32222 -0.44885 -0.27743 -0.46829 C -0.18854 -0.50672 -0.24514 -0.4838 -0.18333 -0.50162 C -0.17378 -0.5044 -0.16458 -0.50903 -0.15486 -0.51112 C -0.13906 -0.51436 -0.10729 -0.51737 -0.10729 -0.51737 C -0.08142 -0.51528 -0.05555 -0.51482 -0.02986 -0.51112 C 0.00677 -0.50602 0.03907 -0.48496 0.07379 -0.4713 C 0.09809 -0.46181 0.12344 -0.45672 0.14757 -0.44607 C 0.18976 -0.42732 0.23299 -0.40996 0.27604 -0.39514 C 0.27969 -0.3926 0.28316 -0.38959 0.28681 -0.38727 C 0.29063 -0.38473 0.29497 -0.38334 0.29879 -0.38079 C 0.30903 -0.37385 0.31875 -0.36158 0.32726 -0.35232 C 0.33212 -0.34699 0.33733 -0.34213 0.34045 -0.33496 C 0.34341 -0.32801 0.34549 -0.32084 0.34879 -0.31412 C 0.35226 -0.2963 0.35764 -0.27732 0.36545 -0.26181 C 0.36424 -0.25556 0.36302 -0.24908 0.36181 -0.24283 C 0.35851 -0.22616 0.34601 -0.21459 0.33681 -0.20463 C 0.31823 -0.18473 0.30261 -0.17176 0.27969 -0.16019 C 0.27032 -0.15533 0.26007 -0.14769 0.25 -0.14607 C 0.21528 -0.14028 0.21007 -0.14098 0.175 -0.13959 C 0.1599 -0.13774 0.14462 -0.13774 0.12969 -0.13496 C 0.12032 -0.13334 0.11146 -0.12824 0.10226 -0.12524 C 0.09653 -0.12014 0.09167 -0.11366 0.08559 -0.10949 C 0.079 -0.09699 0.06754 -0.08449 0.05712 -0.07778 C 0.05122 -0.06991 0.04427 -0.06366 0.03681 -0.05857 C 0.03299 -0.05139 0.02292 -0.04537 0.01667 -0.04121 C 0.00608 -0.03403 -0.00208 -0.02084 -0.01198 -0.01274 C -0.0033 -0.0088 -0.00659 -0.01181 -0.00121 -0.00463 C -0.00052 -0.00255 0.00139 -0.0007 0.00104 0.00162 C 0.00087 0.00324 -0.00156 0.00439 -0.00243 0.00324 C -0.00312 0.00208 -0.00087 0.00115 -2.5E-6 2.96296E-6 Z " pathEditMode="relative" ptsTypes="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0"/>
            <a:ext cx="7772400" cy="1143000"/>
          </a:xfrm>
        </p:spPr>
        <p:txBody>
          <a:bodyPr/>
          <a:lstStyle/>
          <a:p>
            <a:r>
              <a:rPr lang="cs-CZ" b="1" dirty="0" smtClean="0"/>
              <a:t>SPOJ SLOVA S OBRÁZKY:</a:t>
            </a:r>
            <a:endParaRPr lang="cs-CZ" b="1" dirty="0"/>
          </a:p>
        </p:txBody>
      </p:sp>
      <p:pic>
        <p:nvPicPr>
          <p:cNvPr id="4" name="Picture 2" descr="C:\Documents and Settings\Láďa\Local Settings\Temporary Internet Files\Content.IE5\E4IAGOOM\MC9002381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3786190"/>
            <a:ext cx="1258273" cy="1928826"/>
          </a:xfrm>
          <a:prstGeom prst="rect">
            <a:avLst/>
          </a:prstGeom>
          <a:noFill/>
        </p:spPr>
      </p:pic>
      <p:pic>
        <p:nvPicPr>
          <p:cNvPr id="5" name="Picture 4" descr="C:\Documents and Settings\Láďa\Local Settings\Temporary Internet Files\Content.IE5\E4IAGOOM\MC9002155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5072074"/>
            <a:ext cx="1857388" cy="1459723"/>
          </a:xfrm>
          <a:prstGeom prst="rect">
            <a:avLst/>
          </a:prstGeom>
          <a:noFill/>
        </p:spPr>
      </p:pic>
      <p:pic>
        <p:nvPicPr>
          <p:cNvPr id="6" name="Picture 7" descr="C:\Documents and Settings\Láďa\Local Settings\Temporary Internet Files\Content.IE5\QJ9ROL0K\MC9000528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2143116"/>
            <a:ext cx="1803197" cy="1201522"/>
          </a:xfrm>
          <a:prstGeom prst="rect">
            <a:avLst/>
          </a:prstGeom>
          <a:noFill/>
        </p:spPr>
      </p:pic>
      <p:pic>
        <p:nvPicPr>
          <p:cNvPr id="7" name="Picture 4" descr="C:\Documents and Settings\Láďa\Local Settings\Temporary Internet Files\Content.IE5\87422H25\MC90023165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1428736"/>
            <a:ext cx="1978336" cy="1524325"/>
          </a:xfrm>
          <a:prstGeom prst="rect">
            <a:avLst/>
          </a:prstGeom>
          <a:noFill/>
        </p:spPr>
      </p:pic>
      <p:pic>
        <p:nvPicPr>
          <p:cNvPr id="8" name="Picture 6" descr="C:\Documents and Settings\Láďa\Local Settings\Temporary Internet Files\Content.IE5\87422H25\MC90033214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3214686"/>
            <a:ext cx="1815220" cy="171261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00430" y="1571612"/>
            <a:ext cx="31432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HRÁCH</a:t>
            </a:r>
          </a:p>
          <a:p>
            <a:endParaRPr lang="cs-CZ" sz="3200" b="1" dirty="0"/>
          </a:p>
          <a:p>
            <a:r>
              <a:rPr lang="cs-CZ" sz="3200" b="1" dirty="0" smtClean="0"/>
              <a:t>UCHO</a:t>
            </a:r>
          </a:p>
          <a:p>
            <a:endParaRPr lang="cs-CZ" sz="3200" b="1" dirty="0"/>
          </a:p>
          <a:p>
            <a:r>
              <a:rPr lang="cs-CZ" sz="3200" b="1" dirty="0" smtClean="0"/>
              <a:t>CHRÁM</a:t>
            </a:r>
          </a:p>
          <a:p>
            <a:endParaRPr lang="cs-CZ" sz="3200" b="1" dirty="0"/>
          </a:p>
          <a:p>
            <a:r>
              <a:rPr lang="cs-CZ" sz="3200" b="1" dirty="0" smtClean="0"/>
              <a:t>HROCH</a:t>
            </a:r>
          </a:p>
          <a:p>
            <a:endParaRPr lang="cs-CZ" sz="3200" b="1" dirty="0"/>
          </a:p>
          <a:p>
            <a:r>
              <a:rPr lang="cs-CZ" sz="3200" b="1" dirty="0" smtClean="0"/>
              <a:t>CHATA</a:t>
            </a:r>
            <a:endParaRPr lang="cs-CZ" sz="3200" b="1" dirty="0"/>
          </a:p>
        </p:txBody>
      </p:sp>
      <p:pic>
        <p:nvPicPr>
          <p:cNvPr id="10" name="Picture 3" descr="C:\Documents and Settings\Láďa\Local Settings\Temporary Internet Files\Content.IE5\SQW80ZOZ\MC9004420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28" y="4929198"/>
            <a:ext cx="188595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3298 -0.01366 -0.06128 0.01388 -0.09288 0.01921 C -0.10503 0.025 -0.11614 0.02662 -0.12864 0.03009 C -0.15278 0.0287 -0.17725 0.02963 -0.20121 0.02546 C -0.23784 0.01921 -0.27014 -0.00047 -0.30486 -0.01412 C -0.31302 -0.01737 -0.3217 -0.01737 -0.32986 -0.02061 C -0.33906 -0.02431 -0.38767 -0.04815 -0.40607 -0.05718 C -0.42812 -0.06806 -0.46892 -0.09051 -0.48333 -0.11737 C -0.48698 -0.12431 -0.48975 -0.13218 -0.49288 -0.13959 C -0.49531 -0.14537 -0.496 -0.15232 -0.49774 -0.15857 C -0.49843 -0.16135 -0.5 -0.16667 -0.5 -0.16667 C -0.50104 -0.18866 -0.5026 -0.19422 -0.49896 -0.21574 C -0.49062 -0.26621 -0.45868 -0.33588 -0.42621 -0.36505 C -0.42153 -0.36922 -0.40278 -0.38334 -0.39531 -0.38889 C -0.37274 -0.40602 -0.39462 -0.39491 -0.36788 -0.41274 C -0.36215 -0.41667 -0.35573 -0.41829 -0.35 -0.42223 C -0.29861 -0.45718 -0.32222 -0.44885 -0.27743 -0.46829 C -0.18854 -0.50672 -0.24514 -0.4838 -0.18333 -0.50162 C -0.17378 -0.5044 -0.16458 -0.50903 -0.15486 -0.51112 C -0.13906 -0.51436 -0.10729 -0.51737 -0.10729 -0.51737 C -0.08142 -0.51528 -0.05555 -0.51482 -0.02986 -0.51112 C 0.00677 -0.50602 0.03907 -0.48496 0.07379 -0.4713 C 0.09809 -0.46181 0.12344 -0.45672 0.14757 -0.44607 C 0.18976 -0.42732 0.23299 -0.40996 0.27604 -0.39514 C 0.27969 -0.3926 0.28316 -0.38959 0.28681 -0.38727 C 0.29063 -0.38473 0.29497 -0.38334 0.29879 -0.38079 C 0.30903 -0.37385 0.31875 -0.36158 0.32726 -0.35232 C 0.33212 -0.34699 0.33733 -0.34213 0.34045 -0.33496 C 0.34341 -0.32801 0.34549 -0.32084 0.34879 -0.31412 C 0.35226 -0.2963 0.35764 -0.27732 0.36545 -0.26181 C 0.36424 -0.25556 0.36302 -0.24908 0.36181 -0.24283 C 0.35851 -0.22616 0.34601 -0.21459 0.33681 -0.20463 C 0.31823 -0.18473 0.30261 -0.17176 0.27969 -0.16019 C 0.27032 -0.15533 0.26007 -0.14769 0.25 -0.14607 C 0.21528 -0.14028 0.21007 -0.14098 0.175 -0.13959 C 0.1599 -0.13774 0.14462 -0.13774 0.12969 -0.13496 C 0.12032 -0.13334 0.11146 -0.12824 0.10226 -0.12524 C 0.09653 -0.12014 0.09167 -0.11366 0.08559 -0.10949 C 0.079 -0.09699 0.06754 -0.08449 0.05712 -0.07778 C 0.05122 -0.06991 0.04427 -0.06366 0.03681 -0.05857 C 0.03299 -0.05139 0.02292 -0.04537 0.01667 -0.04121 C 0.00608 -0.03403 -0.00208 -0.02084 -0.01198 -0.01274 C -0.0033 -0.0088 -0.00659 -0.01181 -0.00121 -0.00463 C -0.00052 -0.00255 0.00139 -0.0007 0.00104 0.00162 C 0.00087 0.00324 -0.00156 0.00439 -0.00243 0.00324 C -0.00312 0.00208 -0.00087 0.00115 -2.5E-6 2.96296E-6 Z " pathEditMode="relative" ptsTypes="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772400" cy="1143000"/>
          </a:xfrm>
        </p:spPr>
        <p:txBody>
          <a:bodyPr/>
          <a:lstStyle/>
          <a:p>
            <a:r>
              <a:rPr lang="cs-CZ" b="1" dirty="0" smtClean="0"/>
              <a:t>DOPLŇ PÍSMENO        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572000" y="285728"/>
            <a:ext cx="11849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Obrázek 5" descr="chleb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1500174"/>
            <a:ext cx="1500189" cy="1944689"/>
          </a:xfrm>
          <a:prstGeom prst="rect">
            <a:avLst/>
          </a:prstGeom>
        </p:spPr>
      </p:pic>
      <p:pic>
        <p:nvPicPr>
          <p:cNvPr id="7" name="Picture 2" descr="C:\Documents and Settings\Láďa\Local Settings\Temporary Internet Files\Content.IE5\87422H25\MC9002092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071942"/>
            <a:ext cx="2090658" cy="1798687"/>
          </a:xfrm>
          <a:prstGeom prst="rect">
            <a:avLst/>
          </a:prstGeom>
          <a:noFill/>
        </p:spPr>
      </p:pic>
      <p:pic>
        <p:nvPicPr>
          <p:cNvPr id="8" name="Picture 8" descr="C:\Documents and Settings\Láďa\Local Settings\Temporary Internet Files\Content.IE5\87422H25\MC9004405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1285860"/>
            <a:ext cx="1828800" cy="1828800"/>
          </a:xfrm>
          <a:prstGeom prst="rect">
            <a:avLst/>
          </a:prstGeom>
          <a:noFill/>
        </p:spPr>
      </p:pic>
      <p:pic>
        <p:nvPicPr>
          <p:cNvPr id="9" name="Picture 9" descr="C:\Documents and Settings\Láďa\Local Settings\Temporary Internet Files\Content.IE5\CN8USW10\MC90012277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3571876"/>
            <a:ext cx="2273074" cy="1510150"/>
          </a:xfrm>
          <a:prstGeom prst="rect">
            <a:avLst/>
          </a:prstGeom>
          <a:noFill/>
        </p:spPr>
      </p:pic>
      <p:pic>
        <p:nvPicPr>
          <p:cNvPr id="10" name="Picture 14" descr="C:\Documents and Settings\Láďa\Local Settings\Temporary Internet Files\Content.IE5\SQW80ZOZ\MP9004317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5357826"/>
            <a:ext cx="1891007" cy="130154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214546" y="1928802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_LEBA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57356" y="5500702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_OBOTNICE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43702" y="1714488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MI_ _AL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58016" y="3929066"/>
            <a:ext cx="2285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_RPA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00892" y="5643578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ME_ _</a:t>
            </a:r>
            <a:endParaRPr lang="cs-CZ" sz="3200" b="1" dirty="0"/>
          </a:p>
        </p:txBody>
      </p:sp>
      <p:pic>
        <p:nvPicPr>
          <p:cNvPr id="16" name="Picture 3" descr="C:\Documents and Settings\Láďa\Local Settings\Temporary Internet Files\Content.IE5\SQW80ZOZ\MC9004420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7620" y="3357562"/>
            <a:ext cx="188595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3298 -0.01366 -0.06128 0.01388 -0.09288 0.01921 C -0.10503 0.025 -0.11614 0.02662 -0.12864 0.03009 C -0.15278 0.0287 -0.17725 0.02963 -0.20121 0.02546 C -0.23784 0.01921 -0.27014 -0.00047 -0.30486 -0.01412 C -0.31302 -0.01737 -0.3217 -0.01737 -0.32986 -0.02061 C -0.33906 -0.02431 -0.38767 -0.04815 -0.40607 -0.05718 C -0.42812 -0.06806 -0.46892 -0.09051 -0.48333 -0.11737 C -0.48698 -0.12431 -0.48975 -0.13218 -0.49288 -0.13959 C -0.49531 -0.14537 -0.496 -0.15232 -0.49774 -0.15857 C -0.49843 -0.16135 -0.5 -0.16667 -0.5 -0.16667 C -0.50104 -0.18866 -0.5026 -0.19422 -0.49896 -0.21574 C -0.49062 -0.26621 -0.45868 -0.33588 -0.42621 -0.36505 C -0.42153 -0.36922 -0.40278 -0.38334 -0.39531 -0.38889 C -0.37274 -0.40602 -0.39462 -0.39491 -0.36788 -0.41274 C -0.36215 -0.41667 -0.35573 -0.41829 -0.35 -0.42223 C -0.29861 -0.45718 -0.32222 -0.44885 -0.27743 -0.46829 C -0.18854 -0.50672 -0.24514 -0.4838 -0.18333 -0.50162 C -0.17378 -0.5044 -0.16458 -0.50903 -0.15486 -0.51112 C -0.13906 -0.51436 -0.10729 -0.51737 -0.10729 -0.51737 C -0.08142 -0.51528 -0.05555 -0.51482 -0.02986 -0.51112 C 0.00677 -0.50602 0.03907 -0.48496 0.07379 -0.4713 C 0.09809 -0.46181 0.12344 -0.45672 0.14757 -0.44607 C 0.18976 -0.42732 0.23299 -0.40996 0.27604 -0.39514 C 0.27969 -0.3926 0.28316 -0.38959 0.28681 -0.38727 C 0.29063 -0.38473 0.29497 -0.38334 0.29879 -0.38079 C 0.30903 -0.37385 0.31875 -0.36158 0.32726 -0.35232 C 0.33212 -0.34699 0.33733 -0.34213 0.34045 -0.33496 C 0.34341 -0.32801 0.34549 -0.32084 0.34879 -0.31412 C 0.35226 -0.2963 0.35764 -0.27732 0.36545 -0.26181 C 0.36424 -0.25556 0.36302 -0.24908 0.36181 -0.24283 C 0.35851 -0.22616 0.34601 -0.21459 0.33681 -0.20463 C 0.31823 -0.18473 0.30261 -0.17176 0.27969 -0.16019 C 0.27032 -0.15533 0.26007 -0.14769 0.25 -0.14607 C 0.21528 -0.14028 0.21007 -0.14098 0.175 -0.13959 C 0.1599 -0.13774 0.14462 -0.13774 0.12969 -0.13496 C 0.12032 -0.13334 0.11146 -0.12824 0.10226 -0.12524 C 0.09653 -0.12014 0.09167 -0.11366 0.08559 -0.10949 C 0.079 -0.09699 0.06754 -0.08449 0.05712 -0.07778 C 0.05122 -0.06991 0.04427 -0.06366 0.03681 -0.05857 C 0.03299 -0.05139 0.02292 -0.04537 0.01667 -0.04121 C 0.00608 -0.03403 -0.00208 -0.02084 -0.01198 -0.01274 C -0.0033 -0.0088 -0.00659 -0.01181 -0.00121 -0.00463 C -0.00052 -0.00255 0.00139 -0.0007 0.00104 0.00162 C 0.00087 0.00324 -0.00156 0.00439 -0.00243 0.00324 C -0.00312 0.00208 -0.00087 0.00115 -2.5E-6 2.96296E-6 Z " pathEditMode="relative" ptsTypes="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772400" cy="1143000"/>
          </a:xfrm>
        </p:spPr>
        <p:txBody>
          <a:bodyPr/>
          <a:lstStyle/>
          <a:p>
            <a:r>
              <a:rPr lang="cs-CZ" b="1" dirty="0" smtClean="0"/>
              <a:t>DOPLŇ PÍSMENO        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572000" y="285728"/>
            <a:ext cx="11849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4" descr="C:\Documents and Settings\Láďa\Local Settings\Temporary Internet Files\Content.IE5\87422H25\MC9002316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1978336" cy="1524325"/>
          </a:xfrm>
          <a:prstGeom prst="rect">
            <a:avLst/>
          </a:prstGeom>
          <a:noFill/>
        </p:spPr>
      </p:pic>
      <p:pic>
        <p:nvPicPr>
          <p:cNvPr id="6" name="Picture 6" descr="C:\Documents and Settings\Láďa\Local Settings\Temporary Internet Files\Content.IE5\87422H25\MC90033214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286124"/>
            <a:ext cx="1815220" cy="1712614"/>
          </a:xfrm>
          <a:prstGeom prst="rect">
            <a:avLst/>
          </a:prstGeom>
          <a:noFill/>
        </p:spPr>
      </p:pic>
      <p:pic>
        <p:nvPicPr>
          <p:cNvPr id="7" name="Picture 4" descr="C:\Documents and Settings\Láďa\Local Settings\Temporary Internet Files\Content.IE5\E4IAGOOM\MC90021551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5214950"/>
            <a:ext cx="1857388" cy="1459723"/>
          </a:xfrm>
          <a:prstGeom prst="rect">
            <a:avLst/>
          </a:prstGeom>
          <a:noFill/>
        </p:spPr>
      </p:pic>
      <p:pic>
        <p:nvPicPr>
          <p:cNvPr id="8" name="Picture 7" descr="C:\Documents and Settings\Láďa\Local Settings\Temporary Internet Files\Content.IE5\QJ9ROL0K\MC9000528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714488"/>
            <a:ext cx="1803197" cy="1201522"/>
          </a:xfrm>
          <a:prstGeom prst="rect">
            <a:avLst/>
          </a:prstGeom>
          <a:noFill/>
        </p:spPr>
      </p:pic>
      <p:pic>
        <p:nvPicPr>
          <p:cNvPr id="9" name="Picture 2" descr="C:\Documents and Settings\Láďa\Local Settings\Temporary Internet Files\Content.IE5\E4IAGOOM\MC90023819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4429132"/>
            <a:ext cx="1258273" cy="192882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428860" y="1928802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 ATA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00794" y="2000240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HRO_ _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0794" y="5357826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U_ _O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28860" y="3857628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 RÁM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28860" y="5572140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HRÁ_ _</a:t>
            </a:r>
            <a:endParaRPr lang="cs-CZ" sz="3200" b="1" dirty="0"/>
          </a:p>
        </p:txBody>
      </p:sp>
      <p:pic>
        <p:nvPicPr>
          <p:cNvPr id="16" name="Picture 3" descr="C:\Documents and Settings\Láďa\Local Settings\Temporary Internet Files\Content.IE5\SQW80ZOZ\MC9004420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7620" y="3357562"/>
            <a:ext cx="188595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3298 -0.01366 -0.06128 0.01388 -0.09288 0.01921 C -0.10503 0.025 -0.11614 0.02662 -0.12864 0.03009 C -0.15278 0.0287 -0.17725 0.02963 -0.20121 0.02546 C -0.23784 0.01921 -0.27014 -0.00047 -0.30486 -0.01412 C -0.31302 -0.01737 -0.3217 -0.01737 -0.32986 -0.02061 C -0.33906 -0.02431 -0.38767 -0.04815 -0.40607 -0.05718 C -0.42812 -0.06806 -0.46892 -0.09051 -0.48333 -0.11737 C -0.48698 -0.12431 -0.48975 -0.13218 -0.49288 -0.13959 C -0.49531 -0.14537 -0.496 -0.15232 -0.49774 -0.15857 C -0.49843 -0.16135 -0.5 -0.16667 -0.5 -0.16667 C -0.50104 -0.18866 -0.5026 -0.19422 -0.49896 -0.21574 C -0.49062 -0.26621 -0.45868 -0.33588 -0.42621 -0.36505 C -0.42153 -0.36922 -0.40278 -0.38334 -0.39531 -0.38889 C -0.37274 -0.40602 -0.39462 -0.39491 -0.36788 -0.41274 C -0.36215 -0.41667 -0.35573 -0.41829 -0.35 -0.42223 C -0.29861 -0.45718 -0.32222 -0.44885 -0.27743 -0.46829 C -0.18854 -0.50672 -0.24514 -0.4838 -0.18333 -0.50162 C -0.17378 -0.5044 -0.16458 -0.50903 -0.15486 -0.51112 C -0.13906 -0.51436 -0.10729 -0.51737 -0.10729 -0.51737 C -0.08142 -0.51528 -0.05555 -0.51482 -0.02986 -0.51112 C 0.00677 -0.50602 0.03907 -0.48496 0.07379 -0.4713 C 0.09809 -0.46181 0.12344 -0.45672 0.14757 -0.44607 C 0.18976 -0.42732 0.23299 -0.40996 0.27604 -0.39514 C 0.27969 -0.3926 0.28316 -0.38959 0.28681 -0.38727 C 0.29063 -0.38473 0.29497 -0.38334 0.29879 -0.38079 C 0.30903 -0.37385 0.31875 -0.36158 0.32726 -0.35232 C 0.33212 -0.34699 0.33733 -0.34213 0.34045 -0.33496 C 0.34341 -0.32801 0.34549 -0.32084 0.34879 -0.31412 C 0.35226 -0.2963 0.35764 -0.27732 0.36545 -0.26181 C 0.36424 -0.25556 0.36302 -0.24908 0.36181 -0.24283 C 0.35851 -0.22616 0.34601 -0.21459 0.33681 -0.20463 C 0.31823 -0.18473 0.30261 -0.17176 0.27969 -0.16019 C 0.27032 -0.15533 0.26007 -0.14769 0.25 -0.14607 C 0.21528 -0.14028 0.21007 -0.14098 0.175 -0.13959 C 0.1599 -0.13774 0.14462 -0.13774 0.12969 -0.13496 C 0.12032 -0.13334 0.11146 -0.12824 0.10226 -0.12524 C 0.09653 -0.12014 0.09167 -0.11366 0.08559 -0.10949 C 0.079 -0.09699 0.06754 -0.08449 0.05712 -0.07778 C 0.05122 -0.06991 0.04427 -0.06366 0.03681 -0.05857 C 0.03299 -0.05139 0.02292 -0.04537 0.01667 -0.04121 C 0.00608 -0.03403 -0.00208 -0.02084 -0.01198 -0.01274 C -0.0033 -0.0088 -0.00659 -0.01181 -0.00121 -0.00463 C -0.00052 -0.00255 0.00139 -0.0007 0.00104 0.00162 C 0.00087 0.00324 -0.00156 0.00439 -0.00243 0.00324 C -0.00312 0.00208 -0.00087 0.00115 -2.5E-6 2.96296E-6 Z " pathEditMode="relative" ptsTypes="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772400" cy="1143000"/>
          </a:xfrm>
        </p:spPr>
        <p:txBody>
          <a:bodyPr/>
          <a:lstStyle/>
          <a:p>
            <a:r>
              <a:rPr lang="cs-CZ" b="1" dirty="0" smtClean="0"/>
              <a:t>OPIŠ A PŘEPIŠ SLOVO:</a:t>
            </a:r>
            <a:endParaRPr lang="cs-CZ" b="1" dirty="0"/>
          </a:p>
        </p:txBody>
      </p:sp>
      <p:pic>
        <p:nvPicPr>
          <p:cNvPr id="6" name="Obrázek 5" descr="chleb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1500174"/>
            <a:ext cx="1500189" cy="1944689"/>
          </a:xfrm>
          <a:prstGeom prst="rect">
            <a:avLst/>
          </a:prstGeom>
        </p:spPr>
      </p:pic>
      <p:pic>
        <p:nvPicPr>
          <p:cNvPr id="7" name="Picture 2" descr="C:\Documents and Settings\Láďa\Local Settings\Temporary Internet Files\Content.IE5\87422H25\MC9002092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071942"/>
            <a:ext cx="2090658" cy="1798687"/>
          </a:xfrm>
          <a:prstGeom prst="rect">
            <a:avLst/>
          </a:prstGeom>
          <a:noFill/>
        </p:spPr>
      </p:pic>
      <p:pic>
        <p:nvPicPr>
          <p:cNvPr id="8" name="Picture 8" descr="C:\Documents and Settings\Láďa\Local Settings\Temporary Internet Files\Content.IE5\87422H25\MC9004405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1285860"/>
            <a:ext cx="1828800" cy="1828800"/>
          </a:xfrm>
          <a:prstGeom prst="rect">
            <a:avLst/>
          </a:prstGeom>
          <a:noFill/>
        </p:spPr>
      </p:pic>
      <p:pic>
        <p:nvPicPr>
          <p:cNvPr id="9" name="Picture 9" descr="C:\Documents and Settings\Láďa\Local Settings\Temporary Internet Files\Content.IE5\CN8USW10\MC90012277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3571876"/>
            <a:ext cx="2273074" cy="1510150"/>
          </a:xfrm>
          <a:prstGeom prst="rect">
            <a:avLst/>
          </a:prstGeom>
          <a:noFill/>
        </p:spPr>
      </p:pic>
      <p:pic>
        <p:nvPicPr>
          <p:cNvPr id="10" name="Picture 14" descr="C:\Documents and Settings\Láďa\Local Settings\Temporary Internet Files\Content.IE5\SQW80ZOZ\MP9004317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5357826"/>
            <a:ext cx="1891007" cy="130154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214546" y="1928802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CHLEBA</a:t>
            </a:r>
          </a:p>
          <a:p>
            <a:r>
              <a:rPr lang="cs-CZ" sz="3200" b="1" dirty="0" smtClean="0"/>
              <a:t>_ _ _ _ _ _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42976" y="5643578"/>
            <a:ext cx="3643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CHOBOTNICE</a:t>
            </a:r>
          </a:p>
          <a:p>
            <a:r>
              <a:rPr lang="cs-CZ" sz="3200" b="1" dirty="0" smtClean="0"/>
              <a:t>_ _ _ _ _ _ _ _ _ _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43702" y="1714488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MICHAL</a:t>
            </a:r>
          </a:p>
          <a:p>
            <a:r>
              <a:rPr lang="cs-CZ" sz="3200" b="1" dirty="0" smtClean="0"/>
              <a:t>_ _ _ _ _ _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58016" y="3929066"/>
            <a:ext cx="2285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CHRPA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00892" y="5643578"/>
            <a:ext cx="2000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MECH</a:t>
            </a:r>
          </a:p>
          <a:p>
            <a:r>
              <a:rPr lang="cs-CZ" sz="3200" b="1" dirty="0" smtClean="0"/>
              <a:t>_ _ _ _</a:t>
            </a:r>
            <a:endParaRPr lang="cs-CZ" sz="3200" b="1" dirty="0"/>
          </a:p>
        </p:txBody>
      </p:sp>
      <p:pic>
        <p:nvPicPr>
          <p:cNvPr id="16" name="Picture 3" descr="C:\Documents and Settings\Láďa\Local Settings\Temporary Internet Files\Content.IE5\SQW80ZOZ\MC9004420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7620" y="3357562"/>
            <a:ext cx="188595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3298 -0.01366 -0.06128 0.01388 -0.09288 0.01921 C -0.10503 0.025 -0.11614 0.02662 -0.12864 0.03009 C -0.15278 0.0287 -0.17725 0.02963 -0.20121 0.02546 C -0.23784 0.01921 -0.27014 -0.00047 -0.30486 -0.01412 C -0.31302 -0.01737 -0.3217 -0.01737 -0.32986 -0.02061 C -0.33906 -0.02431 -0.38767 -0.04815 -0.40607 -0.05718 C -0.42812 -0.06806 -0.46892 -0.09051 -0.48333 -0.11737 C -0.48698 -0.12431 -0.48975 -0.13218 -0.49288 -0.13959 C -0.49531 -0.14537 -0.496 -0.15232 -0.49774 -0.15857 C -0.49843 -0.16135 -0.5 -0.16667 -0.5 -0.16667 C -0.50104 -0.18866 -0.5026 -0.19422 -0.49896 -0.21574 C -0.49062 -0.26621 -0.45868 -0.33588 -0.42621 -0.36505 C -0.42153 -0.36922 -0.40278 -0.38334 -0.39531 -0.38889 C -0.37274 -0.40602 -0.39462 -0.39491 -0.36788 -0.41274 C -0.36215 -0.41667 -0.35573 -0.41829 -0.35 -0.42223 C -0.29861 -0.45718 -0.32222 -0.44885 -0.27743 -0.46829 C -0.18854 -0.50672 -0.24514 -0.4838 -0.18333 -0.50162 C -0.17378 -0.5044 -0.16458 -0.50903 -0.15486 -0.51112 C -0.13906 -0.51436 -0.10729 -0.51737 -0.10729 -0.51737 C -0.08142 -0.51528 -0.05555 -0.51482 -0.02986 -0.51112 C 0.00677 -0.50602 0.03907 -0.48496 0.07379 -0.4713 C 0.09809 -0.46181 0.12344 -0.45672 0.14757 -0.44607 C 0.18976 -0.42732 0.23299 -0.40996 0.27604 -0.39514 C 0.27969 -0.3926 0.28316 -0.38959 0.28681 -0.38727 C 0.29063 -0.38473 0.29497 -0.38334 0.29879 -0.38079 C 0.30903 -0.37385 0.31875 -0.36158 0.32726 -0.35232 C 0.33212 -0.34699 0.33733 -0.34213 0.34045 -0.33496 C 0.34341 -0.32801 0.34549 -0.32084 0.34879 -0.31412 C 0.35226 -0.2963 0.35764 -0.27732 0.36545 -0.26181 C 0.36424 -0.25556 0.36302 -0.24908 0.36181 -0.24283 C 0.35851 -0.22616 0.34601 -0.21459 0.33681 -0.20463 C 0.31823 -0.18473 0.30261 -0.17176 0.27969 -0.16019 C 0.27032 -0.15533 0.26007 -0.14769 0.25 -0.14607 C 0.21528 -0.14028 0.21007 -0.14098 0.175 -0.13959 C 0.1599 -0.13774 0.14462 -0.13774 0.12969 -0.13496 C 0.12032 -0.13334 0.11146 -0.12824 0.10226 -0.12524 C 0.09653 -0.12014 0.09167 -0.11366 0.08559 -0.10949 C 0.079 -0.09699 0.06754 -0.08449 0.05712 -0.07778 C 0.05122 -0.06991 0.04427 -0.06366 0.03681 -0.05857 C 0.03299 -0.05139 0.02292 -0.04537 0.01667 -0.04121 C 0.00608 -0.03403 -0.00208 -0.02084 -0.01198 -0.01274 C -0.0033 -0.0088 -0.00659 -0.01181 -0.00121 -0.00463 C -0.00052 -0.00255 0.00139 -0.0007 0.00104 0.00162 C 0.00087 0.00324 -0.00156 0.00439 -0.00243 0.00324 C -0.00312 0.00208 -0.00087 0.00115 -2.5E-6 2.96296E-6 Z " pathEditMode="relative" ptsTypes="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772400" cy="1143000"/>
          </a:xfrm>
        </p:spPr>
        <p:txBody>
          <a:bodyPr/>
          <a:lstStyle/>
          <a:p>
            <a:r>
              <a:rPr lang="cs-CZ" b="1" dirty="0" smtClean="0"/>
              <a:t>OPIŠ A PŘEPIŠ SLOVO</a:t>
            </a:r>
            <a:endParaRPr lang="cs-CZ" b="1" dirty="0"/>
          </a:p>
        </p:txBody>
      </p:sp>
      <p:pic>
        <p:nvPicPr>
          <p:cNvPr id="5" name="Picture 4" descr="C:\Documents and Settings\Láďa\Local Settings\Temporary Internet Files\Content.IE5\87422H25\MC9002316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1978336" cy="1524325"/>
          </a:xfrm>
          <a:prstGeom prst="rect">
            <a:avLst/>
          </a:prstGeom>
          <a:noFill/>
        </p:spPr>
      </p:pic>
      <p:pic>
        <p:nvPicPr>
          <p:cNvPr id="6" name="Picture 6" descr="C:\Documents and Settings\Láďa\Local Settings\Temporary Internet Files\Content.IE5\87422H25\MC90033214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286124"/>
            <a:ext cx="1815220" cy="1712614"/>
          </a:xfrm>
          <a:prstGeom prst="rect">
            <a:avLst/>
          </a:prstGeom>
          <a:noFill/>
        </p:spPr>
      </p:pic>
      <p:pic>
        <p:nvPicPr>
          <p:cNvPr id="7" name="Picture 4" descr="C:\Documents and Settings\Láďa\Local Settings\Temporary Internet Files\Content.IE5\E4IAGOOM\MC90021551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5214950"/>
            <a:ext cx="1857388" cy="1459723"/>
          </a:xfrm>
          <a:prstGeom prst="rect">
            <a:avLst/>
          </a:prstGeom>
          <a:noFill/>
        </p:spPr>
      </p:pic>
      <p:pic>
        <p:nvPicPr>
          <p:cNvPr id="8" name="Picture 7" descr="C:\Documents and Settings\Láďa\Local Settings\Temporary Internet Files\Content.IE5\QJ9ROL0K\MC9000528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714488"/>
            <a:ext cx="1803197" cy="1201522"/>
          </a:xfrm>
          <a:prstGeom prst="rect">
            <a:avLst/>
          </a:prstGeom>
          <a:noFill/>
        </p:spPr>
      </p:pic>
      <p:pic>
        <p:nvPicPr>
          <p:cNvPr id="9" name="Picture 2" descr="C:\Documents and Settings\Láďa\Local Settings\Temporary Internet Files\Content.IE5\E4IAGOOM\MC90023819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4429132"/>
            <a:ext cx="1258273" cy="192882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357422" y="1571612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CHATA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00794" y="1571612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HROCH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0794" y="4500570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UCHO</a:t>
            </a:r>
          </a:p>
          <a:p>
            <a:r>
              <a:rPr lang="cs-CZ" sz="3200" b="1" dirty="0" smtClean="0"/>
              <a:t>_ _ _ _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28860" y="3857628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CHRÁM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28860" y="5214950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HRÁCH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pic>
        <p:nvPicPr>
          <p:cNvPr id="16" name="Picture 3" descr="C:\Documents and Settings\Láďa\Local Settings\Temporary Internet Files\Content.IE5\SQW80ZOZ\MC9004420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7620" y="3357562"/>
            <a:ext cx="188595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3298 -0.01366 -0.06128 0.01388 -0.09288 0.01921 C -0.10503 0.025 -0.11614 0.02662 -0.12864 0.03009 C -0.15278 0.0287 -0.17725 0.02963 -0.20121 0.02546 C -0.23784 0.01921 -0.27014 -0.00047 -0.30486 -0.01412 C -0.31302 -0.01737 -0.3217 -0.01737 -0.32986 -0.02061 C -0.33906 -0.02431 -0.38767 -0.04815 -0.40607 -0.05718 C -0.42812 -0.06806 -0.46892 -0.09051 -0.48333 -0.11737 C -0.48698 -0.12431 -0.48975 -0.13218 -0.49288 -0.13959 C -0.49531 -0.14537 -0.496 -0.15232 -0.49774 -0.15857 C -0.49843 -0.16135 -0.5 -0.16667 -0.5 -0.16667 C -0.50104 -0.18866 -0.5026 -0.19422 -0.49896 -0.21574 C -0.49062 -0.26621 -0.45868 -0.33588 -0.42621 -0.36505 C -0.42153 -0.36922 -0.40278 -0.38334 -0.39531 -0.38889 C -0.37274 -0.40602 -0.39462 -0.39491 -0.36788 -0.41274 C -0.36215 -0.41667 -0.35573 -0.41829 -0.35 -0.42223 C -0.29861 -0.45718 -0.32222 -0.44885 -0.27743 -0.46829 C -0.18854 -0.50672 -0.24514 -0.4838 -0.18333 -0.50162 C -0.17378 -0.5044 -0.16458 -0.50903 -0.15486 -0.51112 C -0.13906 -0.51436 -0.10729 -0.51737 -0.10729 -0.51737 C -0.08142 -0.51528 -0.05555 -0.51482 -0.02986 -0.51112 C 0.00677 -0.50602 0.03907 -0.48496 0.07379 -0.4713 C 0.09809 -0.46181 0.12344 -0.45672 0.14757 -0.44607 C 0.18976 -0.42732 0.23299 -0.40996 0.27604 -0.39514 C 0.27969 -0.3926 0.28316 -0.38959 0.28681 -0.38727 C 0.29063 -0.38473 0.29497 -0.38334 0.29879 -0.38079 C 0.30903 -0.37385 0.31875 -0.36158 0.32726 -0.35232 C 0.33212 -0.34699 0.33733 -0.34213 0.34045 -0.33496 C 0.34341 -0.32801 0.34549 -0.32084 0.34879 -0.31412 C 0.35226 -0.2963 0.35764 -0.27732 0.36545 -0.26181 C 0.36424 -0.25556 0.36302 -0.24908 0.36181 -0.24283 C 0.35851 -0.22616 0.34601 -0.21459 0.33681 -0.20463 C 0.31823 -0.18473 0.30261 -0.17176 0.27969 -0.16019 C 0.27032 -0.15533 0.26007 -0.14769 0.25 -0.14607 C 0.21528 -0.14028 0.21007 -0.14098 0.175 -0.13959 C 0.1599 -0.13774 0.14462 -0.13774 0.12969 -0.13496 C 0.12032 -0.13334 0.11146 -0.12824 0.10226 -0.12524 C 0.09653 -0.12014 0.09167 -0.11366 0.08559 -0.10949 C 0.079 -0.09699 0.06754 -0.08449 0.05712 -0.07778 C 0.05122 -0.06991 0.04427 -0.06366 0.03681 -0.05857 C 0.03299 -0.05139 0.02292 -0.04537 0.01667 -0.04121 C 0.00608 -0.03403 -0.00208 -0.02084 -0.01198 -0.01274 C -0.0033 -0.0088 -0.00659 -0.01181 -0.00121 -0.00463 C -0.00052 -0.00255 0.00139 -0.0007 0.00104 0.00162 C 0.00087 0.00324 -0.00156 0.00439 -0.00243 0.00324 C -0.00312 0.00208 -0.00087 0.00115 -2.5E-6 2.96296E-6 Z " pathEditMode="relative" ptsTypes="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:\Documents and Settings\Láďa\Local Settings\Temporary Internet Files\Content.IE5\QJ9ROL0K\MC9000528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500042"/>
            <a:ext cx="1803197" cy="12015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928926" y="642918"/>
            <a:ext cx="12618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2" descr="C:\Documents and Settings\Láďa\Local Settings\Temporary Internet Files\Content.IE5\E4IAGOOM\MC9002381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1" y="214290"/>
            <a:ext cx="1071863" cy="164307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00826" y="642918"/>
            <a:ext cx="10001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.</a:t>
            </a:r>
            <a:endParaRPr lang="cs-CZ" sz="4400" b="1" dirty="0"/>
          </a:p>
        </p:txBody>
      </p:sp>
      <p:pic>
        <p:nvPicPr>
          <p:cNvPr id="8" name="Picture 8" descr="C:\Documents and Settings\Láďa\Local Settings\Temporary Internet Files\Content.IE5\87422H25\MC9004405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071810"/>
            <a:ext cx="1828800" cy="1828800"/>
          </a:xfrm>
          <a:prstGeom prst="rect">
            <a:avLst/>
          </a:prstGeom>
          <a:noFill/>
        </p:spPr>
      </p:pic>
      <p:pic>
        <p:nvPicPr>
          <p:cNvPr id="9" name="Obrázek 8" descr="j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7422" y="2786058"/>
            <a:ext cx="1643065" cy="2129899"/>
          </a:xfrm>
          <a:prstGeom prst="rect">
            <a:avLst/>
          </a:prstGeom>
        </p:spPr>
      </p:pic>
      <p:pic>
        <p:nvPicPr>
          <p:cNvPr id="10" name="Obrázek 9" descr="chleb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1934" y="2786058"/>
            <a:ext cx="1610408" cy="2087565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929322" y="357187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" name="Picture 4" descr="C:\Documents and Settings\Láďa\Local Settings\Temporary Internet Files\Content.IE5\E4IAGOOM\MC90021551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3357562"/>
            <a:ext cx="1584690" cy="124540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143868" y="3929066"/>
            <a:ext cx="10001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192880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HROCH       MÁ            UCHO  .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5357826"/>
            <a:ext cx="9001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MICHAL       JÍ      CHLEBA   A   HRÁCH  .</a:t>
            </a:r>
            <a:endParaRPr lang="cs-CZ" sz="3600" b="1" dirty="0"/>
          </a:p>
        </p:txBody>
      </p:sp>
      <p:pic>
        <p:nvPicPr>
          <p:cNvPr id="16" name="Picture 3" descr="C:\Documents and Settings\Láďa\Local Settings\Temporary Internet Files\Content.IE5\SQW80ZOZ\MC90044202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57620" y="3357562"/>
            <a:ext cx="188595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3298 -0.01366 -0.06128 0.01388 -0.09288 0.01921 C -0.10503 0.025 -0.11614 0.02662 -0.12864 0.03009 C -0.15278 0.0287 -0.17725 0.02963 -0.20121 0.02546 C -0.23784 0.01921 -0.27014 -0.00047 -0.30486 -0.01412 C -0.31302 -0.01737 -0.3217 -0.01737 -0.32986 -0.02061 C -0.33906 -0.02431 -0.38767 -0.04815 -0.40607 -0.05718 C -0.42812 -0.06806 -0.46892 -0.09051 -0.48333 -0.11737 C -0.48698 -0.12431 -0.48975 -0.13218 -0.49288 -0.13959 C -0.49531 -0.14537 -0.496 -0.15232 -0.49774 -0.15857 C -0.49843 -0.16135 -0.5 -0.16667 -0.5 -0.16667 C -0.50104 -0.18866 -0.5026 -0.19422 -0.49896 -0.21574 C -0.49062 -0.26621 -0.45868 -0.33588 -0.42621 -0.36505 C -0.42153 -0.36922 -0.40278 -0.38334 -0.39531 -0.38889 C -0.37274 -0.40602 -0.39462 -0.39491 -0.36788 -0.41274 C -0.36215 -0.41667 -0.35573 -0.41829 -0.35 -0.42223 C -0.29861 -0.45718 -0.32222 -0.44885 -0.27743 -0.46829 C -0.18854 -0.50672 -0.24514 -0.4838 -0.18333 -0.50162 C -0.17378 -0.5044 -0.16458 -0.50903 -0.15486 -0.51112 C -0.13906 -0.51436 -0.10729 -0.51737 -0.10729 -0.51737 C -0.08142 -0.51528 -0.05555 -0.51482 -0.02986 -0.51112 C 0.00677 -0.50602 0.03907 -0.48496 0.07379 -0.4713 C 0.09809 -0.46181 0.12344 -0.45672 0.14757 -0.44607 C 0.18976 -0.42732 0.23299 -0.40996 0.27604 -0.39514 C 0.27969 -0.3926 0.28316 -0.38959 0.28681 -0.38727 C 0.29063 -0.38473 0.29497 -0.38334 0.29879 -0.38079 C 0.30903 -0.37385 0.31875 -0.36158 0.32726 -0.35232 C 0.33212 -0.34699 0.33733 -0.34213 0.34045 -0.33496 C 0.34341 -0.32801 0.34549 -0.32084 0.34879 -0.31412 C 0.35226 -0.2963 0.35764 -0.27732 0.36545 -0.26181 C 0.36424 -0.25556 0.36302 -0.24908 0.36181 -0.24283 C 0.35851 -0.22616 0.34601 -0.21459 0.33681 -0.20463 C 0.31823 -0.18473 0.30261 -0.17176 0.27969 -0.16019 C 0.27032 -0.15533 0.26007 -0.14769 0.25 -0.14607 C 0.21528 -0.14028 0.21007 -0.14098 0.175 -0.13959 C 0.1599 -0.13774 0.14462 -0.13774 0.12969 -0.13496 C 0.12032 -0.13334 0.11146 -0.12824 0.10226 -0.12524 C 0.09653 -0.12014 0.09167 -0.11366 0.08559 -0.10949 C 0.079 -0.09699 0.06754 -0.08449 0.05712 -0.07778 C 0.05122 -0.06991 0.04427 -0.06366 0.03681 -0.05857 C 0.03299 -0.05139 0.02292 -0.04537 0.01667 -0.04121 C 0.00608 -0.03403 -0.00208 -0.02084 -0.01198 -0.01274 C -0.0033 -0.0088 -0.00659 -0.01181 -0.00121 -0.00463 C -0.00052 -0.00255 0.00139 -0.0007 0.00104 0.00162 C 0.00087 0.00324 -0.00156 0.00439 -0.00243 0.00324 C -0.00312 0.00208 -0.00087 0.00115 -2.5E-6 2.96296E-6 Z " pathEditMode="relative" ptsTypes="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:\Documents and Settings\Láďa\Local Settings\Temporary Internet Files\Content.IE5\QJ9ROL0K\MC9000528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500042"/>
            <a:ext cx="1803197" cy="12015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928926" y="642918"/>
            <a:ext cx="12618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2" descr="C:\Documents and Settings\Láďa\Local Settings\Temporary Internet Files\Content.IE5\E4IAGOOM\MC9002381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1" y="214290"/>
            <a:ext cx="1071863" cy="164307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00826" y="642918"/>
            <a:ext cx="10001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.</a:t>
            </a:r>
            <a:endParaRPr lang="cs-CZ" sz="4400" b="1" dirty="0"/>
          </a:p>
        </p:txBody>
      </p:sp>
      <p:pic>
        <p:nvPicPr>
          <p:cNvPr id="8" name="Picture 8" descr="C:\Documents and Settings\Láďa\Local Settings\Temporary Internet Files\Content.IE5\87422H25\MC9004405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071810"/>
            <a:ext cx="1828800" cy="1828800"/>
          </a:xfrm>
          <a:prstGeom prst="rect">
            <a:avLst/>
          </a:prstGeom>
          <a:noFill/>
        </p:spPr>
      </p:pic>
      <p:pic>
        <p:nvPicPr>
          <p:cNvPr id="9" name="Obrázek 8" descr="j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7422" y="2786058"/>
            <a:ext cx="1643065" cy="2129899"/>
          </a:xfrm>
          <a:prstGeom prst="rect">
            <a:avLst/>
          </a:prstGeom>
        </p:spPr>
      </p:pic>
      <p:pic>
        <p:nvPicPr>
          <p:cNvPr id="10" name="Obrázek 9" descr="chleb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1934" y="2786058"/>
            <a:ext cx="1610408" cy="2087565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929322" y="357187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" name="Picture 4" descr="C:\Documents and Settings\Láďa\Local Settings\Temporary Internet Files\Content.IE5\E4IAGOOM\MC90021551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3357562"/>
            <a:ext cx="1584690" cy="124540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143868" y="3929066"/>
            <a:ext cx="10001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192880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HRO_ _       MÁ            U_ _O  .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5357826"/>
            <a:ext cx="9001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MI_ _AL       JÍ      _ _LEBA   A   HRÁ_ _  .</a:t>
            </a:r>
            <a:endParaRPr lang="cs-CZ" sz="3600" b="1" dirty="0"/>
          </a:p>
        </p:txBody>
      </p:sp>
      <p:pic>
        <p:nvPicPr>
          <p:cNvPr id="16" name="Picture 3" descr="C:\Documents and Settings\Láďa\Local Settings\Temporary Internet Files\Content.IE5\SQW80ZOZ\MC90044202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57620" y="3357562"/>
            <a:ext cx="188595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3298 -0.01366 -0.06128 0.01388 -0.09288 0.01921 C -0.10503 0.025 -0.11614 0.02662 -0.12864 0.03009 C -0.15278 0.0287 -0.17725 0.02963 -0.20121 0.02546 C -0.23784 0.01921 -0.27014 -0.00047 -0.30486 -0.01412 C -0.31302 -0.01737 -0.3217 -0.01737 -0.32986 -0.02061 C -0.33906 -0.02431 -0.38767 -0.04815 -0.40607 -0.05718 C -0.42812 -0.06806 -0.46892 -0.09051 -0.48333 -0.11737 C -0.48698 -0.12431 -0.48975 -0.13218 -0.49288 -0.13959 C -0.49531 -0.14537 -0.496 -0.15232 -0.49774 -0.15857 C -0.49843 -0.16135 -0.5 -0.16667 -0.5 -0.16667 C -0.50104 -0.18866 -0.5026 -0.19422 -0.49896 -0.21574 C -0.49062 -0.26621 -0.45868 -0.33588 -0.42621 -0.36505 C -0.42153 -0.36922 -0.40278 -0.38334 -0.39531 -0.38889 C -0.37274 -0.40602 -0.39462 -0.39491 -0.36788 -0.41274 C -0.36215 -0.41667 -0.35573 -0.41829 -0.35 -0.42223 C -0.29861 -0.45718 -0.32222 -0.44885 -0.27743 -0.46829 C -0.18854 -0.50672 -0.24514 -0.4838 -0.18333 -0.50162 C -0.17378 -0.5044 -0.16458 -0.50903 -0.15486 -0.51112 C -0.13906 -0.51436 -0.10729 -0.51737 -0.10729 -0.51737 C -0.08142 -0.51528 -0.05555 -0.51482 -0.02986 -0.51112 C 0.00677 -0.50602 0.03907 -0.48496 0.07379 -0.4713 C 0.09809 -0.46181 0.12344 -0.45672 0.14757 -0.44607 C 0.18976 -0.42732 0.23299 -0.40996 0.27604 -0.39514 C 0.27969 -0.3926 0.28316 -0.38959 0.28681 -0.38727 C 0.29063 -0.38473 0.29497 -0.38334 0.29879 -0.38079 C 0.30903 -0.37385 0.31875 -0.36158 0.32726 -0.35232 C 0.33212 -0.34699 0.33733 -0.34213 0.34045 -0.33496 C 0.34341 -0.32801 0.34549 -0.32084 0.34879 -0.31412 C 0.35226 -0.2963 0.35764 -0.27732 0.36545 -0.26181 C 0.36424 -0.25556 0.36302 -0.24908 0.36181 -0.24283 C 0.35851 -0.22616 0.34601 -0.21459 0.33681 -0.20463 C 0.31823 -0.18473 0.30261 -0.17176 0.27969 -0.16019 C 0.27032 -0.15533 0.26007 -0.14769 0.25 -0.14607 C 0.21528 -0.14028 0.21007 -0.14098 0.175 -0.13959 C 0.1599 -0.13774 0.14462 -0.13774 0.12969 -0.13496 C 0.12032 -0.13334 0.11146 -0.12824 0.10226 -0.12524 C 0.09653 -0.12014 0.09167 -0.11366 0.08559 -0.10949 C 0.079 -0.09699 0.06754 -0.08449 0.05712 -0.07778 C 0.05122 -0.06991 0.04427 -0.06366 0.03681 -0.05857 C 0.03299 -0.05139 0.02292 -0.04537 0.01667 -0.04121 C 0.00608 -0.03403 -0.00208 -0.02084 -0.01198 -0.01274 C -0.0033 -0.0088 -0.00659 -0.01181 -0.00121 -0.00463 C -0.00052 -0.00255 0.00139 -0.0007 0.00104 0.00162 C 0.00087 0.00324 -0.00156 0.00439 -0.00243 0.00324 C -0.00312 0.00208 -0.00087 0.00115 -2.5E-6 2.96296E-6 Z " pathEditMode="relative" ptsTypes="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Dostupné z WWW: </a:t>
            </a:r>
            <a:r>
              <a:rPr lang="cs-CZ" sz="2400" i="1" dirty="0" smtClean="0">
                <a:hlinkClick r:id="rId2"/>
              </a:rPr>
              <a:t>www.office.</a:t>
            </a:r>
            <a:r>
              <a:rPr lang="cs-CZ" sz="2400" i="1" dirty="0" err="1" smtClean="0">
                <a:hlinkClick r:id="rId2"/>
              </a:rPr>
              <a:t>microsoft.com</a:t>
            </a:r>
            <a:r>
              <a:rPr lang="cs-CZ" sz="2400" i="1" smtClean="0"/>
              <a:t> </a:t>
            </a:r>
            <a:r>
              <a:rPr lang="cs-CZ" smtClean="0"/>
              <a:t> </a:t>
            </a:r>
            <a:r>
              <a:rPr lang="cs-CZ" dirty="0" smtClean="0"/>
              <a:t>obr.: muž, chobotnice, hrách, mech, ucho, chrpa, </a:t>
            </a:r>
            <a:r>
              <a:rPr lang="cs-CZ" dirty="0" err="1" smtClean="0"/>
              <a:t>emotikona</a:t>
            </a:r>
            <a:r>
              <a:rPr lang="cs-CZ" dirty="0" smtClean="0"/>
              <a:t>, chata, chrám, hroch </a:t>
            </a:r>
            <a:r>
              <a:rPr lang="en-US" dirty="0" smtClean="0"/>
              <a:t>[cit. 2012–08–15]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Dostupné z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globalni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cteni.cz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project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verejne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cinnosti</a:t>
            </a:r>
            <a:r>
              <a:rPr lang="cs-CZ" dirty="0" smtClean="0">
                <a:hlinkClick r:id="rId3"/>
              </a:rPr>
              <a:t>/ji_text.</a:t>
            </a:r>
            <a:r>
              <a:rPr lang="cs-CZ" dirty="0" err="1" smtClean="0">
                <a:hlinkClick r:id="rId3"/>
              </a:rPr>
              <a:t>jpg</a:t>
            </a:r>
            <a:r>
              <a:rPr lang="cs-CZ" dirty="0" smtClean="0"/>
              <a:t>   ji.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2012–08–15]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Dostupné z WWW: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/potraviny/chleba_text.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 chleba.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2012–08–15]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45</TotalTime>
  <Words>345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Název školy: Speciální základní škola,Louny, Poděbradova 640,příspěvková organizace Autor:  Mgr.TAŤÁNA RADIMSKÁ Název materiálu: VY_32_INOVACE_20_II.JKGM_ALTERNATIVNÍ VÝUKA ČTENÍ S VYUŽITÍM GLOBÁLNÍ METODY– ch  ČÍSLO PROJEKTU: CZ.1.07/1.4.00/21.3407  </vt:lpstr>
      <vt:lpstr>ANOTACE</vt:lpstr>
      <vt:lpstr>Snímek 3</vt:lpstr>
      <vt:lpstr>Snímek 4</vt:lpstr>
      <vt:lpstr>SPOJ SLOVA S OBRÁZKY:</vt:lpstr>
      <vt:lpstr>SPOJ SLOVA S OBRÁZKY:</vt:lpstr>
      <vt:lpstr>DOPLŇ PÍSMENO        :</vt:lpstr>
      <vt:lpstr>DOPLŇ PÍSMENO        :</vt:lpstr>
      <vt:lpstr>OPIŠ A PŘEPIŠ SLOVO:</vt:lpstr>
      <vt:lpstr>OPIŠ A PŘEPIŠ SLOVO</vt:lpstr>
      <vt:lpstr>Snímek 11</vt:lpstr>
      <vt:lpstr>Snímek 12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VY_32_INOVACE_20_ALTERNATIVNÍ VÝUKA ČTENÍ S VYUŽITÍM GLOBÁLNÍ METODY PRO 1. STUPEŇ Speciální školy – ch  ČÍSLO PROJEKTU: CZ.1.07/1.4.00/21.3407  </dc:title>
  <dc:creator>Magda Radimová</dc:creator>
  <cp:lastModifiedBy>Magda Radimová</cp:lastModifiedBy>
  <cp:revision>8</cp:revision>
  <dcterms:created xsi:type="dcterms:W3CDTF">2012-08-15T07:15:23Z</dcterms:created>
  <dcterms:modified xsi:type="dcterms:W3CDTF">2012-10-09T19:50:12Z</dcterms:modified>
</cp:coreProperties>
</file>