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0"/>
  </p:notesMasterIdLst>
  <p:handoutMasterIdLst>
    <p:handoutMasterId r:id="rId11"/>
  </p:handoutMasterIdLst>
  <p:sldIdLst>
    <p:sldId id="279" r:id="rId2"/>
    <p:sldId id="256" r:id="rId3"/>
    <p:sldId id="263" r:id="rId4"/>
    <p:sldId id="258" r:id="rId5"/>
    <p:sldId id="262" r:id="rId6"/>
    <p:sldId id="271" r:id="rId7"/>
    <p:sldId id="277" r:id="rId8"/>
    <p:sldId id="28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C1C1C"/>
    <a:srgbClr val="5EA283"/>
    <a:srgbClr val="FF33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234" autoAdjust="0"/>
    <p:restoredTop sz="94650" autoAdjust="0"/>
  </p:normalViewPr>
  <p:slideViewPr>
    <p:cSldViewPr>
      <p:cViewPr varScale="1">
        <p:scale>
          <a:sx n="67" d="100"/>
          <a:sy n="67" d="100"/>
        </p:scale>
        <p:origin x="-58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2472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811D21A7-DD77-4612-A4CE-D1828FEE1CCF}" type="datetimeFigureOut">
              <a:rPr lang="cs-CZ"/>
              <a:pPr>
                <a:defRPr/>
              </a:pPr>
              <a:t>4.1.2012</a:t>
            </a:fld>
            <a:endParaRPr lang="cs-CZ"/>
          </a:p>
        </p:txBody>
      </p:sp>
      <p:sp>
        <p:nvSpPr>
          <p:cNvPr id="3686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686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68F81EF2-C945-40E7-B0A8-02F497BFF9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417552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87EAFEDC-DBE4-41AB-8BED-A9D7CF40EC4B}" type="datetimeFigureOut">
              <a:rPr lang="cs-CZ"/>
              <a:pPr>
                <a:defRPr/>
              </a:pPr>
              <a:t>4.1.2012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8BBE076-5B2C-4BB6-A4A2-10D91D7316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5614985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dirty="0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8C0EB5A-776D-4FF2-85FA-F3985330915F}" type="slidenum">
              <a:rPr lang="cs-CZ" smtClean="0"/>
              <a:pPr eaLnBrk="1" hangingPunct="1"/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88DF4929-38FC-42BD-8089-583C176C7BC9}" type="slidenum">
              <a:rPr lang="cs-CZ" smtClean="0"/>
              <a:pPr eaLnBrk="1" hangingPunct="1"/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2765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EC95CAE9-58AE-4E79-B0BA-B3B3B351C4DF}" type="slidenum">
              <a:rPr lang="cs-CZ" smtClean="0"/>
              <a:pPr eaLnBrk="1" hangingPunct="1"/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297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55651FA5-5246-4C06-BBC5-FB1FCA2BCF1B}" type="slidenum">
              <a:rPr lang="cs-CZ" smtClean="0"/>
              <a:pPr eaLnBrk="1" hangingPunct="1"/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337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87A8866B-AD7C-4120-895E-0D7CC87208B1}" type="slidenum">
              <a:rPr lang="cs-CZ" smtClean="0"/>
              <a:pPr eaLnBrk="1" hangingPunct="1"/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48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8AAEDEC4-E40B-4CF6-99E4-B4DADA491BCB}" type="slidenum">
              <a:rPr lang="cs-CZ" smtClean="0"/>
              <a:pPr eaLnBrk="1" hangingPunct="1"/>
              <a:t>7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9D65B5-99A9-4579-944C-93202706D0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64528593"/>
      </p:ext>
    </p:extLst>
  </p:cSld>
  <p:clrMapOvr>
    <a:masterClrMapping/>
  </p:clrMapOvr>
  <p:transition spd="slow"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863C7-07D6-4001-87C4-0A97A69F87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5576161"/>
      </p:ext>
    </p:extLst>
  </p:cSld>
  <p:clrMapOvr>
    <a:masterClrMapping/>
  </p:clrMapOvr>
  <p:transition spd="slow"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4D69AD-DE40-4FA5-9735-E2601B7256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41466835"/>
      </p:ext>
    </p:extLst>
  </p:cSld>
  <p:clrMapOvr>
    <a:masterClrMapping/>
  </p:clrMapOvr>
  <p:transition spd="slow"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BE550B-ADD6-46E4-84DF-33E80D0FFD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79695081"/>
      </p:ext>
    </p:extLst>
  </p:cSld>
  <p:clrMapOvr>
    <a:masterClrMapping/>
  </p:clrMapOvr>
  <p:transition spd="slow"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8DC4E8-6B5B-40DC-8048-A838A4133A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3009528"/>
      </p:ext>
    </p:extLst>
  </p:cSld>
  <p:clrMapOvr>
    <a:masterClrMapping/>
  </p:clrMapOvr>
  <p:transition spd="slow"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9897CA-722A-4CC6-BD2D-96447BA6CC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5984387"/>
      </p:ext>
    </p:extLst>
  </p:cSld>
  <p:clrMapOvr>
    <a:masterClrMapping/>
  </p:clrMapOvr>
  <p:transition spd="slow"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9B7FB3-E0E2-4532-9950-8F6442C29D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69722779"/>
      </p:ext>
    </p:extLst>
  </p:cSld>
  <p:clrMapOvr>
    <a:masterClrMapping/>
  </p:clrMapOvr>
  <p:transition spd="slow"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C559A6-82C3-4863-A141-1E03FB6BC7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15190837"/>
      </p:ext>
    </p:extLst>
  </p:cSld>
  <p:clrMapOvr>
    <a:masterClrMapping/>
  </p:clrMapOvr>
  <p:transition spd="slow"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D0970-2CCE-4F00-ADBF-CF57F23C31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1458758"/>
      </p:ext>
    </p:extLst>
  </p:cSld>
  <p:clrMapOvr>
    <a:masterClrMapping/>
  </p:clrMapOvr>
  <p:transition spd="slow"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C9B1BF-43AD-42A7-8421-9576150C28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42666909"/>
      </p:ext>
    </p:extLst>
  </p:cSld>
  <p:clrMapOvr>
    <a:masterClrMapping/>
  </p:clrMapOvr>
  <p:transition spd="slow"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D51A9F-3F93-4058-92C2-152B8B2B6E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32438828"/>
      </p:ext>
    </p:extLst>
  </p:cSld>
  <p:clrMapOvr>
    <a:masterClrMapping/>
  </p:clrMapOvr>
  <p:transition spd="slow"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8A34080E-D672-4E10-B385-EDE61D4BB3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789" r:id="rId7"/>
    <p:sldLayoutId id="2147483790" r:id="rId8"/>
    <p:sldLayoutId id="2147483791" r:id="rId9"/>
    <p:sldLayoutId id="2147483792" r:id="rId10"/>
    <p:sldLayoutId id="2147483793" r:id="rId11"/>
  </p:sldLayoutIdLst>
  <p:transition spd="slow">
    <p:zoom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85800" y="836713"/>
            <a:ext cx="7772400" cy="2232247"/>
          </a:xfrm>
          <a:solidFill>
            <a:schemeClr val="lt1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200" dirty="0" smtClean="0"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Matematika a její aplikace</a:t>
            </a:r>
            <a:r>
              <a:rPr lang="cs-CZ" sz="220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200" smtClean="0">
                <a:latin typeface="Arial" pitchFamily="34" charset="0"/>
                <a:cs typeface="Arial" pitchFamily="34" charset="0"/>
              </a:rPr>
              <a:t>Matematika, Geometrie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v rovině a v prostoru, Kužel - prezentace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Autor: Mgr. Marika Podroužková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VY_42_INOVACE_22/I.SADA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683568" y="3212976"/>
            <a:ext cx="7776864" cy="1919064"/>
          </a:xfrm>
          <a:solidFill>
            <a:schemeClr val="lt1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200" b="1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Anotace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: Prezentace je určena pro žáky 3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. ročníku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, slouží 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k výkladu učiva</a:t>
            </a:r>
            <a:r>
              <a:rPr lang="cs-CZ" sz="2200" dirty="0" smtClean="0">
                <a:latin typeface="Arial" pitchFamily="34" charset="0"/>
                <a:ea typeface="+mj-ea"/>
                <a:cs typeface="Arial" pitchFamily="34" charset="0"/>
              </a:rPr>
              <a:t> K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užel.</a:t>
            </a:r>
            <a:endParaRPr lang="cs-CZ" sz="2200" dirty="0">
              <a:solidFill>
                <a:schemeClr val="tx1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algn="l"/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Období: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září-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prosinec 2011</a:t>
            </a:r>
            <a:endParaRPr lang="cs-CZ" sz="2200" dirty="0">
              <a:solidFill>
                <a:schemeClr val="tx1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5301208"/>
            <a:ext cx="576262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74358299"/>
      </p:ext>
    </p:extLst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650" y="908050"/>
            <a:ext cx="7702550" cy="2692400"/>
          </a:xfrm>
        </p:spPr>
        <p:txBody>
          <a:bodyPr/>
          <a:lstStyle/>
          <a:p>
            <a:pPr eaLnBrk="1" hangingPunct="1"/>
            <a:r>
              <a:rPr lang="cs-CZ" sz="9600" kern="1200" dirty="0">
                <a:solidFill>
                  <a:schemeClr val="tx1"/>
                </a:solidFill>
              </a:rPr>
              <a:t>Kužel</a:t>
            </a: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650" y="549275"/>
            <a:ext cx="3128963" cy="576263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dirty="0" smtClean="0"/>
              <a:t> K U Ž E L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3600" dirty="0" smtClean="0"/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900113" y="1196975"/>
            <a:ext cx="7559675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3200" dirty="0"/>
              <a:t>je  rotační  těleso s jedním vrcholem. Podstavou kužele </a:t>
            </a:r>
            <a:r>
              <a:rPr lang="cs-CZ" sz="3200" dirty="0" smtClean="0"/>
              <a:t>je </a:t>
            </a:r>
            <a:r>
              <a:rPr lang="cs-CZ" sz="3200" dirty="0"/>
              <a:t>kruh.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0750" y="2780928"/>
            <a:ext cx="2438400" cy="3314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11188" y="260350"/>
            <a:ext cx="7704137" cy="865188"/>
          </a:xfrm>
        </p:spPr>
        <p:txBody>
          <a:bodyPr/>
          <a:lstStyle/>
          <a:p>
            <a:pPr eaLnBrk="1" hangingPunct="1"/>
            <a:r>
              <a:rPr lang="cs-CZ" sz="3300" b="1" smtClean="0"/>
              <a:t>Najdeš předměty mající tvar kužele?</a:t>
            </a:r>
          </a:p>
        </p:txBody>
      </p:sp>
      <p:sp>
        <p:nvSpPr>
          <p:cNvPr id="15370" name="Rectangle 37"/>
          <p:cNvSpPr>
            <a:spLocks noChangeArrowheads="1"/>
          </p:cNvSpPr>
          <p:nvPr/>
        </p:nvSpPr>
        <p:spPr bwMode="auto">
          <a:xfrm>
            <a:off x="179388" y="6165850"/>
            <a:ext cx="84963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 sz="1600" b="1" i="1"/>
          </a:p>
        </p:txBody>
      </p:sp>
      <p:pic>
        <p:nvPicPr>
          <p:cNvPr id="1026" name="Picture 2" descr="D:\_temp\Dočasné soubory Internetu\Content.IE5\2AH57O8N\MP9003859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284984"/>
            <a:ext cx="2358008" cy="330121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D:\_temp\Dočasné soubory Internetu\Content.IE5\2AH57O8N\MP90040545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181" y="4569971"/>
            <a:ext cx="2469816" cy="176415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:\_temp\Dočasné soubory Internetu\Content.IE5\2AH57O8N\MP900405044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980727"/>
            <a:ext cx="3378056" cy="504906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D:\_temp\Dočasné soubory Internetu\Content.IE5\2JWJC40Y\MC90008319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87597"/>
            <a:ext cx="1795462" cy="15589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D:\_temp\Dočasné soubory Internetu\Content.IE5\2AH57O8N\MP90040147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1336" y="1052736"/>
            <a:ext cx="2504661" cy="313159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1498827"/>
            <a:ext cx="2286000" cy="300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pPr eaLnBrk="1" hangingPunct="1"/>
            <a:r>
              <a:rPr lang="cs-CZ" sz="5400" b="1" smtClean="0"/>
              <a:t>Doplňte …</a:t>
            </a:r>
          </a:p>
        </p:txBody>
      </p:sp>
      <p:sp>
        <p:nvSpPr>
          <p:cNvPr id="17411" name="Rectangle 4"/>
          <p:cNvSpPr>
            <a:spLocks noGrp="1" noChangeArrowheads="1"/>
          </p:cNvSpPr>
          <p:nvPr>
            <p:ph idx="1"/>
          </p:nvPr>
        </p:nvSpPr>
        <p:spPr>
          <a:xfrm>
            <a:off x="611188" y="4508500"/>
            <a:ext cx="8302625" cy="1900238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b="1" dirty="0" smtClean="0"/>
              <a:t>Kužel má   ___   podstavu  a ___ plášť. </a:t>
            </a:r>
          </a:p>
          <a:p>
            <a:pPr marL="0" indent="0" eaLnBrk="1" hangingPunct="1">
              <a:buFontTx/>
              <a:buNone/>
              <a:defRPr/>
            </a:pPr>
            <a:r>
              <a:rPr lang="cs-CZ" sz="2800" b="1" dirty="0" smtClean="0"/>
              <a:t>Vzdálenost od středu podstavy k vrcholu je _______ kužele. </a:t>
            </a:r>
          </a:p>
        </p:txBody>
      </p:sp>
      <p:sp>
        <p:nvSpPr>
          <p:cNvPr id="17412" name="Text Box 41"/>
          <p:cNvSpPr txBox="1">
            <a:spLocks noChangeArrowheads="1"/>
          </p:cNvSpPr>
          <p:nvPr/>
        </p:nvSpPr>
        <p:spPr bwMode="auto">
          <a:xfrm>
            <a:off x="1116013" y="2060575"/>
            <a:ext cx="187325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200" b="1"/>
              <a:t> povrch</a:t>
            </a:r>
          </a:p>
          <a:p>
            <a:pPr algn="ctr" eaLnBrk="1" hangingPunct="1">
              <a:spcBef>
                <a:spcPct val="50000"/>
              </a:spcBef>
            </a:pPr>
            <a:r>
              <a:rPr lang="cs-CZ" sz="3200" b="1"/>
              <a:t>(plášť)</a:t>
            </a:r>
          </a:p>
        </p:txBody>
      </p:sp>
      <p:sp>
        <p:nvSpPr>
          <p:cNvPr id="17414" name="Text Box 41"/>
          <p:cNvSpPr txBox="1">
            <a:spLocks noChangeArrowheads="1"/>
          </p:cNvSpPr>
          <p:nvPr/>
        </p:nvSpPr>
        <p:spPr bwMode="auto">
          <a:xfrm>
            <a:off x="5724525" y="1268413"/>
            <a:ext cx="178276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600" b="1"/>
              <a:t>vrchol</a:t>
            </a:r>
          </a:p>
        </p:txBody>
      </p:sp>
      <p:sp>
        <p:nvSpPr>
          <p:cNvPr id="4" name="Text Box 41"/>
          <p:cNvSpPr txBox="1">
            <a:spLocks noChangeArrowheads="1"/>
          </p:cNvSpPr>
          <p:nvPr/>
        </p:nvSpPr>
        <p:spPr bwMode="auto">
          <a:xfrm>
            <a:off x="2771775" y="4508500"/>
            <a:ext cx="792163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200" b="1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5" name="Text Box 41"/>
          <p:cNvSpPr txBox="1">
            <a:spLocks noChangeArrowheads="1"/>
          </p:cNvSpPr>
          <p:nvPr/>
        </p:nvSpPr>
        <p:spPr bwMode="auto">
          <a:xfrm>
            <a:off x="6156325" y="4508500"/>
            <a:ext cx="792163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200" b="1">
                <a:solidFill>
                  <a:srgbClr val="FF0000"/>
                </a:solidFill>
              </a:rPr>
              <a:t>1</a:t>
            </a:r>
            <a:r>
              <a:rPr lang="cs-CZ" sz="3200" b="1"/>
              <a:t> </a:t>
            </a:r>
            <a:endParaRPr lang="cs-CZ" sz="3200" b="1">
              <a:solidFill>
                <a:srgbClr val="FF0000"/>
              </a:solidFill>
            </a:endParaRPr>
          </a:p>
        </p:txBody>
      </p:sp>
      <p:sp>
        <p:nvSpPr>
          <p:cNvPr id="31760" name="Line 16"/>
          <p:cNvSpPr>
            <a:spLocks noChangeShapeType="1"/>
          </p:cNvSpPr>
          <p:nvPr/>
        </p:nvSpPr>
        <p:spPr bwMode="auto">
          <a:xfrm flipH="1">
            <a:off x="5219700" y="7173913"/>
            <a:ext cx="1081088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7420" name="Obdélník 13"/>
          <p:cNvSpPr>
            <a:spLocks noChangeArrowheads="1"/>
          </p:cNvSpPr>
          <p:nvPr/>
        </p:nvSpPr>
        <p:spPr bwMode="auto">
          <a:xfrm>
            <a:off x="1042988" y="4005263"/>
            <a:ext cx="2160587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3200" b="1"/>
              <a:t> podstava </a:t>
            </a:r>
            <a:r>
              <a:rPr lang="cs-CZ"/>
              <a:t> </a:t>
            </a: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827088" y="5516563"/>
            <a:ext cx="11874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</a:rPr>
              <a:t>výška</a:t>
            </a:r>
            <a:endParaRPr lang="cs-CZ" sz="2800">
              <a:solidFill>
                <a:srgbClr val="FF0000"/>
              </a:solidFill>
            </a:endParaRPr>
          </a:p>
        </p:txBody>
      </p:sp>
      <p:sp>
        <p:nvSpPr>
          <p:cNvPr id="16" name="Line 16"/>
          <p:cNvSpPr>
            <a:spLocks noChangeShapeType="1"/>
          </p:cNvSpPr>
          <p:nvPr/>
        </p:nvSpPr>
        <p:spPr bwMode="auto">
          <a:xfrm>
            <a:off x="1908175" y="7389813"/>
            <a:ext cx="1511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7" name="Line 16"/>
          <p:cNvSpPr>
            <a:spLocks noChangeShapeType="1"/>
          </p:cNvSpPr>
          <p:nvPr/>
        </p:nvSpPr>
        <p:spPr bwMode="auto">
          <a:xfrm flipV="1">
            <a:off x="2700338" y="7227093"/>
            <a:ext cx="863600" cy="179388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225 -0.01065 L 0.09444 -0.7141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9" y="-3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083 0.08889 L 0.07083 -0.4673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78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504 -0.46481 L -0.05504 -0.7981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17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6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60" grpId="0" animBg="1"/>
      <p:bldP spid="15" grpId="0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991475" cy="1439863"/>
          </a:xfrm>
        </p:spPr>
        <p:txBody>
          <a:bodyPr/>
          <a:lstStyle/>
          <a:p>
            <a:pPr algn="l" eaLnBrk="1" hangingPunct="1"/>
            <a:r>
              <a:rPr lang="cs-CZ" sz="1800" b="1" dirty="0" smtClean="0">
                <a:solidFill>
                  <a:srgbClr val="0070C0"/>
                </a:solidFill>
              </a:rPr>
              <a:t>Jak si snadno namodelujeme kuželovou plochu …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b="1" dirty="0" smtClean="0"/>
              <a:t>Vezmeme si kus provázku. Na jeho konec přivážeme korálek jako závaží. Volný konec provázku uchopíme do prstů a rovnoměrně jím otáčíme tak, aby závaží opisovalo přibližně kruhovou dráhu. Množina okamžitých poloh provázku tvoří kuželovou plochu.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16013" y="5157788"/>
            <a:ext cx="5329237" cy="5842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dirty="0"/>
              <a:t>  </a:t>
            </a:r>
            <a:endParaRPr lang="cs-CZ" sz="3200" dirty="0">
              <a:latin typeface="+mj-lt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85102" y="1844824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927" y="2348880"/>
            <a:ext cx="1885950" cy="3876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Rozvinutý plášť kužele</a:t>
            </a:r>
            <a:br>
              <a:rPr lang="cs-CZ" sz="3600" dirty="0" smtClean="0"/>
            </a:br>
            <a:endParaRPr lang="cs-CZ" sz="3600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51723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7601" y="1556792"/>
            <a:ext cx="6943725" cy="4981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200" b="1" dirty="0" smtClean="0"/>
              <a:t>Použité zdroje</a:t>
            </a:r>
            <a:endParaRPr lang="cs-CZ" sz="2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200" dirty="0" smtClean="0"/>
              <a:t>Obrázky jehlanu, pyramidy, věže, dopravního kužele, zmrzliny použity z office.microsoft.com. </a:t>
            </a:r>
          </a:p>
          <a:p>
            <a:r>
              <a:rPr lang="cs-CZ" sz="2200" dirty="0" smtClean="0"/>
              <a:t>Citace 9.9.2011</a:t>
            </a:r>
          </a:p>
          <a:p>
            <a:r>
              <a:rPr lang="cs-CZ" sz="2400" dirty="0" err="1"/>
              <a:t>Hošpesová</a:t>
            </a:r>
            <a:r>
              <a:rPr lang="cs-CZ" sz="2400" dirty="0"/>
              <a:t>, A. – Divíšek, J: - Kuřina, F. Svět čísel a tvarů: Matematika pro 3. ročník. Ilustrovala Kateřina Sušková. </a:t>
            </a:r>
            <a:r>
              <a:rPr lang="cs-CZ" sz="2400" dirty="0" err="1"/>
              <a:t>I.vyd</a:t>
            </a:r>
            <a:r>
              <a:rPr lang="cs-CZ" sz="2400" dirty="0"/>
              <a:t>. Praha: Prometheus, spol. s r. o., 1998. ISBN 80-7196-117-5</a:t>
            </a:r>
          </a:p>
          <a:p>
            <a:r>
              <a:rPr lang="cs-CZ" sz="2200" dirty="0">
                <a:latin typeface="Arial" pitchFamily="34" charset="0"/>
                <a:cs typeface="Arial" pitchFamily="34" charset="0"/>
              </a:rPr>
              <a:t>NĚMCOVÁ, Jana. Nebojím se …matiky!: Geometrie? HRAČKA! Ilustroval René Hora.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I.vyd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. Praha: Albatros, 2005. </a:t>
            </a:r>
            <a:r>
              <a:rPr lang="cs-CZ" sz="2200">
                <a:latin typeface="Arial" pitchFamily="34" charset="0"/>
                <a:cs typeface="Arial" pitchFamily="34" charset="0"/>
              </a:rPr>
              <a:t>ISBN 13-827-009</a:t>
            </a:r>
          </a:p>
          <a:p>
            <a:endParaRPr lang="cs-CZ" sz="2200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5301208"/>
            <a:ext cx="576262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80100386"/>
      </p:ext>
    </p:extLst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Výchozí návrh">
  <a:themeElements>
    <a:clrScheme name="1_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1947</TotalTime>
  <Words>201</Words>
  <Application>Microsoft Office PowerPoint</Application>
  <PresentationFormat>Předvádění na obrazovce (4:3)</PresentationFormat>
  <Paragraphs>31</Paragraphs>
  <Slides>8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1_Výchozí návrh</vt:lpstr>
      <vt:lpstr>Název školy: ZŠ Varnsdorf, Edisonova 2821, okres Děčín, příspěvková organizace Matematika a její aplikace, Matematika, Geometrie v rovině a v prostoru, Kužel - prezentace Autor: Mgr. Marika Podroužková Název materiálu: VY_42_INOVACE_22/I.SADA</vt:lpstr>
      <vt:lpstr>Kužel</vt:lpstr>
      <vt:lpstr> K U Ž E L </vt:lpstr>
      <vt:lpstr>Najdeš předměty mající tvar kužele?</vt:lpstr>
      <vt:lpstr>Doplňte …</vt:lpstr>
      <vt:lpstr>Jak si snadno namodelujeme kuželovou plochu … Vezmeme si kus provázku. Na jeho konec přivážeme korálek jako závaží. Volný konec provázku uchopíme do prstů a rovnoměrně jím otáčíme tak, aby závaží opisovalo přibližně kruhovou dráhu. Množina okamžitých poloh provázku tvoří kuželovou plochu.</vt:lpstr>
      <vt:lpstr>Rozvinutý plášť kužele </vt:lpstr>
      <vt:lpstr>Použité 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maki</dc:creator>
  <dc:description>Autorem materiálu a všech jeho částí, není-li uvedeno jinak, je Mgr. Petra Cemerková Golová._x000d_
Dostupné z Metodického portálu www.rvp.cz, ISSN: 1802-4785, financovaného z ESF a státního rozpočtu ČR. Provozováno Výzkumným ústavem pedagogickým v Praze.</dc:description>
  <cp:lastModifiedBy>Rumcajs</cp:lastModifiedBy>
  <cp:revision>51</cp:revision>
  <dcterms:created xsi:type="dcterms:W3CDTF">2010-10-14T18:20:00Z</dcterms:created>
  <dcterms:modified xsi:type="dcterms:W3CDTF">2012-01-04T19:40:40Z</dcterms:modified>
</cp:coreProperties>
</file>