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6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70" r:id="rId9"/>
    <p:sldId id="266" r:id="rId10"/>
    <p:sldId id="271" r:id="rId11"/>
    <p:sldId id="260" r:id="rId12"/>
    <p:sldId id="267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2844" y="3857628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Abiotický faktor </a:t>
            </a:r>
            <a:br>
              <a:rPr lang="cs-CZ" sz="6600" b="1" dirty="0" smtClean="0"/>
            </a:br>
            <a:r>
              <a:rPr lang="cs-CZ" sz="11800" b="1" dirty="0" smtClean="0"/>
              <a:t>voda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Abiotické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s abiotickým faktorem </a:t>
            </a:r>
            <a:r>
              <a:rPr lang="cs-CZ" dirty="0" smtClean="0"/>
              <a:t>voda.</a:t>
            </a:r>
            <a:endParaRPr lang="cs-CZ" dirty="0" smtClean="0"/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2" name="Picture 2" descr="C:\Users\jung\AppData\Local\Microsoft\Windows\Temporary Internet Files\Content.IE5\3NQXTR9N\MP9004385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340768"/>
            <a:ext cx="5328592" cy="53484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voda</a:t>
            </a:r>
            <a:endParaRPr lang="cs-CZ" sz="48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jung\AppData\Local\Microsoft\Windows\Temporary Internet Files\Content.IE5\3NQXTR9N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628800"/>
            <a:ext cx="7239750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voda</a:t>
            </a:r>
            <a:endParaRPr lang="cs-CZ" sz="54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zabírá 2/3 povrchu </a:t>
            </a:r>
            <a:r>
              <a:rPr lang="cs-CZ" sz="3200" dirty="0" smtClean="0"/>
              <a:t>Země</a:t>
            </a:r>
          </a:p>
          <a:p>
            <a:endParaRPr lang="cs-CZ" sz="3200" dirty="0" smtClean="0"/>
          </a:p>
          <a:p>
            <a:r>
              <a:rPr lang="cs-CZ" sz="3200" dirty="0" smtClean="0"/>
              <a:t>z celkového množství pouze 3 % sladká voda – z těchto 3 % jsou 2 % v ledovcích</a:t>
            </a:r>
            <a:endParaRPr lang="cs-CZ" sz="3200" dirty="0"/>
          </a:p>
        </p:txBody>
      </p:sp>
      <p:pic>
        <p:nvPicPr>
          <p:cNvPr id="3074" name="Picture 2" descr="C:\Users\jung\AppData\Local\Microsoft\Windows\Temporary Internet Files\Content.IE5\GLQ7KOB9\MP9004308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692696"/>
            <a:ext cx="3312368" cy="24299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1538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Voda - </a:t>
            </a:r>
            <a:r>
              <a:rPr lang="cs-CZ" sz="5400" dirty="0" smtClean="0"/>
              <a:t>vodní </a:t>
            </a:r>
            <a:r>
              <a:rPr lang="cs-CZ" sz="5400" dirty="0" smtClean="0"/>
              <a:t>prostředí</a:t>
            </a:r>
            <a:endParaRPr lang="cs-CZ" sz="54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pPr lvl="1"/>
            <a:r>
              <a:rPr lang="cs-CZ" sz="3200" dirty="0" smtClean="0"/>
              <a:t>limitující faktor = obsah kyslíku, </a:t>
            </a:r>
            <a:r>
              <a:rPr lang="cs-CZ" sz="3200" dirty="0" smtClean="0"/>
              <a:t>slanost</a:t>
            </a:r>
          </a:p>
          <a:p>
            <a:pPr lvl="1"/>
            <a:endParaRPr lang="cs-CZ" sz="3200" dirty="0" smtClean="0"/>
          </a:p>
          <a:p>
            <a:pPr lvl="1"/>
            <a:r>
              <a:rPr lang="cs-CZ" sz="3200" dirty="0" smtClean="0"/>
              <a:t>intenzita slunečního záření podstatně nižší</a:t>
            </a:r>
            <a:endParaRPr lang="cs-CZ" sz="3200" dirty="0"/>
          </a:p>
        </p:txBody>
      </p:sp>
      <p:pic>
        <p:nvPicPr>
          <p:cNvPr id="4100" name="Picture 4" descr="C:\Users\jung\AppData\Local\Microsoft\Windows\Temporary Internet Files\Content.IE5\3NQXTR9N\MP9004075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16632"/>
            <a:ext cx="1368152" cy="20512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5852" y="357166"/>
            <a:ext cx="6382492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Voda - vodní prostředí</a:t>
            </a:r>
            <a:endParaRPr lang="cs-CZ" sz="54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36"/>
            <a:ext cx="8229600" cy="4895864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vlastnosti</a:t>
            </a:r>
            <a:r>
              <a:rPr lang="cs-CZ" sz="3200" dirty="0" smtClean="0"/>
              <a:t> se mění během roku, dne a noci</a:t>
            </a:r>
          </a:p>
          <a:p>
            <a:pPr lvl="1"/>
            <a:r>
              <a:rPr lang="cs-CZ" sz="3200" i="1" dirty="0" smtClean="0"/>
              <a:t>tlak</a:t>
            </a:r>
            <a:r>
              <a:rPr lang="cs-CZ" sz="3200" dirty="0" smtClean="0"/>
              <a:t> – přímo úměrný hloubce</a:t>
            </a:r>
          </a:p>
          <a:p>
            <a:pPr lvl="1"/>
            <a:r>
              <a:rPr lang="cs-CZ" sz="3200" i="1" dirty="0" smtClean="0"/>
              <a:t>hustota</a:t>
            </a:r>
            <a:r>
              <a:rPr lang="cs-CZ" sz="3200" dirty="0" smtClean="0"/>
              <a:t> – 775× větší než u vzduchu (→ větší nosnost, menší pohyblivost, vliv na tvar těla</a:t>
            </a:r>
          </a:p>
          <a:p>
            <a:pPr lvl="1"/>
            <a:r>
              <a:rPr lang="cs-CZ" sz="3200" i="1" dirty="0" smtClean="0"/>
              <a:t>propustnost světla</a:t>
            </a:r>
            <a:r>
              <a:rPr lang="cs-CZ" sz="3200" dirty="0" smtClean="0"/>
              <a:t> – množství světla závisí na hloubce a množství </a:t>
            </a:r>
            <a:r>
              <a:rPr lang="cs-CZ" sz="3200" dirty="0" smtClean="0"/>
              <a:t>planktonu</a:t>
            </a:r>
            <a:endParaRPr lang="cs-CZ" sz="3200" dirty="0" smtClean="0"/>
          </a:p>
        </p:txBody>
      </p:sp>
      <p:pic>
        <p:nvPicPr>
          <p:cNvPr id="5122" name="Picture 2" descr="C:\Users\jung\AppData\Local\Microsoft\Windows\Temporary Internet Files\Content.IE5\78ODY7TJ\MP9004050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5157192"/>
            <a:ext cx="2368352" cy="1353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u="sng" dirty="0" smtClean="0"/>
              <a:t>adaptace</a:t>
            </a:r>
            <a:r>
              <a:rPr lang="cs-CZ" sz="3200" dirty="0" smtClean="0"/>
              <a:t> na život v hloubce:</a:t>
            </a:r>
          </a:p>
          <a:p>
            <a:pPr lvl="1"/>
            <a:r>
              <a:rPr lang="cs-CZ" sz="3200" dirty="0" smtClean="0"/>
              <a:t>rostliny – barviva pro pohlcování modré, fialové a zelené části spektra</a:t>
            </a:r>
          </a:p>
          <a:p>
            <a:pPr lvl="1"/>
            <a:r>
              <a:rPr lang="cs-CZ" sz="3200" dirty="0" smtClean="0"/>
              <a:t>živočichové – např. světélkující orgány</a:t>
            </a:r>
          </a:p>
          <a:p>
            <a:endParaRPr lang="cs-CZ" dirty="0"/>
          </a:p>
        </p:txBody>
      </p:sp>
      <p:pic>
        <p:nvPicPr>
          <p:cNvPr id="6146" name="Picture 2" descr="C:\Users\jung\AppData\Local\Microsoft\Windows\Temporary Internet Files\Content.IE5\3NQXTR9N\MP900255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221088"/>
            <a:ext cx="1653182" cy="25241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8964488" cy="1143000"/>
          </a:xfrm>
        </p:spPr>
        <p:txBody>
          <a:bodyPr>
            <a:noAutofit/>
          </a:bodyPr>
          <a:lstStyle/>
          <a:p>
            <a:r>
              <a:rPr lang="cs-CZ" sz="5400" dirty="0" smtClean="0"/>
              <a:t>voda a suchozemské organismy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živočichové</a:t>
            </a:r>
            <a:r>
              <a:rPr lang="cs-CZ" sz="3200" dirty="0" smtClean="0"/>
              <a:t> (příjem: pitím, z potravy, metabolismus, výdej: pocením, dýcháním, močí, výkaly)</a:t>
            </a:r>
          </a:p>
          <a:p>
            <a:pPr lvl="1"/>
            <a:r>
              <a:rPr lang="cs-CZ" sz="3200" dirty="0" smtClean="0"/>
              <a:t>velké ztráty vody – odpařování z povrchu těla, dýchacími orgány, trávicí soustavou (výměšky trávicích žláz), vylučovací </a:t>
            </a:r>
            <a:r>
              <a:rPr lang="cs-CZ" sz="3200" dirty="0" smtClean="0"/>
              <a:t>soustavou</a:t>
            </a:r>
            <a:endParaRPr lang="cs-CZ" sz="3200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>
            <a:normAutofit lnSpcReduction="10000"/>
          </a:bodyPr>
          <a:lstStyle/>
          <a:p>
            <a:pPr lvl="1"/>
            <a:r>
              <a:rPr lang="cs-CZ" sz="3200" dirty="0" smtClean="0"/>
              <a:t>omezení ztrát – kutikula, zrohovatělá pokožka, malé dýchací otvory (dýchací orgány uvnitř těla), vstřebávání vody v poslední části trávicí soustavy, tvorba hypertonické moči </a:t>
            </a:r>
          </a:p>
          <a:p>
            <a:pPr lvl="1"/>
            <a:r>
              <a:rPr lang="cs-CZ" sz="3200" dirty="0" smtClean="0"/>
              <a:t>například velbloud: omezené pocení (pocení od 40 °C), hustá kožešina, velmi hustá moč, velmi suchý trus, za nepříznivých podmínek vydrží bez vody i několik měsíců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857363"/>
            <a:ext cx="8229600" cy="4484699"/>
          </a:xfrm>
        </p:spPr>
        <p:txBody>
          <a:bodyPr>
            <a:noAutofit/>
          </a:bodyPr>
          <a:lstStyle/>
          <a:p>
            <a:r>
              <a:rPr lang="cs-CZ" sz="4000" u="sng" dirty="0" smtClean="0"/>
              <a:t>rostliny</a:t>
            </a:r>
            <a:r>
              <a:rPr lang="cs-CZ" sz="3200" dirty="0" smtClean="0"/>
              <a:t> (příjem hlavně kořeny)</a:t>
            </a:r>
          </a:p>
          <a:p>
            <a:pPr lvl="1"/>
            <a:r>
              <a:rPr lang="cs-CZ" sz="3200" dirty="0" smtClean="0"/>
              <a:t>vodní rostliny = </a:t>
            </a:r>
            <a:r>
              <a:rPr lang="cs-CZ" sz="3200" i="1" dirty="0" smtClean="0"/>
              <a:t>hydrofyty</a:t>
            </a:r>
            <a:r>
              <a:rPr lang="cs-CZ" sz="3200" dirty="0" smtClean="0"/>
              <a:t> (leknín, stulík, vodní mor, bublinatka…)</a:t>
            </a:r>
          </a:p>
          <a:p>
            <a:pPr lvl="1"/>
            <a:r>
              <a:rPr lang="cs-CZ" sz="3200" dirty="0" smtClean="0"/>
              <a:t>vlhkomilné rostliny = </a:t>
            </a:r>
            <a:r>
              <a:rPr lang="cs-CZ" sz="3200" i="1" dirty="0" smtClean="0"/>
              <a:t>hygrofyty</a:t>
            </a:r>
            <a:r>
              <a:rPr lang="cs-CZ" sz="3200" dirty="0" smtClean="0"/>
              <a:t> (slabá kutikula, žádné chlupy, rostou na vlhkých, bažinatých půdách – blatouch, orobinec</a:t>
            </a:r>
            <a:r>
              <a:rPr lang="cs-CZ" sz="3200" dirty="0" smtClean="0"/>
              <a:t>)</a:t>
            </a:r>
            <a:endParaRPr lang="cs-CZ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lvl="1"/>
            <a:r>
              <a:rPr lang="cs-CZ" sz="3200" dirty="0" smtClean="0"/>
              <a:t>střední nároky = </a:t>
            </a:r>
            <a:r>
              <a:rPr lang="cs-CZ" sz="3200" i="1" dirty="0" smtClean="0"/>
              <a:t>mezofyty</a:t>
            </a:r>
            <a:r>
              <a:rPr lang="cs-CZ" sz="3200" dirty="0" smtClean="0"/>
              <a:t> – mírně vlhké půdy (většina rostlin)</a:t>
            </a:r>
          </a:p>
          <a:p>
            <a:pPr lvl="1"/>
            <a:r>
              <a:rPr lang="cs-CZ" sz="3200" dirty="0" smtClean="0"/>
              <a:t>suchomilné rostliny = </a:t>
            </a:r>
            <a:r>
              <a:rPr lang="cs-CZ" sz="3200" i="1" dirty="0" smtClean="0"/>
              <a:t>xerofyty</a:t>
            </a:r>
            <a:r>
              <a:rPr lang="cs-CZ" sz="3200" dirty="0" smtClean="0"/>
              <a:t> (silná kutikula – jehličnany, silné ochlupení – divizna)</a:t>
            </a:r>
          </a:p>
          <a:p>
            <a:pPr lvl="1"/>
            <a:r>
              <a:rPr lang="cs-CZ" sz="3200" i="1" dirty="0" smtClean="0"/>
              <a:t>sukulenty</a:t>
            </a:r>
            <a:r>
              <a:rPr lang="cs-CZ" sz="3200" dirty="0" smtClean="0"/>
              <a:t> (redukované listy, zásobárna vody, změněný metabolismus)</a:t>
            </a:r>
            <a:endParaRPr lang="cs-CZ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28586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vztah živočichů k teplu, světlu a vlhku vyjadřuje</a:t>
            </a:r>
            <a:r>
              <a:rPr lang="cs-CZ" sz="9600" dirty="0" smtClean="0"/>
              <a:t/>
            </a:r>
            <a:br>
              <a:rPr lang="cs-CZ" sz="9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44824"/>
            <a:ext cx="8229600" cy="5013176"/>
          </a:xfrm>
        </p:spPr>
        <p:txBody>
          <a:bodyPr>
            <a:normAutofit/>
          </a:bodyPr>
          <a:lstStyle/>
          <a:p>
            <a:pPr lvl="1"/>
            <a:r>
              <a:rPr lang="cs-CZ" sz="2800" dirty="0" err="1" smtClean="0"/>
              <a:t>Glogerovo</a:t>
            </a:r>
            <a:r>
              <a:rPr lang="cs-CZ" sz="2800" dirty="0" smtClean="0"/>
              <a:t> pravidlo: v teplejších a vlhčích oblastech jsou živočichové téhož druhu tmavší</a:t>
            </a:r>
          </a:p>
          <a:p>
            <a:pPr lvl="1"/>
            <a:r>
              <a:rPr lang="cs-CZ" sz="2800" dirty="0" err="1" smtClean="0"/>
              <a:t>Bergmannovo</a:t>
            </a:r>
            <a:r>
              <a:rPr lang="cs-CZ" sz="2800" dirty="0" smtClean="0"/>
              <a:t> pravidlo: jedinci téhož druhu mají v teplejších částech svého areálu menší tělo, zvířata v chladnějších oblastech mají větší objem těla</a:t>
            </a:r>
          </a:p>
          <a:p>
            <a:pPr lvl="1"/>
            <a:r>
              <a:rPr lang="cs-CZ" sz="2800" dirty="0" smtClean="0"/>
              <a:t>Allenovo pravidlo: v teplejších oblastech mají živočichové větší tělní výběžky, v chladnějších oblastech naopak kratší (uši, ocasy, zobáky…)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</a:t>
            </a:r>
            <a:r>
              <a:rPr lang="cs-CZ" sz="1800" dirty="0" smtClean="0"/>
              <a:t>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pl-PL" sz="1800" dirty="0" smtClean="0"/>
              <a:t>MACINEK. </a:t>
            </a:r>
            <a:r>
              <a:rPr lang="pl-PL" sz="1800" i="1" dirty="0" smtClean="0"/>
              <a:t>http://files.referaty-macinek.webnode.cz</a:t>
            </a:r>
            <a:r>
              <a:rPr lang="pl-PL" sz="1800" dirty="0" smtClean="0"/>
              <a:t> [online]. [cit. 3.10.2012]. Dostupný na WWW: &lt;http://files.referaty-macinek.webnode.cz/200000073-db31bdc2b4/ohen.jpg&gt;.</a:t>
            </a:r>
            <a:r>
              <a:rPr lang="cs-CZ" sz="1800" dirty="0" err="1" smtClean="0"/>
              <a:t>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AUTOR </a:t>
            </a:r>
            <a:r>
              <a:rPr lang="cs-CZ" sz="1800" dirty="0" smtClean="0"/>
              <a:t>NEUVEDEN. </a:t>
            </a:r>
            <a:r>
              <a:rPr lang="cs-CZ" sz="1800" i="1" dirty="0" smtClean="0"/>
              <a:t>Abiotické faktory</a:t>
            </a:r>
            <a:r>
              <a:rPr lang="cs-CZ" sz="1800" dirty="0" smtClean="0"/>
              <a:t> [online]. [cit. 9.10.2012]. Dostupný na WWW: &lt;http://www.</a:t>
            </a:r>
            <a:r>
              <a:rPr lang="cs-CZ" sz="1800" dirty="0" err="1" smtClean="0"/>
              <a:t>gtgm.cz</a:t>
            </a:r>
            <a:r>
              <a:rPr lang="cs-CZ" sz="1800" dirty="0" smtClean="0"/>
              <a:t>/dokumenty/</a:t>
            </a:r>
            <a:r>
              <a:rPr lang="cs-CZ" sz="1800" dirty="0" err="1" smtClean="0"/>
              <a:t>article</a:t>
            </a:r>
            <a:r>
              <a:rPr lang="cs-CZ" sz="1800" dirty="0" smtClean="0"/>
              <a:t>/190/</a:t>
            </a:r>
            <a:r>
              <a:rPr lang="cs-CZ" sz="1800" dirty="0" err="1" smtClean="0"/>
              <a:t>abio.pdf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Klipart MS PowerPoint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232</TotalTime>
  <Words>128</Words>
  <Application>Microsoft Office PowerPoint</Application>
  <PresentationFormat>Předvádění na obrazovce (4:3)</PresentationFormat>
  <Paragraphs>55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Abiotický faktor  voda</vt:lpstr>
      <vt:lpstr>Abiotické faktory</vt:lpstr>
      <vt:lpstr>voda</vt:lpstr>
      <vt:lpstr>voda</vt:lpstr>
      <vt:lpstr>voda</vt:lpstr>
      <vt:lpstr>Voda - vodní prostředí</vt:lpstr>
      <vt:lpstr>Voda - vodní prostředí</vt:lpstr>
      <vt:lpstr>Snímek 8</vt:lpstr>
      <vt:lpstr>voda a suchozemské organismy</vt:lpstr>
      <vt:lpstr>Snímek 10</vt:lpstr>
      <vt:lpstr>Snímek 11</vt:lpstr>
      <vt:lpstr>Snímek 12</vt:lpstr>
      <vt:lpstr>vztah živočichů k teplu, světlu a vlhku vyjadřuje 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33</cp:revision>
  <dcterms:created xsi:type="dcterms:W3CDTF">2012-10-01T16:10:06Z</dcterms:created>
  <dcterms:modified xsi:type="dcterms:W3CDTF">2012-10-15T09:58:58Z</dcterms:modified>
</cp:coreProperties>
</file>