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61" r:id="rId2"/>
    <p:sldId id="259" r:id="rId3"/>
    <p:sldId id="256" r:id="rId4"/>
    <p:sldId id="260" r:id="rId5"/>
    <p:sldId id="258" r:id="rId6"/>
    <p:sldId id="262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00"/>
    <a:srgbClr val="00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194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46D49-AB5F-40C0-9E49-CF8140E7DD76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E97590-AFF2-446A-8D52-6A8E89201F1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149726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46D49-AB5F-40C0-9E49-CF8140E7DD76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E97590-AFF2-446A-8D52-6A8E89201F1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459690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46D49-AB5F-40C0-9E49-CF8140E7DD76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E97590-AFF2-446A-8D52-6A8E89201F1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544616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46D49-AB5F-40C0-9E49-CF8140E7DD76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E97590-AFF2-446A-8D52-6A8E89201F1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279564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46D49-AB5F-40C0-9E49-CF8140E7DD76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E97590-AFF2-446A-8D52-6A8E89201F1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754959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46D49-AB5F-40C0-9E49-CF8140E7DD76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E97590-AFF2-446A-8D52-6A8E89201F1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575734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46D49-AB5F-40C0-9E49-CF8140E7DD76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E97590-AFF2-446A-8D52-6A8E89201F1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743366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46D49-AB5F-40C0-9E49-CF8140E7DD76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E97590-AFF2-446A-8D52-6A8E89201F1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986009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46D49-AB5F-40C0-9E49-CF8140E7DD76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E97590-AFF2-446A-8D52-6A8E89201F1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1026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46D49-AB5F-40C0-9E49-CF8140E7DD76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E97590-AFF2-446A-8D52-6A8E89201F1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13604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46D49-AB5F-40C0-9E49-CF8140E7DD76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E97590-AFF2-446A-8D52-6A8E89201F1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82033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946D49-AB5F-40C0-9E49-CF8140E7DD76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E97590-AFF2-446A-8D52-6A8E89201F1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689910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ctrTitle"/>
          </p:nvPr>
        </p:nvSpPr>
        <p:spPr>
          <a:xfrm>
            <a:off x="685800" y="836713"/>
            <a:ext cx="7772400" cy="2232247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l"/>
            <a:r>
              <a:rPr lang="cs-CZ" sz="2200" dirty="0" smtClean="0">
                <a:latin typeface="Arial" pitchFamily="34" charset="0"/>
                <a:cs typeface="Arial" pitchFamily="34" charset="0"/>
              </a:rPr>
              <a:t>Název školy: ZŠ Varnsdorf, Edisonova 2821, okres Děčín, příspěvková organizace</a:t>
            </a:r>
            <a:br>
              <a:rPr lang="cs-CZ" sz="2200" dirty="0" smtClean="0">
                <a:latin typeface="Arial" pitchFamily="34" charset="0"/>
                <a:cs typeface="Arial" pitchFamily="34" charset="0"/>
              </a:rPr>
            </a:br>
            <a:r>
              <a:rPr lang="cs-CZ" sz="2200" dirty="0" smtClean="0">
                <a:latin typeface="Arial" pitchFamily="34" charset="0"/>
                <a:cs typeface="Arial" pitchFamily="34" charset="0"/>
              </a:rPr>
              <a:t>Matematika a její aplikace</a:t>
            </a:r>
            <a:r>
              <a:rPr lang="cs-CZ" sz="2200" smtClean="0">
                <a:latin typeface="Arial" pitchFamily="34" charset="0"/>
                <a:cs typeface="Arial" pitchFamily="34" charset="0"/>
              </a:rPr>
              <a:t>, Matematika, Geometrie 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v rovině a v prostoru, Obdélník - prezentace</a:t>
            </a:r>
            <a:br>
              <a:rPr lang="cs-CZ" sz="2200" dirty="0" smtClean="0">
                <a:latin typeface="Arial" pitchFamily="34" charset="0"/>
                <a:cs typeface="Arial" pitchFamily="34" charset="0"/>
              </a:rPr>
            </a:br>
            <a:r>
              <a:rPr lang="cs-CZ" sz="2200" dirty="0" smtClean="0">
                <a:latin typeface="Arial" pitchFamily="34" charset="0"/>
                <a:cs typeface="Arial" pitchFamily="34" charset="0"/>
              </a:rPr>
              <a:t>Autor: Mgr. Marika Podroužková</a:t>
            </a:r>
            <a:br>
              <a:rPr lang="cs-CZ" sz="2200" dirty="0" smtClean="0">
                <a:latin typeface="Arial" pitchFamily="34" charset="0"/>
                <a:cs typeface="Arial" pitchFamily="34" charset="0"/>
              </a:rPr>
            </a:br>
            <a:r>
              <a:rPr lang="cs-CZ" sz="2200" dirty="0" smtClean="0">
                <a:latin typeface="Arial" pitchFamily="34" charset="0"/>
                <a:cs typeface="Arial" pitchFamily="34" charset="0"/>
              </a:rPr>
              <a:t>Název materiálu: </a:t>
            </a:r>
            <a:r>
              <a:rPr lang="cs-CZ" sz="2200" b="1" dirty="0" smtClean="0">
                <a:latin typeface="Arial" pitchFamily="34" charset="0"/>
                <a:cs typeface="Arial" pitchFamily="34" charset="0"/>
              </a:rPr>
              <a:t>VY_42_INOVACE_24/I.SADA</a:t>
            </a:r>
            <a:endParaRPr lang="cs-CZ" dirty="0"/>
          </a:p>
        </p:txBody>
      </p:sp>
      <p:sp>
        <p:nvSpPr>
          <p:cNvPr id="5" name="Podnadpis 2"/>
          <p:cNvSpPr>
            <a:spLocks noGrp="1"/>
          </p:cNvSpPr>
          <p:nvPr>
            <p:ph type="subTitle" idx="1"/>
          </p:nvPr>
        </p:nvSpPr>
        <p:spPr>
          <a:xfrm>
            <a:off x="683568" y="3212976"/>
            <a:ext cx="7776864" cy="1919064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l"/>
            <a:r>
              <a:rPr lang="cs-CZ" sz="2200" b="1" dirty="0">
                <a:solidFill>
                  <a:schemeClr val="tx1"/>
                </a:solidFill>
                <a:latin typeface="Arial" pitchFamily="34" charset="0"/>
                <a:ea typeface="+mj-ea"/>
                <a:cs typeface="Arial" pitchFamily="34" charset="0"/>
              </a:rPr>
              <a:t>Anotace</a:t>
            </a:r>
            <a:r>
              <a:rPr lang="cs-CZ" sz="2200" dirty="0">
                <a:solidFill>
                  <a:schemeClr val="tx1"/>
                </a:solidFill>
                <a:latin typeface="Arial" pitchFamily="34" charset="0"/>
                <a:ea typeface="+mj-ea"/>
                <a:cs typeface="Arial" pitchFamily="34" charset="0"/>
              </a:rPr>
              <a:t>: Prezentace je určena pro žáky 3</a:t>
            </a:r>
            <a:r>
              <a:rPr lang="cs-CZ" sz="2200" dirty="0" smtClean="0">
                <a:solidFill>
                  <a:schemeClr val="tx1"/>
                </a:solidFill>
                <a:latin typeface="Arial" pitchFamily="34" charset="0"/>
                <a:ea typeface="+mj-ea"/>
                <a:cs typeface="Arial" pitchFamily="34" charset="0"/>
              </a:rPr>
              <a:t>. ročníku</a:t>
            </a:r>
            <a:r>
              <a:rPr lang="cs-CZ" sz="2200" dirty="0">
                <a:solidFill>
                  <a:schemeClr val="tx1"/>
                </a:solidFill>
                <a:latin typeface="Arial" pitchFamily="34" charset="0"/>
                <a:ea typeface="+mj-ea"/>
                <a:cs typeface="Arial" pitchFamily="34" charset="0"/>
              </a:rPr>
              <a:t>, slouží </a:t>
            </a:r>
            <a:r>
              <a:rPr lang="cs-CZ" sz="2200" dirty="0" smtClean="0">
                <a:solidFill>
                  <a:schemeClr val="tx1"/>
                </a:solidFill>
                <a:latin typeface="Arial" pitchFamily="34" charset="0"/>
                <a:ea typeface="+mj-ea"/>
                <a:cs typeface="Arial" pitchFamily="34" charset="0"/>
              </a:rPr>
              <a:t>k výkladu učiva </a:t>
            </a:r>
            <a:r>
              <a:rPr lang="cs-CZ" sz="2200" dirty="0">
                <a:solidFill>
                  <a:schemeClr val="tx1"/>
                </a:solidFill>
                <a:latin typeface="Arial" pitchFamily="34" charset="0"/>
                <a:ea typeface="+mj-ea"/>
                <a:cs typeface="Arial" pitchFamily="34" charset="0"/>
              </a:rPr>
              <a:t>O</a:t>
            </a:r>
            <a:r>
              <a:rPr lang="cs-CZ" sz="2200" dirty="0" smtClean="0">
                <a:solidFill>
                  <a:schemeClr val="tx1"/>
                </a:solidFill>
                <a:latin typeface="Arial" pitchFamily="34" charset="0"/>
                <a:ea typeface="+mj-ea"/>
                <a:cs typeface="Arial" pitchFamily="34" charset="0"/>
              </a:rPr>
              <a:t>bdélník.</a:t>
            </a:r>
            <a:endParaRPr lang="cs-CZ" sz="2200" dirty="0">
              <a:solidFill>
                <a:schemeClr val="tx1"/>
              </a:solidFill>
              <a:latin typeface="Arial" pitchFamily="34" charset="0"/>
              <a:ea typeface="+mj-ea"/>
              <a:cs typeface="Arial" pitchFamily="34" charset="0"/>
            </a:endParaRPr>
          </a:p>
          <a:p>
            <a:pPr algn="l"/>
            <a:r>
              <a:rPr lang="cs-CZ" sz="2200" dirty="0" smtClean="0">
                <a:solidFill>
                  <a:schemeClr val="tx1"/>
                </a:solidFill>
                <a:latin typeface="Arial" pitchFamily="34" charset="0"/>
                <a:ea typeface="+mj-ea"/>
                <a:cs typeface="Arial" pitchFamily="34" charset="0"/>
              </a:rPr>
              <a:t>Období: </a:t>
            </a:r>
            <a:r>
              <a:rPr lang="cs-CZ" sz="2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září- </a:t>
            </a:r>
            <a:r>
              <a:rPr lang="cs-CZ" sz="2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prosinec 2011</a:t>
            </a:r>
            <a:endParaRPr lang="cs-CZ" sz="2200" dirty="0">
              <a:solidFill>
                <a:schemeClr val="tx1"/>
              </a:solidFill>
              <a:latin typeface="Arial" pitchFamily="34" charset="0"/>
              <a:ea typeface="+mj-ea"/>
              <a:cs typeface="Arial" pitchFamily="34" charset="0"/>
            </a:endParaRP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5" y="5301208"/>
            <a:ext cx="5762625" cy="1323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2988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348880"/>
            <a:ext cx="8229600" cy="1138138"/>
          </a:xfrm>
        </p:spPr>
        <p:txBody>
          <a:bodyPr>
            <a:noAutofit/>
          </a:bodyPr>
          <a:lstStyle/>
          <a:p>
            <a:r>
              <a:rPr lang="cs-CZ" sz="9600" dirty="0"/>
              <a:t>OBDÉLNÍK</a:t>
            </a:r>
          </a:p>
        </p:txBody>
      </p:sp>
    </p:spTree>
    <p:extLst>
      <p:ext uri="{BB962C8B-B14F-4D97-AF65-F5344CB8AC3E}">
        <p14:creationId xmlns:p14="http://schemas.microsoft.com/office/powerpoint/2010/main" val="1533323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67544" y="404664"/>
            <a:ext cx="7772400" cy="1470025"/>
          </a:xfrm>
        </p:spPr>
        <p:txBody>
          <a:bodyPr/>
          <a:lstStyle/>
          <a:p>
            <a:r>
              <a:rPr lang="cs-CZ" dirty="0" smtClean="0"/>
              <a:t>Obdélník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2004376" y="3311837"/>
            <a:ext cx="4968552" cy="2761214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1799692" y="6053815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A</a:t>
            </a:r>
            <a:endParaRPr lang="cs-CZ" sz="3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6834834" y="6053815"/>
            <a:ext cx="2880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B</a:t>
            </a:r>
            <a:endParaRPr lang="cs-CZ" sz="32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721404" y="2727062"/>
            <a:ext cx="4014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C</a:t>
            </a:r>
            <a:endParaRPr lang="cs-CZ" sz="32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907704" y="2755837"/>
            <a:ext cx="3960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D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371698397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  <p:bldP spid="6" grpId="0"/>
      <p:bldP spid="7" grpId="0"/>
      <p:bldP spid="10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3275856" y="836712"/>
            <a:ext cx="2736796" cy="1152128"/>
          </a:xfrm>
          <a:prstGeom prst="rect">
            <a:avLst/>
          </a:prstGeom>
          <a:solidFill>
            <a:schemeClr val="accent5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201241" y="2086444"/>
            <a:ext cx="3177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5857802" y="2056159"/>
            <a:ext cx="3097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B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3191623" y="413365"/>
            <a:ext cx="3273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D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5859404" y="413365"/>
            <a:ext cx="3080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C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080020" y="2767390"/>
            <a:ext cx="5365105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2400" dirty="0">
                <a:solidFill>
                  <a:schemeClr val="tx2"/>
                </a:solidFill>
              </a:rPr>
              <a:t>č</a:t>
            </a:r>
            <a:r>
              <a:rPr lang="cs-CZ" sz="2400" dirty="0" smtClean="0">
                <a:solidFill>
                  <a:schemeClr val="tx2"/>
                </a:solidFill>
              </a:rPr>
              <a:t>tyřúhelník</a:t>
            </a:r>
          </a:p>
          <a:p>
            <a:pPr marL="285750" indent="-285750">
              <a:buFont typeface="Arial" pitchFamily="34" charset="0"/>
              <a:buChar char="•"/>
            </a:pPr>
            <a:endParaRPr lang="cs-CZ" sz="2400" dirty="0">
              <a:solidFill>
                <a:schemeClr val="tx2"/>
              </a:solidFill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>
                <a:solidFill>
                  <a:schemeClr val="accent6">
                    <a:lumMod val="75000"/>
                  </a:schemeClr>
                </a:solidFill>
              </a:rPr>
              <a:t>m</a:t>
            </a:r>
            <a:r>
              <a:rPr lang="cs-CZ" sz="2400" dirty="0" smtClean="0">
                <a:solidFill>
                  <a:schemeClr val="accent6">
                    <a:lumMod val="75000"/>
                  </a:schemeClr>
                </a:solidFill>
              </a:rPr>
              <a:t>á čtyři strany AB, BC, CD, AD</a:t>
            </a:r>
          </a:p>
          <a:p>
            <a:pPr marL="285750" indent="-285750">
              <a:buFont typeface="Arial" pitchFamily="34" charset="0"/>
              <a:buChar char="•"/>
            </a:pPr>
            <a:endParaRPr lang="cs-CZ" sz="2400" dirty="0">
              <a:solidFill>
                <a:schemeClr val="tx2"/>
              </a:solidFill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>
                <a:solidFill>
                  <a:schemeClr val="tx2"/>
                </a:solidFill>
              </a:rPr>
              <a:t>s</a:t>
            </a:r>
            <a:r>
              <a:rPr lang="cs-CZ" sz="2400" dirty="0" smtClean="0">
                <a:solidFill>
                  <a:schemeClr val="tx2"/>
                </a:solidFill>
              </a:rPr>
              <a:t>trana = úsečka</a:t>
            </a:r>
          </a:p>
          <a:p>
            <a:pPr marL="285750" indent="-285750">
              <a:buFont typeface="Arial" pitchFamily="34" charset="0"/>
              <a:buChar char="•"/>
            </a:pPr>
            <a:endParaRPr lang="cs-CZ" sz="2400" dirty="0">
              <a:solidFill>
                <a:schemeClr val="tx2"/>
              </a:solidFill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>
                <a:solidFill>
                  <a:schemeClr val="tx2"/>
                </a:solidFill>
              </a:rPr>
              <a:t>p</a:t>
            </a:r>
            <a:r>
              <a:rPr lang="cs-CZ" sz="2400" dirty="0" smtClean="0">
                <a:solidFill>
                  <a:schemeClr val="tx2"/>
                </a:solidFill>
              </a:rPr>
              <a:t>rotilehlé strany jsou stejně dlouhé</a:t>
            </a:r>
          </a:p>
          <a:p>
            <a:r>
              <a:rPr lang="cs-CZ" sz="2400" dirty="0">
                <a:solidFill>
                  <a:schemeClr val="tx2"/>
                </a:solidFill>
              </a:rPr>
              <a:t> </a:t>
            </a:r>
            <a:r>
              <a:rPr lang="cs-CZ" sz="2400" dirty="0" smtClean="0">
                <a:solidFill>
                  <a:schemeClr val="tx2"/>
                </a:solidFill>
              </a:rPr>
              <a:t>                        IABI = ICDI</a:t>
            </a:r>
          </a:p>
          <a:p>
            <a:r>
              <a:rPr lang="cs-CZ" sz="2400" dirty="0">
                <a:solidFill>
                  <a:schemeClr val="tx2"/>
                </a:solidFill>
              </a:rPr>
              <a:t> </a:t>
            </a:r>
            <a:r>
              <a:rPr lang="cs-CZ" sz="2400" dirty="0" smtClean="0">
                <a:solidFill>
                  <a:schemeClr val="tx2"/>
                </a:solidFill>
              </a:rPr>
              <a:t>                        IBCI = IADI</a:t>
            </a:r>
          </a:p>
          <a:p>
            <a:pPr marL="285750" indent="-285750">
              <a:buFont typeface="Arial" pitchFamily="34" charset="0"/>
              <a:buChar char="•"/>
            </a:pPr>
            <a:endParaRPr lang="cs-CZ" dirty="0"/>
          </a:p>
          <a:p>
            <a:pPr marL="285750" indent="-285750">
              <a:buFont typeface="Arial" pitchFamily="34" charset="0"/>
              <a:buChar char="•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564835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8" grpId="0"/>
      <p:bldP spid="9" grpId="0"/>
      <p:bldP spid="10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3203848" y="3429000"/>
            <a:ext cx="1944216" cy="1584176"/>
          </a:xfrm>
          <a:prstGeom prst="rect">
            <a:avLst/>
          </a:prstGeom>
          <a:ln>
            <a:solidFill>
              <a:srgbClr val="0070C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0070C0"/>
              </a:solidFill>
            </a:endParaRPr>
          </a:p>
        </p:txBody>
      </p:sp>
      <p:cxnSp>
        <p:nvCxnSpPr>
          <p:cNvPr id="15" name="Přímá spojnice 14"/>
          <p:cNvCxnSpPr/>
          <p:nvPr/>
        </p:nvCxnSpPr>
        <p:spPr>
          <a:xfrm flipH="1">
            <a:off x="4499992" y="4581128"/>
            <a:ext cx="2088232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18"/>
          <p:cNvCxnSpPr/>
          <p:nvPr/>
        </p:nvCxnSpPr>
        <p:spPr>
          <a:xfrm flipV="1">
            <a:off x="4499992" y="2780928"/>
            <a:ext cx="0" cy="180020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22"/>
          <p:cNvCxnSpPr/>
          <p:nvPr/>
        </p:nvCxnSpPr>
        <p:spPr>
          <a:xfrm flipV="1">
            <a:off x="6588224" y="2780928"/>
            <a:ext cx="0" cy="180020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24"/>
          <p:cNvCxnSpPr/>
          <p:nvPr/>
        </p:nvCxnSpPr>
        <p:spPr>
          <a:xfrm flipH="1">
            <a:off x="4499992" y="2780928"/>
            <a:ext cx="2088232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Nadpis 2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dirty="0" smtClean="0">
                <a:solidFill>
                  <a:srgbClr val="00B050"/>
                </a:solidFill>
              </a:rPr>
              <a:t>Kolik je na obrázku obdélníků?</a:t>
            </a:r>
            <a:endParaRPr lang="cs-CZ" sz="4000" dirty="0">
              <a:solidFill>
                <a:srgbClr val="00B050"/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683568" y="2051690"/>
            <a:ext cx="1296144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2200" b="1" dirty="0" smtClean="0">
                <a:solidFill>
                  <a:srgbClr val="00B050"/>
                </a:solidFill>
              </a:rPr>
              <a:t>Dva</a:t>
            </a:r>
          </a:p>
          <a:p>
            <a:pPr marL="285750" indent="-285750">
              <a:buFont typeface="Arial" pitchFamily="34" charset="0"/>
              <a:buChar char="•"/>
            </a:pPr>
            <a:endParaRPr lang="cs-CZ" sz="2200" b="1" dirty="0">
              <a:solidFill>
                <a:srgbClr val="00B050"/>
              </a:solidFill>
            </a:endParaRPr>
          </a:p>
          <a:p>
            <a:pPr marL="285750" indent="-285750">
              <a:buFont typeface="Arial" pitchFamily="34" charset="0"/>
              <a:buChar char="•"/>
            </a:pPr>
            <a:endParaRPr lang="cs-CZ" sz="2200" b="1" dirty="0" smtClean="0">
              <a:solidFill>
                <a:srgbClr val="00B050"/>
              </a:solidFill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2200" b="1" dirty="0" smtClean="0">
                <a:solidFill>
                  <a:srgbClr val="00B050"/>
                </a:solidFill>
              </a:rPr>
              <a:t>Tři</a:t>
            </a:r>
          </a:p>
          <a:p>
            <a:pPr marL="285750" indent="-285750">
              <a:buFont typeface="Arial" pitchFamily="34" charset="0"/>
              <a:buChar char="•"/>
            </a:pPr>
            <a:endParaRPr lang="cs-CZ" sz="2200" b="1" dirty="0">
              <a:solidFill>
                <a:srgbClr val="00B050"/>
              </a:solidFill>
            </a:endParaRPr>
          </a:p>
          <a:p>
            <a:pPr marL="285750" indent="-285750">
              <a:buFont typeface="Arial" pitchFamily="34" charset="0"/>
              <a:buChar char="•"/>
            </a:pPr>
            <a:endParaRPr lang="cs-CZ" sz="2200" b="1" dirty="0" smtClean="0">
              <a:solidFill>
                <a:srgbClr val="00B050"/>
              </a:solidFill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2200" b="1" dirty="0" smtClean="0">
                <a:solidFill>
                  <a:srgbClr val="00B050"/>
                </a:solidFill>
              </a:rPr>
              <a:t>Čtyři</a:t>
            </a:r>
          </a:p>
          <a:p>
            <a:endParaRPr lang="cs-CZ" dirty="0"/>
          </a:p>
        </p:txBody>
      </p:sp>
      <p:pic>
        <p:nvPicPr>
          <p:cNvPr id="1031" name="Picture 7" descr="D:\_temp\Dočasné soubory Internetu\Content.IE5\H7KK7RPU\MC90043316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24528" y="6393904"/>
            <a:ext cx="464096" cy="46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09757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337 0.00995 C -0.07882 0.00116 -0.07708 -0.00555 -0.08993 -0.02012 C -0.10313 -0.03516 -0.11649 -0.0495 -0.13004 -0.06407 C -0.16441 -0.10062 -0.20208 -0.12745 -0.23715 -0.16169 C -0.25035 -0.17464 -0.26597 -0.18367 -0.27847 -0.19731 C -0.29184 -0.21189 -0.28524 -0.20888 -0.29653 -0.21142 C -0.30504 -0.21582 -0.3125 -0.22137 -0.32101 -0.22553 C -0.33264 -0.23895 -0.34688 -0.24473 -0.36007 -0.25538 C -0.36823 -0.26162 -0.37517 -0.26995 -0.38351 -0.27527 C -0.38767 -0.27758 -0.39236 -0.27758 -0.39618 -0.27943 C -0.41511 -0.28776 -0.43333 -0.29748 -0.45243 -0.30488 C -0.47847 -0.31482 -0.50382 -0.33148 -0.53073 -0.33749 C -0.55052 -0.3486 -0.56875 -0.35184 -0.59028 -0.35322 C -0.63455 -0.36178 -0.72483 -0.35739 -0.72483 -0.35716 C -0.74462 -0.35947 -0.76684 -0.35392 -0.78542 -0.36178 C -0.79288 -0.36826 -0.80104 -0.37127 -0.80972 -0.37427 C -0.81267 -0.3752 -0.81511 -0.37844 -0.81806 -0.37867 C -0.82847 -0.37983 -0.83924 -0.37959 -0.84983 -0.38006 C -0.84271 -0.38353 -0.8375 -0.39116 -0.83073 -0.39556 C -0.82813 -0.39926 -0.82604 -0.40111 -0.8224 -0.40273 C -0.8191 -0.40943 -0.81493 -0.41452 -0.81181 -0.42123 C -0.80833 -0.44298 -0.81372 -0.41244 -0.80747 -0.43534 C -0.80521 -0.44367 -0.80712 -0.44714 -0.80104 -0.45246 C -0.8 -0.45801 -0.79809 -0.46264 -0.79688 -0.46796 C -0.79601 -0.47652 -0.7941 -0.48022 -0.79271 -0.48785 C -0.79306 -0.50867 -0.79306 -0.52926 -0.79375 -0.55008 C -0.7941 -0.56164 -0.80122 -0.56905 -0.80434 -0.57853 C -0.80816 -0.59079 -0.81406 -0.60236 -0.82031 -0.61253 C -0.82257 -0.616 -0.82396 -0.62225 -0.82761 -0.6241 C -0.83698 -0.62826 -0.84601 -0.63243 -0.85521 -0.63659 C -0.86146 -0.63937 -0.86806 -0.63752 -0.87431 -0.63798 C -0.87118 -0.62572 -0.87622 -0.64423 -0.87014 -0.62826 C -0.86754 -0.62109 -0.86701 -0.61369 -0.86372 -0.60698 C -0.86198 -0.59727 -0.8592 -0.58825 -0.85729 -0.57853 C -0.85781 -0.55887 -0.85573 -0.5318 -0.86476 -0.5133 C -0.86771 -0.50705 -0.87083 -0.50127 -0.87639 -0.49919 C -0.87761 -0.49872 -0.88368 -0.49502 -0.88368 -0.4978 L -0.87014 -0.50058 " pathEditMode="relative" rAng="0" ptsTypes="ffffffffffffffffffffffffffffffffffffAA">
                                      <p:cBhvr>
                                        <p:cTn id="60" dur="4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024" y="-327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26" grpId="0"/>
      <p:bldP spid="2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200" b="1" dirty="0" smtClean="0">
                <a:latin typeface="Arial" pitchFamily="34" charset="0"/>
                <a:cs typeface="Arial" pitchFamily="34" charset="0"/>
              </a:rPr>
              <a:t>Použité zdroje</a:t>
            </a:r>
            <a:endParaRPr lang="cs-CZ" sz="2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200" dirty="0">
                <a:latin typeface="Arial" pitchFamily="34" charset="0"/>
                <a:cs typeface="Arial" pitchFamily="34" charset="0"/>
              </a:rPr>
              <a:t>Obrázky 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obdélníku použit </a:t>
            </a:r>
            <a:r>
              <a:rPr lang="cs-CZ" sz="2200" dirty="0">
                <a:latin typeface="Arial" pitchFamily="34" charset="0"/>
                <a:cs typeface="Arial" pitchFamily="34" charset="0"/>
              </a:rPr>
              <a:t>z office.microsoft.com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cs-CZ" sz="2200" dirty="0" smtClean="0">
                <a:latin typeface="Arial" pitchFamily="34" charset="0"/>
                <a:cs typeface="Arial" pitchFamily="34" charset="0"/>
              </a:rPr>
              <a:t>Citace 15.9.2011</a:t>
            </a:r>
          </a:p>
          <a:p>
            <a:pPr lvl="0"/>
            <a:r>
              <a:rPr lang="cs-CZ" sz="2400" dirty="0"/>
              <a:t>MOLNÁR,J.-MIKULENKOVÁ,H. Matematika 3.ročník: 1.díl. Ilustroval Jindřich Kania. Olomouc: </a:t>
            </a:r>
            <a:r>
              <a:rPr lang="cs-CZ" sz="2400" dirty="0" err="1"/>
              <a:t>Prodos</a:t>
            </a:r>
            <a:r>
              <a:rPr lang="cs-CZ" sz="2400" dirty="0"/>
              <a:t> spol. s.r.o., 1997. </a:t>
            </a:r>
            <a:r>
              <a:rPr lang="cs-CZ" sz="2400"/>
              <a:t>ISBN 80-85806-78-9</a:t>
            </a:r>
          </a:p>
          <a:p>
            <a:pPr marL="0" indent="0">
              <a:buNone/>
            </a:pPr>
            <a:endParaRPr lang="cs-CZ" sz="22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5" y="5301208"/>
            <a:ext cx="5762625" cy="1323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25131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149</TotalTime>
  <Words>116</Words>
  <Application>Microsoft Office PowerPoint</Application>
  <PresentationFormat>Předvádění na obrazovce (4:3)</PresentationFormat>
  <Paragraphs>34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Název školy: ZŠ Varnsdorf, Edisonova 2821, okres Děčín, příspěvková organizace Matematika a její aplikace, Matematika, Geometrie v rovině a v prostoru, Obdélník - prezentace Autor: Mgr. Marika Podroužková Název materiálu: VY_42_INOVACE_24/I.SADA</vt:lpstr>
      <vt:lpstr>OBDÉLNÍK</vt:lpstr>
      <vt:lpstr>Obdélník</vt:lpstr>
      <vt:lpstr>Prezentace aplikace PowerPoint</vt:lpstr>
      <vt:lpstr>Kolik je na obrázku obdélníků?</vt:lpstr>
      <vt:lpstr>Použité zdroje</vt:lpstr>
    </vt:vector>
  </TitlesOfParts>
  <Company>WebActive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obdélníky</dc:title>
  <dc:creator>marika</dc:creator>
  <cp:lastModifiedBy>Martin Králík</cp:lastModifiedBy>
  <cp:revision>32</cp:revision>
  <dcterms:created xsi:type="dcterms:W3CDTF">2011-10-05T19:01:43Z</dcterms:created>
  <dcterms:modified xsi:type="dcterms:W3CDTF">2012-03-08T16:28:07Z</dcterms:modified>
</cp:coreProperties>
</file>