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65" r:id="rId2"/>
    <p:sldId id="263" r:id="rId3"/>
    <p:sldId id="257" r:id="rId4"/>
    <p:sldId id="258" r:id="rId5"/>
    <p:sldId id="259" r:id="rId6"/>
    <p:sldId id="264" r:id="rId7"/>
    <p:sldId id="260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2542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3960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2547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7765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4649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6270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205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5.wmf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oleObject" Target="../embeddings/oleObject3.bin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3802291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VY_32_INOVACE_07_A_06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Stejnosměrný proud a Elektrochemie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Závislost odporu na teplotě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ZÁVISLOST ODPORU NA TEPLOTĚ</a:t>
            </a:r>
            <a:endParaRPr lang="cs-CZ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320480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Rezistivita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skutečných materiálů závisí na mnoha fyzikálních jevech.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Nejdůležitější z elektrotechnického hlediska je závislost na teplotě.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err="1" smtClean="0">
                <a:latin typeface="Arial Narrow" pitchFamily="34" charset="0"/>
                <a:cs typeface="Arial" pitchFamily="34" charset="0"/>
              </a:rPr>
              <a:t>Rezistivita</a:t>
            </a: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 kovových materiálů se stoupající teplotou roste.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err="1" smtClean="0">
                <a:latin typeface="Arial Narrow" pitchFamily="34" charset="0"/>
                <a:cs typeface="Arial" pitchFamily="34" charset="0"/>
              </a:rPr>
              <a:t>Rezistivita</a:t>
            </a: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 uhlíku, polovodičových materiálů a izolantů se stoupající teplotou klesá.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1" name="Rovnice" r:id="rId4" imgW="114120" imgH="215640" progId="Equation.3">
                  <p:embed/>
                </p:oleObj>
              </mc:Choice>
              <mc:Fallback>
                <p:oleObj name="Rovnice" r:id="rId4" imgW="114120" imgH="2156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dirty="0" smtClean="0">
                <a:latin typeface="Symbol" pitchFamily="18" charset="2"/>
                <a:cs typeface="Arial" pitchFamily="34" charset="0"/>
              </a:rPr>
              <a:t>r</a:t>
            </a:r>
            <a:r>
              <a:rPr lang="cs-CZ" sz="2600" baseline="-250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– měrný odpor při teplotě </a:t>
            </a:r>
            <a:r>
              <a:rPr lang="cs-CZ" sz="2600" dirty="0" smtClean="0">
                <a:latin typeface="Symbol" pitchFamily="18" charset="2"/>
                <a:cs typeface="Arial" pitchFamily="34" charset="0"/>
              </a:rPr>
              <a:t>J</a:t>
            </a:r>
            <a:r>
              <a:rPr lang="cs-CZ" sz="2600" baseline="-250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dirty="0" smtClean="0">
                <a:latin typeface="Symbol" pitchFamily="18" charset="2"/>
                <a:cs typeface="Arial" pitchFamily="34" charset="0"/>
              </a:rPr>
              <a:t>r</a:t>
            </a:r>
            <a:r>
              <a:rPr lang="cs-CZ" sz="26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– měrný odpor při teplotě </a:t>
            </a:r>
            <a:r>
              <a:rPr lang="cs-CZ" sz="2600" dirty="0" smtClean="0">
                <a:latin typeface="Symbol" pitchFamily="18" charset="2"/>
                <a:cs typeface="Arial" pitchFamily="34" charset="0"/>
              </a:rPr>
              <a:t>J</a:t>
            </a:r>
            <a:r>
              <a:rPr lang="cs-CZ" sz="2600" baseline="-250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dirty="0" smtClean="0">
                <a:latin typeface="Symbol" pitchFamily="18" charset="2"/>
                <a:cs typeface="Arial" pitchFamily="34" charset="0"/>
              </a:rPr>
              <a:t>DJ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sz="2600" dirty="0" smtClean="0">
                <a:latin typeface="Symbol" pitchFamily="18" charset="2"/>
                <a:cs typeface="Arial" pitchFamily="34" charset="0"/>
              </a:rPr>
              <a:t>J</a:t>
            </a:r>
            <a:r>
              <a:rPr lang="cs-CZ" sz="26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2600" dirty="0" smtClean="0">
                <a:latin typeface="Symbol" pitchFamily="18" charset="2"/>
                <a:cs typeface="Arial" pitchFamily="34" charset="0"/>
              </a:rPr>
              <a:t>J</a:t>
            </a:r>
            <a:r>
              <a:rPr lang="cs-CZ" sz="2600" baseline="-250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– rozdíl teplot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dirty="0" smtClean="0">
                <a:latin typeface="Symbol" pitchFamily="18" charset="2"/>
                <a:cs typeface="Arial" pitchFamily="34" charset="0"/>
              </a:rPr>
              <a:t>a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– teplotní součinitel odporový, udává poměrný přírůstek odporu při zvýšení teploty o 1°C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ZÁVISLOST ODPORU NA TEPLOTĚ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122" name="Object 8"/>
          <p:cNvGraphicFramePr>
            <a:graphicFrameLocks noChangeAspect="1"/>
          </p:cNvGraphicFramePr>
          <p:nvPr/>
        </p:nvGraphicFramePr>
        <p:xfrm>
          <a:off x="467544" y="2060848"/>
          <a:ext cx="8180388" cy="69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8" name="Rovnice" r:id="rId4" imgW="2539800" imgH="215640" progId="Equation.3">
                  <p:embed/>
                </p:oleObj>
              </mc:Choice>
              <mc:Fallback>
                <p:oleObj name="Rovnice" r:id="rId4" imgW="2539800" imgH="21564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2060848"/>
                        <a:ext cx="8180388" cy="695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36503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U většiny elektrických zařízení je tento jev nepříznivý. Výjimkou jsou zařízení využívající tepelných účinků proudu (jako např. akumulační kamna, ...)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ZÁVISLOST ODPORU NA TEPLOTĚ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4578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10816733"/>
              </p:ext>
            </p:extLst>
          </p:nvPr>
        </p:nvGraphicFramePr>
        <p:xfrm>
          <a:off x="2609057" y="3620343"/>
          <a:ext cx="3925887" cy="69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5" name="Rovnice" r:id="rId4" imgW="1218960" imgH="215640" progId="Equation.3">
                  <p:embed/>
                </p:oleObj>
              </mc:Choice>
              <mc:Fallback>
                <p:oleObj name="Rovnice" r:id="rId4" imgW="1218960" imgH="21564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09057" y="3620343"/>
                        <a:ext cx="3925887" cy="695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3628" y="5014328"/>
            <a:ext cx="2295144" cy="1524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4377037"/>
            <a:ext cx="1158248" cy="216129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624" y="4346156"/>
            <a:ext cx="1537288" cy="219217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4346156"/>
            <a:ext cx="1899200" cy="216129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36503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Rezistivita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kovových vodičů se zmenšuje, jestliže je ochlazujeme. Neklesá však na nulovou hodnotu, ale na hodnotu zbytkovou (zbytková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rezistivita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Výjimku tvoří kovy, u nichž při dostatečně nízké teplotě (okolo absolutní nuly – několik jednotek Kelvinů) klesne odpor na nulovou hodnotu – tento jev se nazývá supravodivost a materiály jsou supravodiče.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SUPRAVODIVOST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Jaká je závislost </a:t>
            </a:r>
            <a:r>
              <a:rPr lang="cs-CZ" sz="2200" dirty="0" err="1" smtClean="0">
                <a:latin typeface="Arial Narrow" pitchFamily="34" charset="0"/>
                <a:cs typeface="Arial" pitchFamily="34" charset="0"/>
              </a:rPr>
              <a:t>rezistivity</a:t>
            </a: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 na teplotě u kovových materiálů, polovodičů a izolantů?</a:t>
            </a:r>
            <a:br>
              <a:rPr lang="cs-CZ" sz="2200" dirty="0" smtClean="0">
                <a:latin typeface="Arial Narrow" pitchFamily="34" charset="0"/>
                <a:cs typeface="Arial" pitchFamily="34" charset="0"/>
              </a:rPr>
            </a:b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Jak se spočítá </a:t>
            </a:r>
            <a:r>
              <a:rPr lang="cs-CZ" sz="2200" dirty="0" err="1" smtClean="0">
                <a:latin typeface="Arial Narrow" pitchFamily="34" charset="0"/>
                <a:cs typeface="Arial" pitchFamily="34" charset="0"/>
              </a:rPr>
              <a:t>rezistivita</a:t>
            </a: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 při vyšší teplotě, než pro kterou je udána v tabulkách?</a:t>
            </a:r>
            <a:br>
              <a:rPr lang="cs-CZ" sz="2200" dirty="0" smtClean="0">
                <a:latin typeface="Arial Narrow" pitchFamily="34" charset="0"/>
                <a:cs typeface="Arial" pitchFamily="34" charset="0"/>
              </a:rPr>
            </a:b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Kde se využívá teplotní závislosti odporu? Co je to supravodič?</a:t>
            </a:r>
            <a:br>
              <a:rPr lang="cs-CZ" sz="2200" dirty="0" smtClean="0">
                <a:latin typeface="Arial Narrow" pitchFamily="34" charset="0"/>
                <a:cs typeface="Arial" pitchFamily="34" charset="0"/>
              </a:rPr>
            </a:br>
            <a:r>
              <a:rPr lang="cs-CZ" sz="2200" dirty="0" smtClean="0">
                <a:latin typeface="Arial Narrow" pitchFamily="34" charset="0"/>
                <a:cs typeface="Arial" pitchFamily="34" charset="0"/>
              </a:rPr>
              <a:t> …………………………………………………………...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ZÁVISLOST ODPORU NA TEPLOTĚ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temperature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teplota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temperature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dependence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resistivity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teplotní závislost měrného elektrického odporu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metal – kovový materiál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insulant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izolant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semiconductor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polovodič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superconductor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supravodič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ZÁVISLOST ODPORU NA TEPLOTĚ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3633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1158</TotalTime>
  <Words>340</Words>
  <Application>Microsoft Office PowerPoint</Application>
  <PresentationFormat>Předvádění na obrazovce (4:3)</PresentationFormat>
  <Paragraphs>76</Paragraphs>
  <Slides>9</Slides>
  <Notes>9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Rovnice</vt:lpstr>
      <vt:lpstr>Prezentace aplikace PowerPoint</vt:lpstr>
      <vt:lpstr>Prezentace aplikace PowerPoint</vt:lpstr>
      <vt:lpstr>ZÁVISLOST ODPORU NA TEPLOTĚ</vt:lpstr>
      <vt:lpstr>ZÁVISLOST ODPORU NA TEPLOTĚ</vt:lpstr>
      <vt:lpstr>ZÁVISLOST ODPORU NA TEPLOTĚ</vt:lpstr>
      <vt:lpstr>SUPRAVODIVOST</vt:lpstr>
      <vt:lpstr>ZÁVISLOST ODPORU NA TEPLOTĚ</vt:lpstr>
      <vt:lpstr>ZÁVISLOST ODPORU NA TEPLOTĚ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97</cp:revision>
  <dcterms:created xsi:type="dcterms:W3CDTF">2012-05-16T10:04:36Z</dcterms:created>
  <dcterms:modified xsi:type="dcterms:W3CDTF">2012-10-06T15:17:43Z</dcterms:modified>
</cp:coreProperties>
</file>