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61" r:id="rId4"/>
    <p:sldId id="262" r:id="rId5"/>
    <p:sldId id="263" r:id="rId6"/>
    <p:sldId id="258" r:id="rId7"/>
    <p:sldId id="259" r:id="rId8"/>
    <p:sldId id="260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2" d="100"/>
          <a:sy n="82" d="100"/>
        </p:scale>
        <p:origin x="-732" y="-84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01AC-7D12-4A01-861D-26998A243424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26D4B-7321-4994-85FD-9DD62652D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01AC-7D12-4A01-861D-26998A243424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26D4B-7321-4994-85FD-9DD62652D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01AC-7D12-4A01-861D-26998A243424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26D4B-7321-4994-85FD-9DD62652D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01AC-7D12-4A01-861D-26998A243424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26D4B-7321-4994-85FD-9DD62652D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01AC-7D12-4A01-861D-26998A243424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26D4B-7321-4994-85FD-9DD62652D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01AC-7D12-4A01-861D-26998A243424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26D4B-7321-4994-85FD-9DD62652D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01AC-7D12-4A01-861D-26998A243424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26D4B-7321-4994-85FD-9DD62652D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01AC-7D12-4A01-861D-26998A243424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26D4B-7321-4994-85FD-9DD62652D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01AC-7D12-4A01-861D-26998A243424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26D4B-7321-4994-85FD-9DD62652D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01AC-7D12-4A01-861D-26998A243424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26D4B-7321-4994-85FD-9DD62652D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5CA01AC-7D12-4A01-861D-26998A243424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BA26D4B-7321-4994-85FD-9DD62652D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3399FF"/>
            </a:gs>
            <a:gs pos="16000">
              <a:srgbClr val="00CCCC"/>
            </a:gs>
            <a:gs pos="47000">
              <a:srgbClr val="9999FF"/>
            </a:gs>
            <a:gs pos="60001">
              <a:srgbClr val="2E6792"/>
            </a:gs>
            <a:gs pos="71001">
              <a:srgbClr val="3333CC"/>
            </a:gs>
            <a:gs pos="81000">
              <a:srgbClr val="1170FF"/>
            </a:gs>
            <a:gs pos="100000">
              <a:srgbClr val="006699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5CA01AC-7D12-4A01-861D-26998A243424}" type="datetimeFigureOut">
              <a:rPr lang="cs-CZ" smtClean="0"/>
              <a:pPr/>
              <a:t>14.10.2012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A26D4B-7321-4994-85FD-9DD62652DD36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"/>
            <a:ext cx="7772400" cy="2060847"/>
          </a:xfrm>
        </p:spPr>
        <p:txBody>
          <a:bodyPr>
            <a:normAutofit/>
          </a:bodyPr>
          <a:lstStyle/>
          <a:p>
            <a:pPr algn="l"/>
            <a:r>
              <a:rPr lang="cs-CZ" sz="7200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UNESCO</a:t>
            </a:r>
            <a:endParaRPr lang="cs-CZ" sz="7200" dirty="0">
              <a:solidFill>
                <a:srgbClr val="7030A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323528" y="1916832"/>
            <a:ext cx="8424936" cy="4752528"/>
          </a:xfrm>
        </p:spPr>
        <p:txBody>
          <a:bodyPr>
            <a:normAutofit/>
          </a:bodyPr>
          <a:lstStyle/>
          <a:p>
            <a:pPr algn="l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tx1"/>
                </a:solidFill>
              </a:rPr>
              <a:t> </a:t>
            </a:r>
            <a:r>
              <a:rPr lang="cs-CZ" sz="3000" dirty="0" smtClean="0">
                <a:solidFill>
                  <a:schemeClr val="tx1"/>
                </a:solidFill>
              </a:rPr>
              <a:t>UNESCO je </a:t>
            </a:r>
            <a:r>
              <a:rPr lang="cs-CZ" sz="3000" b="1" dirty="0" smtClean="0">
                <a:solidFill>
                  <a:schemeClr val="tx1"/>
                </a:solidFill>
              </a:rPr>
              <a:t>Organizace pro výchovu, vědu a kulturu  </a:t>
            </a:r>
          </a:p>
          <a:p>
            <a:pPr algn="l"/>
            <a:r>
              <a:rPr lang="cs-CZ" sz="3000" dirty="0" smtClean="0">
                <a:solidFill>
                  <a:schemeClr val="tx1"/>
                </a:solidFill>
              </a:rPr>
              <a:t>  založená při OSN v roce 1946</a:t>
            </a:r>
          </a:p>
          <a:p>
            <a:pPr algn="l"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 v roce 1972 přijalo UNESCO </a:t>
            </a:r>
            <a:r>
              <a:rPr lang="cs-CZ" sz="3000" b="1" dirty="0" smtClean="0">
                <a:solidFill>
                  <a:schemeClr val="tx1"/>
                </a:solidFill>
              </a:rPr>
              <a:t>Úmluvu o ochraně </a:t>
            </a:r>
          </a:p>
          <a:p>
            <a:pPr algn="l"/>
            <a:r>
              <a:rPr lang="cs-CZ" sz="3000" b="1" dirty="0" smtClean="0">
                <a:solidFill>
                  <a:schemeClr val="tx1"/>
                </a:solidFill>
              </a:rPr>
              <a:t>  nejvýznamnějšího světového kulturního                                   </a:t>
            </a:r>
          </a:p>
          <a:p>
            <a:pPr algn="l"/>
            <a:r>
              <a:rPr lang="cs-CZ" sz="3000" b="1" dirty="0">
                <a:solidFill>
                  <a:schemeClr val="tx1"/>
                </a:solidFill>
              </a:rPr>
              <a:t> </a:t>
            </a:r>
            <a:r>
              <a:rPr lang="cs-CZ" sz="3000" b="1" dirty="0" smtClean="0">
                <a:solidFill>
                  <a:schemeClr val="tx1"/>
                </a:solidFill>
              </a:rPr>
              <a:t> a přírodního bohatství </a:t>
            </a:r>
          </a:p>
          <a:p>
            <a:pPr algn="l">
              <a:buFont typeface="Arial" pitchFamily="34" charset="0"/>
              <a:buChar char="•"/>
            </a:pPr>
            <a:r>
              <a:rPr lang="cs-CZ" sz="3000" dirty="0" smtClean="0">
                <a:solidFill>
                  <a:schemeClr val="tx1"/>
                </a:solidFill>
              </a:rPr>
              <a:t> ochraňuje a zachraňuje nejvýznamnější památky</a:t>
            </a:r>
          </a:p>
          <a:p>
            <a:pPr algn="l"/>
            <a:r>
              <a:rPr lang="cs-CZ" sz="3000" dirty="0" smtClean="0">
                <a:solidFill>
                  <a:schemeClr val="tx1"/>
                </a:solidFill>
              </a:rPr>
              <a:t>  a unikátní přírodní výtvory a od roku 1972 se vedou    </a:t>
            </a:r>
          </a:p>
          <a:p>
            <a:pPr algn="l"/>
            <a:r>
              <a:rPr lang="cs-CZ" sz="3000" dirty="0">
                <a:solidFill>
                  <a:schemeClr val="tx1"/>
                </a:solidFill>
              </a:rPr>
              <a:t> </a:t>
            </a:r>
            <a:r>
              <a:rPr lang="cs-CZ" sz="3000" dirty="0" smtClean="0">
                <a:solidFill>
                  <a:schemeClr val="tx1"/>
                </a:solidFill>
              </a:rPr>
              <a:t> na zvláštním </a:t>
            </a:r>
            <a:r>
              <a:rPr lang="cs-CZ" sz="3000" b="1" dirty="0" smtClean="0">
                <a:solidFill>
                  <a:schemeClr val="tx1"/>
                </a:solidFill>
              </a:rPr>
              <a:t>Seznamu světového dědictví UNESCO </a:t>
            </a:r>
            <a:endParaRPr lang="cs-CZ" sz="3000" b="1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Světové památky UNESCO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28736"/>
            <a:ext cx="8229600" cy="4798035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sz="2400" b="1" dirty="0" smtClean="0"/>
          </a:p>
          <a:p>
            <a:r>
              <a:rPr lang="cs-CZ" sz="2800" dirty="0" smtClean="0"/>
              <a:t>na </a:t>
            </a:r>
            <a:r>
              <a:rPr lang="cs-CZ" sz="2800" b="1" dirty="0" smtClean="0"/>
              <a:t>Seznamu světového dědictví UNESCO </a:t>
            </a:r>
            <a:r>
              <a:rPr lang="cs-CZ" sz="2800" dirty="0" smtClean="0"/>
              <a:t>se nacházejí nejcennější kulturní a přírodní památky s nevyčíslitelnými hodnotami</a:t>
            </a:r>
          </a:p>
          <a:p>
            <a:r>
              <a:rPr lang="cs-CZ" sz="2800" dirty="0" smtClean="0"/>
              <a:t>cílem je jejich zachování pro budoucí generace</a:t>
            </a:r>
          </a:p>
          <a:p>
            <a:endParaRPr lang="cs-CZ" sz="2400" dirty="0" smtClean="0"/>
          </a:p>
          <a:p>
            <a:r>
              <a:rPr lang="cs-CZ" sz="2800" dirty="0" smtClean="0"/>
              <a:t>do roku 2012 bylo na seznamu světového dědictví celkem 962 položek ve 157 státech světa, z toho je:</a:t>
            </a:r>
          </a:p>
          <a:p>
            <a:pPr>
              <a:buNone/>
            </a:pPr>
            <a:r>
              <a:rPr lang="cs-CZ" sz="2800" dirty="0" smtClean="0"/>
              <a:t>     745 položek kulturního dědictví</a:t>
            </a:r>
          </a:p>
          <a:p>
            <a:pPr>
              <a:buNone/>
            </a:pPr>
            <a:r>
              <a:rPr lang="cs-CZ" sz="2800" dirty="0" smtClean="0"/>
              <a:t>     188 položek přírodního dědictví</a:t>
            </a:r>
          </a:p>
          <a:p>
            <a:pPr>
              <a:buNone/>
            </a:pPr>
            <a:r>
              <a:rPr lang="cs-CZ" sz="2800" dirty="0" smtClean="0"/>
              <a:t>       29 položek smíšeného dědictví</a:t>
            </a:r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endParaRPr lang="cs-CZ" sz="2400" dirty="0" smtClean="0"/>
          </a:p>
          <a:p>
            <a:endParaRPr lang="cs-CZ" sz="2400" b="1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Světové památky UNESCO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    za kulturní památky jsou považovány:</a:t>
            </a:r>
          </a:p>
          <a:p>
            <a:r>
              <a:rPr lang="cs-CZ" dirty="0" smtClean="0"/>
              <a:t>památníky – architektonická díla, </a:t>
            </a:r>
            <a:r>
              <a:rPr lang="cs-CZ" dirty="0" err="1" smtClean="0"/>
              <a:t>díla</a:t>
            </a:r>
            <a:r>
              <a:rPr lang="cs-CZ" dirty="0" smtClean="0"/>
              <a:t> monumentálního sochařství a malířství </a:t>
            </a:r>
          </a:p>
          <a:p>
            <a:r>
              <a:rPr lang="cs-CZ" dirty="0" smtClean="0"/>
              <a:t>skupiny budov s výjimečnou světovou hodnotou</a:t>
            </a:r>
          </a:p>
          <a:p>
            <a:r>
              <a:rPr lang="cs-CZ" dirty="0" smtClean="0"/>
              <a:t>lokality – místa archeologických nálezů s výjimečnou světovou hodnotou z hlediska dějin, estetiky, etnologie, antropologie</a:t>
            </a: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Světové památky UNESCO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    za přírodní dědictví jsou považovány:</a:t>
            </a:r>
          </a:p>
          <a:p>
            <a:r>
              <a:rPr lang="cs-CZ" dirty="0" smtClean="0"/>
              <a:t>přírodní jevy tvořené fyzickými a biologickými útvary nebo skupinami útvarů</a:t>
            </a:r>
          </a:p>
          <a:p>
            <a:r>
              <a:rPr lang="cs-CZ" dirty="0" smtClean="0"/>
              <a:t>geologické a fyziografické útvary a vymezené oblasti s výskytem ohrožených druhů zvířat     a rostlin</a:t>
            </a:r>
          </a:p>
          <a:p>
            <a:r>
              <a:rPr lang="cs-CZ" dirty="0" smtClean="0"/>
              <a:t>přírodní lokality, či oblasti světové hodnoty      z hlediska vědy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Světové památky UNESCO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nejvíce památek se nachází v Itálii – 47, ve Španělsku – 43, Čínské lidové republice – 41</a:t>
            </a:r>
          </a:p>
          <a:p>
            <a:r>
              <a:rPr lang="cs-CZ" dirty="0" smtClean="0"/>
              <a:t>některé příklady světových památek:</a:t>
            </a:r>
          </a:p>
          <a:p>
            <a:r>
              <a:rPr lang="cs-CZ" dirty="0" smtClean="0"/>
              <a:t>pyramidy v Gíze, athénská Akropolis, Velká čínská zeď, </a:t>
            </a:r>
            <a:r>
              <a:rPr lang="cs-CZ" dirty="0" err="1" smtClean="0"/>
              <a:t>Tádž</a:t>
            </a:r>
            <a:r>
              <a:rPr lang="cs-CZ" dirty="0" smtClean="0"/>
              <a:t> </a:t>
            </a:r>
            <a:r>
              <a:rPr lang="cs-CZ" dirty="0" err="1" smtClean="0"/>
              <a:t>Mahal</a:t>
            </a:r>
            <a:r>
              <a:rPr lang="cs-CZ" dirty="0" smtClean="0"/>
              <a:t>, Kreml a Rudé náměstí, palác a park Versailles, italské Benátky, škola </a:t>
            </a:r>
            <a:r>
              <a:rPr lang="cs-CZ" dirty="0" err="1" smtClean="0"/>
              <a:t>Bauhaus</a:t>
            </a:r>
            <a:r>
              <a:rPr lang="cs-CZ" dirty="0" smtClean="0"/>
              <a:t>, historické centrum Vídně, Socha Svobody</a:t>
            </a:r>
          </a:p>
          <a:p>
            <a:r>
              <a:rPr lang="cs-CZ" dirty="0" smtClean="0"/>
              <a:t>delta Dunaje, Slovenský kras, centrální Amazonie, Galapágy, Žraločí zátoka v Austrálii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Česká republika a UNESCO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5720" y="1928802"/>
            <a:ext cx="8229600" cy="4236502"/>
          </a:xfrm>
        </p:spPr>
        <p:txBody>
          <a:bodyPr>
            <a:normAutofit lnSpcReduction="10000"/>
          </a:bodyPr>
          <a:lstStyle/>
          <a:p>
            <a:r>
              <a:rPr lang="cs-CZ" sz="3000" dirty="0" smtClean="0"/>
              <a:t>od roku </a:t>
            </a:r>
            <a:r>
              <a:rPr lang="cs-CZ" sz="3000" b="1" dirty="0" smtClean="0"/>
              <a:t>1990</a:t>
            </a:r>
            <a:r>
              <a:rPr lang="cs-CZ" sz="3000" dirty="0" smtClean="0"/>
              <a:t> přistoupilo </a:t>
            </a:r>
            <a:r>
              <a:rPr lang="cs-CZ" sz="3000" b="1" dirty="0" smtClean="0"/>
              <a:t>Československo</a:t>
            </a:r>
            <a:r>
              <a:rPr lang="cs-CZ" sz="3000" dirty="0" smtClean="0"/>
              <a:t>                            k </a:t>
            </a:r>
            <a:r>
              <a:rPr lang="cs-CZ" sz="3000" b="1" dirty="0" smtClean="0"/>
              <a:t>Úmluvě o ochraně nejvýznamnějšího světového kulturního a přírodního  bohatství</a:t>
            </a:r>
          </a:p>
          <a:p>
            <a:pPr>
              <a:buNone/>
            </a:pPr>
            <a:endParaRPr lang="cs-CZ" sz="2400" b="1" dirty="0" smtClean="0"/>
          </a:p>
          <a:p>
            <a:r>
              <a:rPr lang="cs-CZ" sz="3000" dirty="0" smtClean="0"/>
              <a:t>v roce </a:t>
            </a:r>
            <a:r>
              <a:rPr lang="cs-CZ" sz="3000" b="1" dirty="0" smtClean="0"/>
              <a:t>1993</a:t>
            </a:r>
            <a:r>
              <a:rPr lang="cs-CZ" sz="3000" dirty="0" smtClean="0"/>
              <a:t> převzala tyto povinnosti </a:t>
            </a:r>
            <a:r>
              <a:rPr lang="cs-CZ" sz="3000" b="1" dirty="0" smtClean="0"/>
              <a:t>Česká republika</a:t>
            </a:r>
          </a:p>
          <a:p>
            <a:r>
              <a:rPr lang="cs-CZ" sz="3000" b="1" dirty="0" smtClean="0"/>
              <a:t>Česká republika</a:t>
            </a:r>
            <a:r>
              <a:rPr lang="cs-CZ" sz="3000" dirty="0" smtClean="0"/>
              <a:t> má do roku 2004 zapsáno                         na </a:t>
            </a:r>
            <a:r>
              <a:rPr lang="cs-CZ" sz="3000" b="1" dirty="0" smtClean="0"/>
              <a:t>Seznamu světového dědictví UNESCO                       </a:t>
            </a:r>
            <a:r>
              <a:rPr lang="cs-CZ" sz="3000" dirty="0" smtClean="0"/>
              <a:t>12 památek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algn="l"/>
            <a:r>
              <a:rPr lang="cs-CZ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Česká republika - památky UNESCO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1. Praha</a:t>
            </a:r>
            <a:r>
              <a:rPr lang="cs-CZ" dirty="0" smtClean="0"/>
              <a:t> – historické jádro</a:t>
            </a:r>
          </a:p>
          <a:p>
            <a:pPr>
              <a:buNone/>
            </a:pPr>
            <a:r>
              <a:rPr lang="cs-CZ" b="1" dirty="0" smtClean="0"/>
              <a:t>2. Český Krumlov </a:t>
            </a:r>
            <a:r>
              <a:rPr lang="cs-CZ" dirty="0" smtClean="0"/>
              <a:t>– zámek a historické jádro</a:t>
            </a:r>
          </a:p>
          <a:p>
            <a:pPr>
              <a:buNone/>
            </a:pPr>
            <a:r>
              <a:rPr lang="cs-CZ" b="1" dirty="0" smtClean="0"/>
              <a:t>3. Telč</a:t>
            </a:r>
            <a:r>
              <a:rPr lang="cs-CZ" dirty="0" smtClean="0"/>
              <a:t> – historické jádro s náměstím a zámkem</a:t>
            </a:r>
          </a:p>
          <a:p>
            <a:pPr>
              <a:buNone/>
            </a:pPr>
            <a:r>
              <a:rPr lang="cs-CZ" b="1" dirty="0" smtClean="0"/>
              <a:t>4. Zelená hora u Žďáru nad Sázavou </a:t>
            </a:r>
            <a:r>
              <a:rPr lang="cs-CZ" dirty="0" smtClean="0"/>
              <a:t>– kostel svatého Jana Nepomuckého</a:t>
            </a:r>
          </a:p>
          <a:p>
            <a:pPr>
              <a:buNone/>
            </a:pPr>
            <a:r>
              <a:rPr lang="cs-CZ" b="1" dirty="0" smtClean="0"/>
              <a:t>5. Kutná Hora </a:t>
            </a:r>
            <a:r>
              <a:rPr lang="cs-CZ" dirty="0" smtClean="0"/>
              <a:t>– historické jádro</a:t>
            </a:r>
          </a:p>
          <a:p>
            <a:pPr>
              <a:buNone/>
            </a:pPr>
            <a:r>
              <a:rPr lang="cs-CZ" b="1" dirty="0" smtClean="0"/>
              <a:t>6. Lednicko-valtický areál </a:t>
            </a:r>
            <a:r>
              <a:rPr lang="cs-CZ" dirty="0" smtClean="0"/>
              <a:t>– kulturní krajina</a:t>
            </a:r>
          </a:p>
          <a:p>
            <a:pPr>
              <a:buNone/>
            </a:pPr>
            <a:r>
              <a:rPr lang="cs-CZ" b="1" dirty="0" smtClean="0"/>
              <a:t>7. Litomyšl</a:t>
            </a:r>
            <a:r>
              <a:rPr lang="cs-CZ" dirty="0" smtClean="0"/>
              <a:t> – zámek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7030A0"/>
                </a:solidFill>
                <a:latin typeface="Times New Roman" pitchFamily="18" charset="0"/>
                <a:cs typeface="Times New Roman" pitchFamily="18" charset="0"/>
              </a:rPr>
              <a:t>Česká republika - památky UNESCO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  8. Kroměříž</a:t>
            </a:r>
            <a:r>
              <a:rPr lang="cs-CZ" dirty="0" smtClean="0"/>
              <a:t> – zámek a historické zahrady</a:t>
            </a:r>
          </a:p>
          <a:p>
            <a:pPr>
              <a:buNone/>
            </a:pPr>
            <a:r>
              <a:rPr lang="cs-CZ" b="1" dirty="0" smtClean="0"/>
              <a:t>  9. Holašovice </a:t>
            </a:r>
            <a:r>
              <a:rPr lang="cs-CZ" dirty="0" smtClean="0"/>
              <a:t>– vesnice ve stylu jihočeského   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 selského baroka</a:t>
            </a:r>
          </a:p>
          <a:p>
            <a:pPr>
              <a:buNone/>
            </a:pPr>
            <a:r>
              <a:rPr lang="cs-CZ" b="1" dirty="0" smtClean="0"/>
              <a:t>10. Olomouc </a:t>
            </a:r>
            <a:r>
              <a:rPr lang="cs-CZ" dirty="0" smtClean="0"/>
              <a:t>– sloup se sousoším Nejsvětější   </a:t>
            </a:r>
          </a:p>
          <a:p>
            <a:pPr>
              <a:buNone/>
            </a:pPr>
            <a:r>
              <a:rPr lang="cs-CZ" dirty="0" smtClean="0"/>
              <a:t>      Trojice</a:t>
            </a:r>
          </a:p>
          <a:p>
            <a:pPr>
              <a:buNone/>
            </a:pPr>
            <a:r>
              <a:rPr lang="cs-CZ" b="1" dirty="0" smtClean="0"/>
              <a:t>11. Brno</a:t>
            </a:r>
            <a:r>
              <a:rPr lang="cs-CZ" dirty="0" smtClean="0"/>
              <a:t> – vila </a:t>
            </a:r>
            <a:r>
              <a:rPr lang="cs-CZ" dirty="0" err="1" smtClean="0"/>
              <a:t>Tugendhat</a:t>
            </a:r>
            <a:endParaRPr lang="cs-CZ" dirty="0" smtClean="0"/>
          </a:p>
          <a:p>
            <a:pPr>
              <a:buNone/>
            </a:pPr>
            <a:r>
              <a:rPr lang="cs-CZ" b="1" dirty="0" smtClean="0"/>
              <a:t>12. Třebíč</a:t>
            </a:r>
            <a:r>
              <a:rPr lang="cs-CZ" dirty="0" smtClean="0"/>
              <a:t> – bazilika svatého Prokopa a židovská  </a:t>
            </a:r>
          </a:p>
          <a:p>
            <a:pPr>
              <a:buNone/>
            </a:pPr>
            <a:r>
              <a:rPr lang="cs-CZ" dirty="0" smtClean="0"/>
              <a:t>      čtvrť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 Použitá </a:t>
            </a:r>
            <a:r>
              <a:rPr lang="cs-CZ" dirty="0" smtClean="0"/>
              <a:t>literatura a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12776"/>
            <a:ext cx="8291264" cy="4713387"/>
          </a:xfrm>
        </p:spPr>
        <p:txBody>
          <a:bodyPr>
            <a:normAutofit lnSpcReduction="10000"/>
          </a:bodyPr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>
                <a:latin typeface="Times New Roman" pitchFamily="18" charset="0"/>
              </a:rPr>
              <a:t>    Muk</a:t>
            </a:r>
            <a:r>
              <a:rPr lang="cs-CZ" dirty="0" smtClean="0">
                <a:latin typeface="Times New Roman" pitchFamily="18" charset="0"/>
              </a:rPr>
              <a:t>, Jan; </a:t>
            </a:r>
            <a:r>
              <a:rPr lang="cs-CZ" dirty="0" err="1" smtClean="0">
                <a:latin typeface="Times New Roman" pitchFamily="18" charset="0"/>
              </a:rPr>
              <a:t>Šamánková</a:t>
            </a:r>
            <a:r>
              <a:rPr lang="cs-CZ" dirty="0" smtClean="0">
                <a:latin typeface="Times New Roman" pitchFamily="18" charset="0"/>
              </a:rPr>
              <a:t>, Eva: ABC </a:t>
            </a:r>
            <a:r>
              <a:rPr lang="cs-CZ" dirty="0" smtClean="0">
                <a:latin typeface="Times New Roman" pitchFamily="18" charset="0"/>
              </a:rPr>
              <a:t>kulturních památek Československa, Panorama, Praha, 1985</a:t>
            </a:r>
            <a:r>
              <a:rPr lang="cs-CZ" dirty="0" smtClean="0">
                <a:latin typeface="Times New Roman" pitchFamily="18" charset="0"/>
              </a:rPr>
              <a:t>, vydání první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http</a:t>
            </a:r>
            <a:r>
              <a:rPr lang="cs-CZ" dirty="0" smtClean="0"/>
              <a:t>://cs.wikipedia.org/wiki/Sv%C4%9Btov%C3%A9_d%C4%9Bdictv%C3%AD</a:t>
            </a:r>
          </a:p>
          <a:p>
            <a:pPr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278</TotalTime>
  <Words>474</Words>
  <Application>Microsoft Office PowerPoint</Application>
  <PresentationFormat>Předvádění na obrazovce (4:3)</PresentationFormat>
  <Paragraphs>66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sady Office</vt:lpstr>
      <vt:lpstr>UNESCO</vt:lpstr>
      <vt:lpstr>Světové památky UNESCO</vt:lpstr>
      <vt:lpstr>Světové památky UNESCO</vt:lpstr>
      <vt:lpstr>Světové památky UNESCO</vt:lpstr>
      <vt:lpstr>Světové památky UNESCO</vt:lpstr>
      <vt:lpstr>Česká republika a UNESCO</vt:lpstr>
      <vt:lpstr>Česká republika - památky UNESCO</vt:lpstr>
      <vt:lpstr>Česká republika - památky UNESCO</vt:lpstr>
      <vt:lpstr>  Použitá literatura a zdroje: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Památky UNESCO                      v České republice</dc:title>
  <dc:creator>Rousar</dc:creator>
  <cp:lastModifiedBy>Uzivatel</cp:lastModifiedBy>
  <cp:revision>34</cp:revision>
  <dcterms:created xsi:type="dcterms:W3CDTF">2012-09-18T15:16:38Z</dcterms:created>
  <dcterms:modified xsi:type="dcterms:W3CDTF">2012-10-14T17:43:06Z</dcterms:modified>
</cp:coreProperties>
</file>