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0" r:id="rId6"/>
    <p:sldId id="263" r:id="rId7"/>
    <p:sldId id="262" r:id="rId8"/>
    <p:sldId id="261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DAE8F-0383-40F1-A5EC-EAE6E3AA8E44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0EF5C-EA06-4EDE-A964-4412F1E239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DAE8F-0383-40F1-A5EC-EAE6E3AA8E44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0EF5C-EA06-4EDE-A964-4412F1E239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DAE8F-0383-40F1-A5EC-EAE6E3AA8E44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0EF5C-EA06-4EDE-A964-4412F1E239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DAE8F-0383-40F1-A5EC-EAE6E3AA8E44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0EF5C-EA06-4EDE-A964-4412F1E239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DAE8F-0383-40F1-A5EC-EAE6E3AA8E44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0EF5C-EA06-4EDE-A964-4412F1E239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DAE8F-0383-40F1-A5EC-EAE6E3AA8E44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0EF5C-EA06-4EDE-A964-4412F1E239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DAE8F-0383-40F1-A5EC-EAE6E3AA8E44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0EF5C-EA06-4EDE-A964-4412F1E239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DAE8F-0383-40F1-A5EC-EAE6E3AA8E44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0EF5C-EA06-4EDE-A964-4412F1E239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DAE8F-0383-40F1-A5EC-EAE6E3AA8E44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0EF5C-EA06-4EDE-A964-4412F1E239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DAE8F-0383-40F1-A5EC-EAE6E3AA8E44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0EF5C-EA06-4EDE-A964-4412F1E239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DAE8F-0383-40F1-A5EC-EAE6E3AA8E44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0EF5C-EA06-4EDE-A964-4412F1E239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6DAE8F-0383-40F1-A5EC-EAE6E3AA8E44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40EF5C-EA06-4EDE-A964-4412F1E239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rad_a%C3%A9rienne.jpg" TargetMode="External"/><Relationship Id="rId7" Type="http://schemas.openxmlformats.org/officeDocument/2006/relationships/hyperlink" Target="http://www.kralovskacesta.cz/cs/prohlidka/objekty/nova-bila-vez.html" TargetMode="External"/><Relationship Id="rId2" Type="http://schemas.openxmlformats.org/officeDocument/2006/relationships/hyperlink" Target="http://upload.wikimedia.org/wikipedia/commons/d/d4/Hradschin_Prag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ra%C5%BEsk%C3%BD_hrad,_%C4%8Cern%C3%A1_v%C4%9B%C5%BE_01.jpg" TargetMode="External"/><Relationship Id="rId5" Type="http://schemas.openxmlformats.org/officeDocument/2006/relationships/hyperlink" Target="http://cs.wikipedia.org/wiki/Soubor:Ruins_of_the_Church_of_the_Virgin_Mary_in_the_Prague_Castle.jpg" TargetMode="External"/><Relationship Id="rId4" Type="http://schemas.openxmlformats.org/officeDocument/2006/relationships/hyperlink" Target="http://cs.wikipedia.org/wiki/Soubor:Bazilika_Svat%C3%A9ho_Ji%C5%99%C3%AD.jpg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sk.wikipedia.org/wiki/S%C3%BAbor:St_Vitus_stained_glass.jpg" TargetMode="External"/><Relationship Id="rId3" Type="http://schemas.openxmlformats.org/officeDocument/2006/relationships/hyperlink" Target="http://sk.wikipedia.org/wiki/S%C3%BAbor:PragueCathedral03.jpg" TargetMode="External"/><Relationship Id="rId7" Type="http://schemas.openxmlformats.org/officeDocument/2006/relationships/hyperlink" Target="http://sk.wikipedia.org/wiki/S%C3%BAbor:Cathedrale_Saint-Guy_Prague_facade_sud_mosaique_Jugement_dernier.jpg" TargetMode="External"/><Relationship Id="rId2" Type="http://schemas.openxmlformats.org/officeDocument/2006/relationships/hyperlink" Target="http://cs.wikipedia.org/wiki/Soubor:St_Vitu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sk.wikipedia.org/wiki/S%C3%BAbor:PragueCathedral02.jpg" TargetMode="External"/><Relationship Id="rId5" Type="http://schemas.openxmlformats.org/officeDocument/2006/relationships/hyperlink" Target="http://cs.wikipedia.org/wiki/Maty%C3%A1%C5%A1_z_Arrasu" TargetMode="External"/><Relationship Id="rId4" Type="http://schemas.openxmlformats.org/officeDocument/2006/relationships/hyperlink" Target="http://cs.wikipedia.org/wiki/Soubor:Peter_parler.jpg" TargetMode="External"/><Relationship Id="rId9" Type="http://schemas.openxmlformats.org/officeDocument/2006/relationships/hyperlink" Target="http://sk.wikipedia.org/wiki/S%C3%BAbor:Interior_of_St._Vitus_Cathedral_Prague_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8641"/>
            <a:ext cx="7772400" cy="1368151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PRAHA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28662" y="4071942"/>
            <a:ext cx="6800800" cy="2571768"/>
          </a:xfrm>
        </p:spPr>
        <p:txBody>
          <a:bodyPr>
            <a:normAutofit lnSpcReduction="10000"/>
          </a:bodyPr>
          <a:lstStyle/>
          <a:p>
            <a:pPr algn="l">
              <a:buFontTx/>
              <a:buChar char="-"/>
            </a:pP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historické jádro je největší městská památková rezervace  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vyhlášená v roce 1971</a:t>
            </a:r>
          </a:p>
          <a:p>
            <a:pPr algn="l">
              <a:buFontTx/>
              <a:buChar char="-"/>
            </a:pP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v roce 1992 zapsána na Seznam UNESCO jako první památka 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na území České republiky</a:t>
            </a:r>
          </a:p>
          <a:p>
            <a:pPr algn="l">
              <a:buFontTx/>
              <a:buChar char="-"/>
            </a:pP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zapsán je urbanistický celek historických městských částí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Pražský hrad, Hradčany, Staré Město, Josefov, Nové Město, 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Vyšehrad a jejich jednotlivé památky</a:t>
            </a:r>
          </a:p>
          <a:p>
            <a:pPr algn="l">
              <a:buFontTx/>
              <a:buChar char="-"/>
            </a:pPr>
            <a:endParaRPr lang="cs-CZ" sz="20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/>
            <a:endParaRPr lang="cs-CZ" sz="20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/>
            <a:endParaRPr lang="cs-CZ" sz="2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 descr="800px-Hradschin_Prag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1415836"/>
            <a:ext cx="3672408" cy="2396247"/>
          </a:xfrm>
          <a:prstGeom prst="rect">
            <a:avLst/>
          </a:prstGeom>
        </p:spPr>
      </p:pic>
      <p:pic>
        <p:nvPicPr>
          <p:cNvPr id="6" name="Obrázek 5" descr="untitled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64088" y="1412776"/>
            <a:ext cx="2455034" cy="243068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60649"/>
            <a:ext cx="7772400" cy="1008111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Pražský hrad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785786" y="3929066"/>
            <a:ext cx="7560840" cy="2643206"/>
          </a:xfrm>
        </p:spPr>
        <p:txBody>
          <a:bodyPr>
            <a:normAutofit/>
          </a:bodyPr>
          <a:lstStyle/>
          <a:p>
            <a:pPr algn="l">
              <a:buFontTx/>
              <a:buChar char="-"/>
            </a:pP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symbol města a české státnosti, místo korunovace českých králů</a:t>
            </a:r>
          </a:p>
          <a:p>
            <a:pPr algn="l">
              <a:buFontTx/>
              <a:buChar char="-"/>
            </a:pP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původně raně středověké hradiště, vystavěné na ostrohu nad řekou 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Vltavou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- od 9.stol. sídlo českých knížat, roku 874 přijal kníže Bořivoj křest</a:t>
            </a:r>
          </a:p>
          <a:p>
            <a:pPr algn="l">
              <a:buFontTx/>
              <a:buChar char="-"/>
            </a:pP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na místě 3. nádvoří byl postaven kostel Panny Marie</a:t>
            </a:r>
          </a:p>
          <a:p>
            <a:pPr algn="l">
              <a:buFontTx/>
              <a:buChar char="-"/>
            </a:pP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roku 920 byl postaven druhý kostel na místě baziliky sv. Jiří</a:t>
            </a:r>
          </a:p>
          <a:p>
            <a:pPr algn="l">
              <a:buFontTx/>
              <a:buChar char="-"/>
            </a:pP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stavbu vlastního hradu zahájil Bořivojův syn </a:t>
            </a:r>
            <a:r>
              <a:rPr lang="cs-CZ" sz="20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Spytihněv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I.</a:t>
            </a:r>
            <a:endParaRPr lang="cs-CZ" sz="2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sah 4" descr="letecký pohled.bmp"/>
          <p:cNvPicPr>
            <a:picLocks noGrp="1" noChangeAspect="1"/>
          </p:cNvPicPr>
          <p:nvPr>
            <p:ph idx="4294967295"/>
          </p:nvPr>
        </p:nvPicPr>
        <p:blipFill>
          <a:blip r:embed="rId2" cstate="print"/>
          <a:stretch>
            <a:fillRect/>
          </a:stretch>
        </p:blipFill>
        <p:spPr>
          <a:xfrm>
            <a:off x="755576" y="1340768"/>
            <a:ext cx="1525588" cy="2336800"/>
          </a:xfrm>
        </p:spPr>
      </p:pic>
      <p:pic>
        <p:nvPicPr>
          <p:cNvPr id="6" name="Obrázek 5" descr="sv.Jiří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987824" y="1340768"/>
            <a:ext cx="1560173" cy="2340261"/>
          </a:xfrm>
          <a:prstGeom prst="rect">
            <a:avLst/>
          </a:prstGeom>
        </p:spPr>
      </p:pic>
      <p:pic>
        <p:nvPicPr>
          <p:cNvPr id="9" name="Obrázek 8" descr="800px-Ruins_of_the_Church_of_the_Virgin_Mary_in_the_Prague_Castl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111552" y="1322766"/>
            <a:ext cx="3096344" cy="232225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Pražský hrad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14422"/>
            <a:ext cx="5072098" cy="5429288"/>
          </a:xfrm>
        </p:spPr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sz="2000" dirty="0" smtClean="0">
                <a:latin typeface="Times New Roman" pitchFamily="18" charset="0"/>
              </a:rPr>
              <a:t>kníže Václav nechal vystavět rotundu        sv. Víta, kam uložil ostatky světce</a:t>
            </a:r>
          </a:p>
          <a:p>
            <a:pPr>
              <a:buFontTx/>
              <a:buChar char="-"/>
            </a:pPr>
            <a:r>
              <a:rPr lang="cs-CZ" sz="2000" dirty="0" smtClean="0">
                <a:latin typeface="Times New Roman" pitchFamily="18" charset="0"/>
              </a:rPr>
              <a:t>roku 973 bylo založeno pražské biskupství, rotunda sloužila jako metropolitní biskupský kostel </a:t>
            </a:r>
          </a:p>
          <a:p>
            <a:pPr>
              <a:buFontTx/>
              <a:buChar char="-"/>
            </a:pPr>
            <a:r>
              <a:rPr lang="cs-CZ" sz="2000" dirty="0" smtClean="0">
                <a:latin typeface="Times New Roman" pitchFamily="18" charset="0"/>
              </a:rPr>
              <a:t>kolem roku 1060 </a:t>
            </a:r>
            <a:r>
              <a:rPr lang="cs-CZ" sz="2000" dirty="0" err="1" smtClean="0">
                <a:latin typeface="Times New Roman" pitchFamily="18" charset="0"/>
              </a:rPr>
              <a:t>Spytihněv</a:t>
            </a:r>
            <a:r>
              <a:rPr lang="cs-CZ" sz="2000" dirty="0" smtClean="0">
                <a:latin typeface="Times New Roman" pitchFamily="18" charset="0"/>
              </a:rPr>
              <a:t> nechává rotundu sv. Víta zbourat a vystavěl trojlodní baziliku 70 metrů dlouhou</a:t>
            </a:r>
          </a:p>
          <a:p>
            <a:pPr>
              <a:buFontTx/>
              <a:buChar char="-"/>
            </a:pPr>
            <a:r>
              <a:rPr lang="cs-CZ" sz="2000" dirty="0" smtClean="0">
                <a:latin typeface="Times New Roman" pitchFamily="18" charset="0"/>
              </a:rPr>
              <a:t>kostel sv. Jiří je rozšířen o dvě románské věže a zděný palác</a:t>
            </a:r>
          </a:p>
          <a:p>
            <a:pPr>
              <a:buFontTx/>
              <a:buChar char="-"/>
            </a:pPr>
            <a:r>
              <a:rPr lang="cs-CZ" sz="2000" dirty="0" smtClean="0">
                <a:latin typeface="Times New Roman" pitchFamily="18" charset="0"/>
              </a:rPr>
              <a:t>za Přemysla Otakara II. dochází                   k přestavbám na Hradě – zdokonalení opevnění, rozšíření příkopů, dodnes dochovány hradby s válcovými baštami, Černou a Bílou věží</a:t>
            </a:r>
          </a:p>
          <a:p>
            <a:pPr>
              <a:buFontTx/>
              <a:buChar char="-"/>
            </a:pPr>
            <a:r>
              <a:rPr lang="cs-CZ" sz="2000" dirty="0" smtClean="0">
                <a:latin typeface="Times New Roman" pitchFamily="18" charset="0"/>
              </a:rPr>
              <a:t>Královský palác nechal přestavět </a:t>
            </a:r>
            <a:r>
              <a:rPr lang="cs-CZ" sz="2000" dirty="0" smtClean="0">
                <a:latin typeface="Times New Roman" pitchFamily="18" charset="0"/>
              </a:rPr>
              <a:t>                       pro </a:t>
            </a:r>
            <a:r>
              <a:rPr lang="cs-CZ" sz="2000" dirty="0" smtClean="0">
                <a:latin typeface="Times New Roman" pitchFamily="18" charset="0"/>
              </a:rPr>
              <a:t>potřeby reprezentace a bydlení</a:t>
            </a:r>
          </a:p>
          <a:p>
            <a:pPr>
              <a:buFontTx/>
              <a:buChar char="-"/>
            </a:pPr>
            <a:r>
              <a:rPr lang="cs-CZ" sz="2000" dirty="0" smtClean="0">
                <a:latin typeface="Times New Roman" pitchFamily="18" charset="0"/>
              </a:rPr>
              <a:t>rozmach pokračoval za vlády Lucemburků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400PX-~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29388" y="1428736"/>
            <a:ext cx="1381135" cy="2071702"/>
          </a:xfrm>
          <a:prstGeom prst="rect">
            <a:avLst/>
          </a:prstGeom>
        </p:spPr>
      </p:pic>
      <p:pic>
        <p:nvPicPr>
          <p:cNvPr id="6" name="Obrázek 5" descr="1zj7q1372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643570" y="4071942"/>
            <a:ext cx="2928942" cy="1952628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Pražský hrad – chrám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sv.Víta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500034" y="4214818"/>
            <a:ext cx="8229600" cy="2357453"/>
          </a:xfrm>
        </p:spPr>
        <p:txBody>
          <a:bodyPr>
            <a:normAutofit fontScale="92500" lnSpcReduction="20000"/>
          </a:bodyPr>
          <a:lstStyle/>
          <a:p>
            <a:pPr>
              <a:buFontTx/>
              <a:buChar char="-"/>
            </a:pPr>
            <a:r>
              <a:rPr lang="cs-CZ" sz="2000" dirty="0" smtClean="0">
                <a:latin typeface="Times New Roman" pitchFamily="18" charset="0"/>
              </a:rPr>
              <a:t>roku 1344 Karel IV., Arnošt z Pardubic a otec Jan Lucemburský položili základní kámen ke stavbě katedrály sv. Víta</a:t>
            </a:r>
          </a:p>
          <a:p>
            <a:pPr>
              <a:buFontTx/>
              <a:buChar char="-"/>
            </a:pPr>
            <a:r>
              <a:rPr lang="cs-CZ" sz="2000" dirty="0" smtClean="0">
                <a:latin typeface="Times New Roman" pitchFamily="18" charset="0"/>
              </a:rPr>
              <a:t>biskupství je povýšeno na arcibiskupství</a:t>
            </a:r>
          </a:p>
          <a:p>
            <a:pPr>
              <a:buFontTx/>
              <a:buChar char="-"/>
            </a:pPr>
            <a:r>
              <a:rPr lang="cs-CZ" sz="2000" dirty="0" smtClean="0">
                <a:latin typeface="Times New Roman" pitchFamily="18" charset="0"/>
              </a:rPr>
              <a:t>stavby se ujímá francouzský architekt Matyáš z </a:t>
            </a:r>
            <a:r>
              <a:rPr lang="cs-CZ" sz="2000" dirty="0" err="1" smtClean="0">
                <a:latin typeface="Times New Roman" pitchFamily="18" charset="0"/>
              </a:rPr>
              <a:t>Arrasu</a:t>
            </a:r>
            <a:endParaRPr lang="cs-CZ" sz="2000" dirty="0" smtClean="0">
              <a:latin typeface="Times New Roman" pitchFamily="18" charset="0"/>
            </a:endParaRPr>
          </a:p>
          <a:p>
            <a:pPr>
              <a:buFontTx/>
              <a:buChar char="-"/>
            </a:pPr>
            <a:r>
              <a:rPr lang="cs-CZ" sz="2000" dirty="0" smtClean="0">
                <a:latin typeface="Times New Roman" pitchFamily="18" charset="0"/>
              </a:rPr>
              <a:t>založil chór, zbudoval závěrovou část do výše arkád, s osmi pilíři, ochozem      a věncem pětibokých kaplí, roku 1352 umírá</a:t>
            </a: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</a:rPr>
              <a:t>-     roku 1356 ve stavbě pokračuje Petr </a:t>
            </a:r>
            <a:r>
              <a:rPr lang="cs-CZ" sz="2000" dirty="0" err="1" smtClean="0">
                <a:latin typeface="Times New Roman" pitchFamily="18" charset="0"/>
              </a:rPr>
              <a:t>Parléř</a:t>
            </a:r>
            <a:r>
              <a:rPr lang="cs-CZ" sz="2000" dirty="0" smtClean="0">
                <a:latin typeface="Times New Roman" pitchFamily="18" charset="0"/>
              </a:rPr>
              <a:t>, který přichází ze švábského </a:t>
            </a:r>
            <a:r>
              <a:rPr lang="cs-CZ" sz="2000" dirty="0" err="1" smtClean="0">
                <a:latin typeface="Times New Roman" pitchFamily="18" charset="0"/>
              </a:rPr>
              <a:t>Gmündu</a:t>
            </a:r>
            <a:endParaRPr lang="cs-CZ" sz="2000" dirty="0" smtClean="0">
              <a:latin typeface="Times New Roman" pitchFamily="18" charset="0"/>
            </a:endParaRPr>
          </a:p>
          <a:p>
            <a:pPr>
              <a:buFontTx/>
              <a:buChar char="-"/>
            </a:pPr>
            <a:endParaRPr lang="cs-CZ" sz="2000" dirty="0" smtClean="0">
              <a:latin typeface="Times New Roman" pitchFamily="18" charset="0"/>
            </a:endParaRPr>
          </a:p>
          <a:p>
            <a:pPr>
              <a:buFontTx/>
              <a:buChar char="-"/>
            </a:pPr>
            <a:endParaRPr lang="cs-CZ" sz="2000" dirty="0" smtClean="0">
              <a:latin typeface="Times New Roman" pitchFamily="18" charset="0"/>
            </a:endParaRPr>
          </a:p>
          <a:p>
            <a:pPr>
              <a:buFontTx/>
              <a:buChar char="-"/>
            </a:pPr>
            <a:endParaRPr lang="cs-CZ" sz="2000" dirty="0" smtClean="0">
              <a:latin typeface="Times New Roman" pitchFamily="18" charset="0"/>
            </a:endParaRPr>
          </a:p>
          <a:p>
            <a:pPr>
              <a:buFontTx/>
              <a:buChar char="-"/>
            </a:pPr>
            <a:endParaRPr lang="cs-CZ" sz="2000" dirty="0">
              <a:latin typeface="Times New Roman" pitchFamily="18" charset="0"/>
            </a:endParaRPr>
          </a:p>
        </p:txBody>
      </p:sp>
      <p:pic>
        <p:nvPicPr>
          <p:cNvPr id="8" name="Obrázek 7" descr="800px-St_Vitu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00298" y="1357298"/>
            <a:ext cx="3929090" cy="26177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Pražský hrad – chrám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sv.Víta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4143381"/>
            <a:ext cx="8143932" cy="242889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     Petr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Parléř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dokončil sakristii, užil poprvé visutý svorník</a:t>
            </a:r>
          </a:p>
          <a:p>
            <a:pPr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dostavěl kapli sv. Václava, použil předstupeň síťové klenby</a:t>
            </a:r>
          </a:p>
          <a:p>
            <a:pPr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zaklenul chór síťovou klenbou, ta se stala vzorem pro středoevropskou pozdní gotiku</a:t>
            </a:r>
          </a:p>
          <a:p>
            <a:pPr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budoval jižní obří věž, skeletové točité schodiště u jižního ramene příčné lodi, pás triforia, systém vnějších opěrných oblouků a pilířů, v kružbách oken uplatnil vířivý motiv plaménku</a:t>
            </a:r>
          </a:p>
          <a:p>
            <a:pPr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na stavbě pracoval až do své smrti roku 1399</a:t>
            </a:r>
          </a:p>
          <a:p>
            <a:pPr>
              <a:buFontTx/>
              <a:buChar char="-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 descr="401px-Interior_of_St__Vitus_Cathedral_Prague_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43240" y="1285860"/>
            <a:ext cx="1769492" cy="2643206"/>
          </a:xfrm>
          <a:prstGeom prst="rect">
            <a:avLst/>
          </a:prstGeom>
        </p:spPr>
      </p:pic>
      <p:pic>
        <p:nvPicPr>
          <p:cNvPr id="6" name="Obrázek 5" descr="450px-Wenzelskapelle_Veitsdom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57224" y="1285860"/>
            <a:ext cx="1982405" cy="2643206"/>
          </a:xfrm>
          <a:prstGeom prst="rect">
            <a:avLst/>
          </a:prstGeom>
        </p:spPr>
      </p:pic>
      <p:pic>
        <p:nvPicPr>
          <p:cNvPr id="7" name="Obrázek 6" descr="800px-PragueCathedral0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214942" y="1285860"/>
            <a:ext cx="3524242" cy="2643182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Pražský hrad – chrám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sv.Víta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3714753"/>
            <a:ext cx="8229600" cy="2786082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r>
              <a:rPr lang="cs-CZ" sz="2000" dirty="0" smtClean="0">
                <a:latin typeface="Times New Roman" pitchFamily="18" charset="0"/>
              </a:rPr>
              <a:t>za vlády Karla IV. vznikl boční monumentální vstup do katedrály, zvaný Zlatá brána, zdobí ho mozaika Posledního soudu s portrétem panovníka a jeho čtvrté manželky Alžběty Pomořanské</a:t>
            </a:r>
          </a:p>
          <a:p>
            <a:pPr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mozaika mezi věží a Svatováclavskou kaplí je největší a nejstarší venkovní mozaikou severně od Alp</a:t>
            </a:r>
          </a:p>
          <a:p>
            <a:pPr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 dolním triforiu je umístěno 21 portrétních byst panovníka, členů jeho rodiny, architektů chrámu</a:t>
            </a:r>
          </a:p>
          <a:p>
            <a:pPr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 horním vnějším triforiu jsou bysty Krista, Marie a zemských patronů</a:t>
            </a:r>
          </a:p>
          <a:p>
            <a:pPr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díla svědčí o vysoké úrovni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Parléřovy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huti </a:t>
            </a:r>
          </a:p>
          <a:p>
            <a:pPr>
              <a:buFontTx/>
              <a:buChar char="-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Peter_parle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29388" y="1357298"/>
            <a:ext cx="2357454" cy="2262444"/>
          </a:xfrm>
          <a:prstGeom prst="rect">
            <a:avLst/>
          </a:prstGeom>
        </p:spPr>
      </p:pic>
      <p:pic>
        <p:nvPicPr>
          <p:cNvPr id="5" name="Obrázek 4" descr="170px-Matyas_z_Arrasu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86182" y="1357298"/>
            <a:ext cx="2444664" cy="2214578"/>
          </a:xfrm>
          <a:prstGeom prst="rect">
            <a:avLst/>
          </a:prstGeom>
        </p:spPr>
      </p:pic>
      <p:pic>
        <p:nvPicPr>
          <p:cNvPr id="6" name="Obrázek 5" descr="800px-Cathedrale_Saint-Guy_Prague_facade_sud_mosaique_Jugement_dernier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85720" y="1331224"/>
            <a:ext cx="3286148" cy="2242796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Pražský hrad – chrám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sv.Víta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4286257"/>
            <a:ext cx="8143932" cy="214314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 letech 1552-61 dokončil Bonifác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Wohlmut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věž renesančním ochozem    a helmicí</a:t>
            </a:r>
          </a:p>
          <a:p>
            <a:pPr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 18. století nahrazena dnešní konstrukcí</a:t>
            </a:r>
          </a:p>
          <a:p>
            <a:pPr>
              <a:buNone/>
            </a:pPr>
            <a:endParaRPr lang="cs-CZ" sz="2000" dirty="0"/>
          </a:p>
        </p:txBody>
      </p:sp>
      <p:pic>
        <p:nvPicPr>
          <p:cNvPr id="4" name="Obrázek 3" descr="605PX-~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42976" y="1428736"/>
            <a:ext cx="2669683" cy="2643206"/>
          </a:xfrm>
          <a:prstGeom prst="rect">
            <a:avLst/>
          </a:prstGeom>
        </p:spPr>
      </p:pic>
      <p:pic>
        <p:nvPicPr>
          <p:cNvPr id="5" name="Obrázek 4" descr="800px-St_Vitus_stained_glass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357686" y="1428736"/>
            <a:ext cx="3967288" cy="2643206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Pražský hrad – chrám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sv.Víta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4643446"/>
            <a:ext cx="8429684" cy="1714512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-  novogotická dostavba chrámového trojlodí a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dvouvěžového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západního průčelí byla dokončována v letech 1873-1929 podle projektu Josefa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Mockera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od roku 1899 pod vedením Kamila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Hilberta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800px-Praha_Veitsdom_200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1472" y="1643050"/>
            <a:ext cx="3714776" cy="2786082"/>
          </a:xfrm>
          <a:prstGeom prst="rect">
            <a:avLst/>
          </a:prstGeom>
        </p:spPr>
      </p:pic>
      <p:pic>
        <p:nvPicPr>
          <p:cNvPr id="5" name="Obrázek 4" descr="800px-PragueCathedral0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14876" y="1643050"/>
            <a:ext cx="3745993" cy="2786082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</a:rPr>
              <a:t>Použitá literatura a zdroje:</a:t>
            </a:r>
            <a:endParaRPr lang="cs-CZ" dirty="0">
              <a:latin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>
                <a:latin typeface="Times New Roman" pitchFamily="18" charset="0"/>
              </a:rPr>
              <a:t>Muk, Jan; </a:t>
            </a:r>
            <a:r>
              <a:rPr lang="cs-CZ" sz="2000" dirty="0" err="1" smtClean="0">
                <a:latin typeface="Times New Roman" pitchFamily="18" charset="0"/>
              </a:rPr>
              <a:t>Šamánková</a:t>
            </a:r>
            <a:r>
              <a:rPr lang="cs-CZ" sz="2000" dirty="0" smtClean="0">
                <a:latin typeface="Times New Roman" pitchFamily="18" charset="0"/>
              </a:rPr>
              <a:t>, Eva: ABC kulturních památek Československa, </a:t>
            </a: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</a:rPr>
              <a:t>                                             Panorama, Praha,1985, vydání první</a:t>
            </a:r>
          </a:p>
          <a:p>
            <a:pPr>
              <a:buNone/>
            </a:pPr>
            <a:r>
              <a:rPr lang="cs-CZ" sz="2000" u="sng" dirty="0" smtClean="0">
                <a:hlinkClick r:id="rId2"/>
              </a:rPr>
              <a:t>http://upload.wikimedia.org/wikipedia/commons/d/d4/Hradschin_Prag.jpg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http://cs.wikipedia.org/wiki/Soubor:Praha,_Katedr%C3%A1la,_JV_01.jpg</a:t>
            </a:r>
          </a:p>
          <a:p>
            <a:pPr>
              <a:buNone/>
            </a:pPr>
            <a:r>
              <a:rPr lang="cs-CZ" sz="2000" u="sng" dirty="0" smtClean="0">
                <a:hlinkClick r:id="rId3"/>
              </a:rPr>
              <a:t>http://cs.wikipedia.org/wiki/Soubor:Hrad_a%C3%A9rienne.jpg</a:t>
            </a:r>
            <a:endParaRPr lang="cs-CZ" sz="2000" dirty="0" smtClean="0"/>
          </a:p>
          <a:p>
            <a:pPr>
              <a:buNone/>
            </a:pPr>
            <a:r>
              <a:rPr lang="cs-CZ" sz="2000" u="sng" dirty="0" smtClean="0">
                <a:hlinkClick r:id="rId4"/>
              </a:rPr>
              <a:t>http://cs.wikipedia.org/wiki/Soubor:Bazilika_Svat%C3%A9ho_Ji%C5%99%C3%AD.jpg</a:t>
            </a:r>
            <a:endParaRPr lang="cs-CZ" sz="2000" dirty="0" smtClean="0"/>
          </a:p>
          <a:p>
            <a:pPr>
              <a:buNone/>
            </a:pPr>
            <a:r>
              <a:rPr lang="cs-CZ" sz="2000" u="sng" dirty="0" smtClean="0">
                <a:hlinkClick r:id="rId5"/>
              </a:rPr>
              <a:t>http://cs.wikipedia.org/wiki/Soubor:Ruins_of_the_Church_of_the_Virgin_Mary_in_the_Prague_Castle.jpg</a:t>
            </a:r>
            <a:endParaRPr lang="cs-CZ" sz="2000" dirty="0" smtClean="0"/>
          </a:p>
          <a:p>
            <a:pPr>
              <a:buNone/>
            </a:pPr>
            <a:r>
              <a:rPr lang="cs-CZ" sz="2000" u="sng" dirty="0" smtClean="0">
                <a:hlinkClick r:id="rId6"/>
              </a:rPr>
              <a:t>http://cs.wikipedia.org/wiki/Soubor:Pra%C5%BEsk%C3%BD_hrad,_%C4%8Cern%C3%A1_v%C4%9B%C5%BE_01.jpg</a:t>
            </a:r>
            <a:endParaRPr lang="cs-CZ" sz="2000" dirty="0" smtClean="0"/>
          </a:p>
          <a:p>
            <a:pPr>
              <a:buNone/>
            </a:pPr>
            <a:r>
              <a:rPr lang="cs-CZ" sz="2000" u="sng" dirty="0" smtClean="0">
                <a:hlinkClick r:id="rId7"/>
              </a:rPr>
              <a:t>http://www.</a:t>
            </a:r>
            <a:r>
              <a:rPr lang="cs-CZ" sz="2000" u="sng" dirty="0" err="1" smtClean="0">
                <a:hlinkClick r:id="rId7"/>
              </a:rPr>
              <a:t>kralovskacesta.cz</a:t>
            </a:r>
            <a:r>
              <a:rPr lang="cs-CZ" sz="2000" u="sng" dirty="0" smtClean="0">
                <a:hlinkClick r:id="rId7"/>
              </a:rPr>
              <a:t>/</a:t>
            </a:r>
            <a:r>
              <a:rPr lang="cs-CZ" sz="2000" u="sng" dirty="0" err="1" smtClean="0">
                <a:hlinkClick r:id="rId7"/>
              </a:rPr>
              <a:t>cs</a:t>
            </a:r>
            <a:r>
              <a:rPr lang="cs-CZ" sz="2000" u="sng" dirty="0" smtClean="0">
                <a:hlinkClick r:id="rId7"/>
              </a:rPr>
              <a:t>/</a:t>
            </a:r>
            <a:r>
              <a:rPr lang="cs-CZ" sz="2000" u="sng" dirty="0" err="1" smtClean="0">
                <a:hlinkClick r:id="rId7"/>
              </a:rPr>
              <a:t>prohlidka</a:t>
            </a:r>
            <a:r>
              <a:rPr lang="cs-CZ" sz="2000" u="sng" dirty="0" smtClean="0">
                <a:hlinkClick r:id="rId7"/>
              </a:rPr>
              <a:t>/objekty/nova-bila-vez.</a:t>
            </a:r>
            <a:r>
              <a:rPr lang="cs-CZ" sz="2000" u="sng" dirty="0" err="1" smtClean="0">
                <a:hlinkClick r:id="rId7"/>
              </a:rPr>
              <a:t>html</a:t>
            </a:r>
            <a:endParaRPr lang="cs-CZ" sz="2000" dirty="0" smtClean="0"/>
          </a:p>
          <a:p>
            <a:pPr>
              <a:buNone/>
            </a:pPr>
            <a:endParaRPr lang="cs-CZ" sz="2000" dirty="0" smtClean="0">
              <a:latin typeface="Times New Roman" pitchFamily="18" charset="0"/>
            </a:endParaRPr>
          </a:p>
          <a:p>
            <a:pPr>
              <a:buNone/>
            </a:pPr>
            <a:endParaRPr lang="cs-CZ" sz="2000" dirty="0">
              <a:latin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</a:rPr>
              <a:t>Použitá literatura a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u="sng" dirty="0" smtClean="0">
                <a:hlinkClick r:id="rId2"/>
              </a:rPr>
              <a:t>http://cs.wikipedia.org/wiki/Soubor:St_Vitus.jpg</a:t>
            </a:r>
            <a:endParaRPr lang="cs-CZ" sz="2000" dirty="0" smtClean="0"/>
          </a:p>
          <a:p>
            <a:pPr>
              <a:buNone/>
            </a:pPr>
            <a:r>
              <a:rPr lang="cs-CZ" sz="2000" u="sng" dirty="0" smtClean="0">
                <a:hlinkClick r:id="rId3"/>
              </a:rPr>
              <a:t>http://</a:t>
            </a:r>
            <a:r>
              <a:rPr lang="cs-CZ" sz="2000" u="sng" dirty="0" smtClean="0">
                <a:hlinkClick r:id="rId3"/>
              </a:rPr>
              <a:t>sk.wikipedia.org/wiki/S%C3%BAbor:PragueCathedral03.jpg</a:t>
            </a:r>
            <a:endParaRPr lang="cs-CZ" sz="2000" u="sng" dirty="0" smtClean="0"/>
          </a:p>
          <a:p>
            <a:pPr>
              <a:buNone/>
            </a:pPr>
            <a:r>
              <a:rPr lang="cs-CZ" sz="2000" u="sng" dirty="0" smtClean="0">
                <a:hlinkClick r:id="rId4"/>
              </a:rPr>
              <a:t>http://sk.wikipedia.org/wiki/S%C3%BAbor:Praha_Veitsdom_2003.jpg</a:t>
            </a:r>
            <a:endParaRPr lang="cs-CZ" sz="2000" u="sng" dirty="0" smtClean="0">
              <a:hlinkClick r:id="rId4"/>
            </a:endParaRPr>
          </a:p>
          <a:p>
            <a:pPr>
              <a:buNone/>
            </a:pPr>
            <a:r>
              <a:rPr lang="cs-CZ" sz="2000" u="sng" dirty="0" smtClean="0">
                <a:hlinkClick r:id="rId4"/>
              </a:rPr>
              <a:t>http</a:t>
            </a:r>
            <a:r>
              <a:rPr lang="cs-CZ" sz="2000" u="sng" dirty="0" smtClean="0">
                <a:hlinkClick r:id="rId4"/>
              </a:rPr>
              <a:t>://cs.wikipedia.org/wiki/Soubor:Peter_parler.jpg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cs.wikipedia.org/wiki/Maty%C3%A1%C5%A1_z_Arrasu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sk.wikipedia.org/wiki/S%C3%BAbor:PragueCathedral02.jpg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hlinkClick r:id="rId7"/>
              </a:rPr>
              <a:t>http</a:t>
            </a:r>
            <a:r>
              <a:rPr lang="cs-CZ" sz="2000" dirty="0" smtClean="0">
                <a:latin typeface="Times New Roman" pitchFamily="18" charset="0"/>
                <a:hlinkClick r:id="rId7"/>
              </a:rPr>
              <a:t>://</a:t>
            </a:r>
            <a:r>
              <a:rPr lang="cs-CZ" sz="2000" dirty="0" smtClean="0">
                <a:latin typeface="Times New Roman" pitchFamily="18" charset="0"/>
                <a:hlinkClick r:id="rId7"/>
              </a:rPr>
              <a:t>sk.wikipedia.org/wiki/S%C3%BAbor:Cathedrale_Saint-Guy_Prague_facade_sud_mosaique_Jugement_dernier.jpg</a:t>
            </a:r>
            <a:endParaRPr lang="cs-CZ" sz="2000" dirty="0" smtClean="0">
              <a:latin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hlinkClick r:id="rId8"/>
              </a:rPr>
              <a:t>http://</a:t>
            </a:r>
            <a:r>
              <a:rPr lang="cs-CZ" sz="2000" dirty="0" smtClean="0">
                <a:latin typeface="Times New Roman" pitchFamily="18" charset="0"/>
                <a:hlinkClick r:id="rId8"/>
              </a:rPr>
              <a:t>sk.wikipedia.org/wiki/S%C3%BAbor:St_Vitus_stained_glass.jpg</a:t>
            </a:r>
            <a:endParaRPr lang="cs-CZ" sz="2000" dirty="0" smtClean="0">
              <a:latin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hlinkClick r:id="rId9"/>
              </a:rPr>
              <a:t>http://sk.wikipedia.org/wiki/S%C3%BAbor:Interior_of_St._</a:t>
            </a:r>
            <a:r>
              <a:rPr lang="cs-CZ" sz="2000" dirty="0" smtClean="0">
                <a:latin typeface="Times New Roman" pitchFamily="18" charset="0"/>
                <a:hlinkClick r:id="rId9"/>
              </a:rPr>
              <a:t>Vitus_Cathedral_Prague_01.jpg</a:t>
            </a:r>
            <a:endParaRPr lang="cs-CZ" sz="2000" dirty="0" smtClean="0">
              <a:latin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</a:endParaRPr>
          </a:p>
          <a:p>
            <a:pPr>
              <a:buNone/>
            </a:pPr>
            <a:endParaRPr lang="cs-CZ" sz="2000" dirty="0"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560</TotalTime>
  <Words>612</Words>
  <Application>Microsoft Office PowerPoint</Application>
  <PresentationFormat>Předvádění na obrazovce (4:3)</PresentationFormat>
  <Paragraphs>75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PRAHA</vt:lpstr>
      <vt:lpstr>Pražský hrad</vt:lpstr>
      <vt:lpstr>Pražský hrad</vt:lpstr>
      <vt:lpstr>Pražský hrad – chrám sv.Víta</vt:lpstr>
      <vt:lpstr>Pražský hrad – chrám sv.Víta</vt:lpstr>
      <vt:lpstr>Pražský hrad – chrám sv.Víta</vt:lpstr>
      <vt:lpstr>Pražský hrad – chrám sv.Víta</vt:lpstr>
      <vt:lpstr>Pražský hrad – chrám sv.Víta</vt:lpstr>
      <vt:lpstr>Použitá literatura a zdroje:</vt:lpstr>
      <vt:lpstr>Použitá literatura a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PRAHA</dc:title>
  <dc:creator>Rousar</dc:creator>
  <cp:lastModifiedBy>Dum</cp:lastModifiedBy>
  <cp:revision>62</cp:revision>
  <dcterms:created xsi:type="dcterms:W3CDTF">2012-09-18T15:43:16Z</dcterms:created>
  <dcterms:modified xsi:type="dcterms:W3CDTF">2012-10-25T06:38:01Z</dcterms:modified>
</cp:coreProperties>
</file>