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VY_32_INOVACE_2C49Čj6_Základní větné členy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Základní větné členy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F2AE841-52C4-427F-9A2C-B99B930A1B1F}" type="presOf" srcId="{019433A1-1324-4DE1-9E6F-32B851095F74}" destId="{E7297F21-D4FD-4A41-AE58-814D01A6B5E7}" srcOrd="1" destOrd="0" presId="urn:microsoft.com/office/officeart/2005/8/layout/target3"/>
    <dgm:cxn modelId="{EE49686B-7800-4B8C-8EF8-4B0732F3CD6F}" type="presOf" srcId="{019433A1-1324-4DE1-9E6F-32B851095F74}" destId="{A3817367-F2BC-482F-8832-FA00B51DCCF3}" srcOrd="0" destOrd="0" presId="urn:microsoft.com/office/officeart/2005/8/layout/target3"/>
    <dgm:cxn modelId="{FA2F6359-0842-476B-86F2-F25FD8FC3BEE}" type="presOf" srcId="{EBC41103-E2E5-4D48-9B4B-425520D3D098}" destId="{A27B6496-BF1B-4384-9217-9659064D5D6A}" srcOrd="1" destOrd="0" presId="urn:microsoft.com/office/officeart/2005/8/layout/target3"/>
    <dgm:cxn modelId="{794DCC8B-68B1-45CE-BDB1-3BBDACDB4C89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79BA779-069A-4268-B7B0-98481B292B3F}" type="presOf" srcId="{EBC41103-E2E5-4D48-9B4B-425520D3D098}" destId="{3BA01B75-849B-4716-8BCD-084A86FF328F}" srcOrd="0" destOrd="0" presId="urn:microsoft.com/office/officeart/2005/8/layout/target3"/>
    <dgm:cxn modelId="{13421249-135B-484A-9621-DB1FF304411C}" type="presOf" srcId="{445C7998-7549-48B0-BD68-D4F0167F02E5}" destId="{4D19AB04-24FA-40C2-B203-52AE3D15E171}" srcOrd="1" destOrd="0" presId="urn:microsoft.com/office/officeart/2005/8/layout/target3"/>
    <dgm:cxn modelId="{06B40F1D-2BCC-4EEB-8A09-16BF81E392F3}" type="presOf" srcId="{445C7998-7549-48B0-BD68-D4F0167F02E5}" destId="{BC35EE03-4121-4EF9-923D-7CB6D30D358D}" srcOrd="0" destOrd="0" presId="urn:microsoft.com/office/officeart/2005/8/layout/target3"/>
    <dgm:cxn modelId="{D33E3ED7-F208-42FD-BD8E-F34B4257CC2A}" type="presOf" srcId="{FBBFC3EA-9D9D-4F3A-BEA6-9C2C0E46BF20}" destId="{643EA938-EDE0-4533-ACCC-D2BD6F3A527C}" srcOrd="0" destOrd="0" presId="urn:microsoft.com/office/officeart/2005/8/layout/target3"/>
    <dgm:cxn modelId="{222CC17B-3571-4CE9-875D-C445EAD250ED}" type="presOf" srcId="{C73C7642-F245-4585-8F88-243F9FAEF6CA}" destId="{59F530CB-4999-43B3-A00D-6AB53886BD77}" srcOrd="1" destOrd="0" presId="urn:microsoft.com/office/officeart/2005/8/layout/target3"/>
    <dgm:cxn modelId="{1910318A-30BF-479F-9791-0786E60244C4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D0732A3-6B6F-4297-9620-C450C8BD6F13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452B368-081D-467C-AC1F-F2AB1C4D4B63}" type="presParOf" srcId="{71045F8C-00FA-488E-A7BD-E2E6753D979D}" destId="{3577EC6B-C980-4F34-8C69-4365E7B8FC8C}" srcOrd="0" destOrd="0" presId="urn:microsoft.com/office/officeart/2005/8/layout/target3"/>
    <dgm:cxn modelId="{7FBCF425-54FB-4277-8872-8D4A6CA2635C}" type="presParOf" srcId="{71045F8C-00FA-488E-A7BD-E2E6753D979D}" destId="{6940EB87-DC1D-4BC3-9408-9AC2E1FFC039}" srcOrd="1" destOrd="0" presId="urn:microsoft.com/office/officeart/2005/8/layout/target3"/>
    <dgm:cxn modelId="{2BFF1C65-FE95-406A-B277-AF3867DED020}" type="presParOf" srcId="{71045F8C-00FA-488E-A7BD-E2E6753D979D}" destId="{BC35EE03-4121-4EF9-923D-7CB6D30D358D}" srcOrd="2" destOrd="0" presId="urn:microsoft.com/office/officeart/2005/8/layout/target3"/>
    <dgm:cxn modelId="{720C140F-13DE-4B9D-8E97-E67BA3FDB16D}" type="presParOf" srcId="{71045F8C-00FA-488E-A7BD-E2E6753D979D}" destId="{C95EEA27-3CBF-4645-A92D-9D8AF5C1CBFC}" srcOrd="3" destOrd="0" presId="urn:microsoft.com/office/officeart/2005/8/layout/target3"/>
    <dgm:cxn modelId="{C7EDE001-8631-4A5D-955F-4326C3404D6E}" type="presParOf" srcId="{71045F8C-00FA-488E-A7BD-E2E6753D979D}" destId="{851BB866-B6AE-4566-893F-4C635BA974FC}" srcOrd="4" destOrd="0" presId="urn:microsoft.com/office/officeart/2005/8/layout/target3"/>
    <dgm:cxn modelId="{75606849-CD29-4CE5-AFBB-146C36258F9E}" type="presParOf" srcId="{71045F8C-00FA-488E-A7BD-E2E6753D979D}" destId="{643EA938-EDE0-4533-ACCC-D2BD6F3A527C}" srcOrd="5" destOrd="0" presId="urn:microsoft.com/office/officeart/2005/8/layout/target3"/>
    <dgm:cxn modelId="{BCB390BF-62FE-4B03-AB31-FACD4F83E0EC}" type="presParOf" srcId="{71045F8C-00FA-488E-A7BD-E2E6753D979D}" destId="{92F31B18-D66D-4CC7-89B9-378928DE877D}" srcOrd="6" destOrd="0" presId="urn:microsoft.com/office/officeart/2005/8/layout/target3"/>
    <dgm:cxn modelId="{8DEE411C-FE8F-4D35-AF0A-E7D9788F4380}" type="presParOf" srcId="{71045F8C-00FA-488E-A7BD-E2E6753D979D}" destId="{902074E1-B931-4618-97F1-FADBE82E9C3C}" srcOrd="7" destOrd="0" presId="urn:microsoft.com/office/officeart/2005/8/layout/target3"/>
    <dgm:cxn modelId="{D6EC8226-FFE5-4791-8CC3-5B6FED09FDAC}" type="presParOf" srcId="{71045F8C-00FA-488E-A7BD-E2E6753D979D}" destId="{A3817367-F2BC-482F-8832-FA00B51DCCF3}" srcOrd="8" destOrd="0" presId="urn:microsoft.com/office/officeart/2005/8/layout/target3"/>
    <dgm:cxn modelId="{5F56ED8C-4ACF-41DF-A7ED-3ADCEE62EBF8}" type="presParOf" srcId="{71045F8C-00FA-488E-A7BD-E2E6753D979D}" destId="{2DD79E57-A63E-47D4-A1AB-6DF333476AD4}" srcOrd="9" destOrd="0" presId="urn:microsoft.com/office/officeart/2005/8/layout/target3"/>
    <dgm:cxn modelId="{EF1BDCBE-C740-452E-9C46-3F05A6A21097}" type="presParOf" srcId="{71045F8C-00FA-488E-A7BD-E2E6753D979D}" destId="{648967D3-ED80-4214-8D87-4E7012561E4A}" srcOrd="10" destOrd="0" presId="urn:microsoft.com/office/officeart/2005/8/layout/target3"/>
    <dgm:cxn modelId="{9BBDD0D7-C35C-45C6-8EAB-AD9E1BE55BCB}" type="presParOf" srcId="{71045F8C-00FA-488E-A7BD-E2E6753D979D}" destId="{9A9B6F4F-B6FF-4F2D-B640-A8473E589523}" srcOrd="11" destOrd="0" presId="urn:microsoft.com/office/officeart/2005/8/layout/target3"/>
    <dgm:cxn modelId="{308BB742-37AC-4C03-B982-95566BA79B06}" type="presParOf" srcId="{71045F8C-00FA-488E-A7BD-E2E6753D979D}" destId="{13BD0FAF-9F2C-4708-9E63-A8E8E5252943}" srcOrd="12" destOrd="0" presId="urn:microsoft.com/office/officeart/2005/8/layout/target3"/>
    <dgm:cxn modelId="{070CBA97-A5BF-46E2-8C6E-F20E0C898B13}" type="presParOf" srcId="{71045F8C-00FA-488E-A7BD-E2E6753D979D}" destId="{6821E7C9-5E4B-45FA-8F82-01E6F26FAA25}" srcOrd="13" destOrd="0" presId="urn:microsoft.com/office/officeart/2005/8/layout/target3"/>
    <dgm:cxn modelId="{93B6BBE6-5EFA-4D41-A95A-2CA9825B26B3}" type="presParOf" srcId="{71045F8C-00FA-488E-A7BD-E2E6753D979D}" destId="{3BA01B75-849B-4716-8BCD-084A86FF328F}" srcOrd="14" destOrd="0" presId="urn:microsoft.com/office/officeart/2005/8/layout/target3"/>
    <dgm:cxn modelId="{757A13D8-88CB-4D2D-80BD-6A85E117B3D2}" type="presParOf" srcId="{71045F8C-00FA-488E-A7BD-E2E6753D979D}" destId="{4D19AB04-24FA-40C2-B203-52AE3D15E171}" srcOrd="15" destOrd="0" presId="urn:microsoft.com/office/officeart/2005/8/layout/target3"/>
    <dgm:cxn modelId="{8BCA9E86-FBA6-4269-AC94-2DC7FF537DB7}" type="presParOf" srcId="{71045F8C-00FA-488E-A7BD-E2E6753D979D}" destId="{832BF48F-0145-4429-9E02-8FCA946CCE9E}" srcOrd="16" destOrd="0" presId="urn:microsoft.com/office/officeart/2005/8/layout/target3"/>
    <dgm:cxn modelId="{2053B9F5-6CB0-4F59-8FCF-5DE9E2FDD4F6}" type="presParOf" srcId="{71045F8C-00FA-488E-A7BD-E2E6753D979D}" destId="{E7297F21-D4FD-4A41-AE58-814D01A6B5E7}" srcOrd="17" destOrd="0" presId="urn:microsoft.com/office/officeart/2005/8/layout/target3"/>
    <dgm:cxn modelId="{644DB1D3-AB98-4A9E-9923-F0D5EACDC8CE}" type="presParOf" srcId="{71045F8C-00FA-488E-A7BD-E2E6753D979D}" destId="{59F530CB-4999-43B3-A00D-6AB53886BD77}" srcOrd="18" destOrd="0" presId="urn:microsoft.com/office/officeart/2005/8/layout/target3"/>
    <dgm:cxn modelId="{F8DD4858-C10A-42F6-BF4E-253BD69AAE1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VY_32_INOVACE_2C49Čj6_Základní větné členy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Základní větné členy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3142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219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9232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83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4309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7173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3090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1855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582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8841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452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724F6-C941-4A3F-9B91-FC93BD16B5F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922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22895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481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6.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základních větných členů</a:t>
            </a:r>
            <a:endParaRPr lang="cs-CZ" dirty="0"/>
          </a:p>
          <a:p>
            <a:r>
              <a:rPr lang="cs-CZ" dirty="0"/>
              <a:t>pomůcky: učebnice, nástěnné </a:t>
            </a:r>
            <a:r>
              <a:rPr lang="cs-CZ" dirty="0" smtClean="0"/>
              <a:t>tabule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39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381000"/>
            <a:ext cx="7772400" cy="17526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Základní větné členy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25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Základní větné členy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300" dirty="0" smtClean="0">
                <a:solidFill>
                  <a:srgbClr val="C00000"/>
                </a:solidFill>
              </a:rPr>
              <a:t>Podmět</a:t>
            </a:r>
            <a:r>
              <a:rPr lang="cs-CZ" dirty="0" smtClean="0"/>
              <a:t> (PO)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yjadřuje, o kom nebo o čem vypovídá přísudek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ptáme se otázkou 1. pádu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r>
              <a:rPr lang="cs-CZ" sz="3200" dirty="0">
                <a:solidFill>
                  <a:srgbClr val="C00000"/>
                </a:solidFill>
              </a:rPr>
              <a:t>v</a:t>
            </a:r>
            <a:r>
              <a:rPr lang="cs-CZ" sz="3200" dirty="0" smtClean="0">
                <a:solidFill>
                  <a:srgbClr val="C00000"/>
                </a:solidFill>
              </a:rPr>
              <a:t>yjádřený</a:t>
            </a:r>
            <a:r>
              <a:rPr lang="cs-CZ" sz="3200" dirty="0" smtClean="0"/>
              <a:t> – vyjadřuje původce děje (Pes štěká na cizí.)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C00000"/>
                </a:solidFill>
              </a:rPr>
              <a:t>n</a:t>
            </a:r>
            <a:r>
              <a:rPr lang="cs-CZ" sz="3200" dirty="0" smtClean="0">
                <a:solidFill>
                  <a:srgbClr val="C00000"/>
                </a:solidFill>
              </a:rPr>
              <a:t>evyjádřený</a:t>
            </a:r>
            <a:r>
              <a:rPr lang="cs-CZ" sz="3200" dirty="0" smtClean="0"/>
              <a:t> – známý z předcházející věty,</a:t>
            </a:r>
          </a:p>
          <a:p>
            <a:pPr marL="0" indent="0">
              <a:buNone/>
            </a:pPr>
            <a:r>
              <a:rPr lang="cs-CZ" sz="3200" dirty="0" smtClean="0"/>
              <a:t> zřejmý z určitého tvaru slovesa (Malujeme rádi.)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C00000"/>
                </a:solidFill>
              </a:rPr>
              <a:t>v</a:t>
            </a:r>
            <a:r>
              <a:rPr lang="cs-CZ" sz="3200" dirty="0" smtClean="0">
                <a:solidFill>
                  <a:srgbClr val="C00000"/>
                </a:solidFill>
              </a:rPr>
              <a:t>šeobecný</a:t>
            </a:r>
            <a:r>
              <a:rPr lang="cs-CZ" sz="3200" dirty="0" smtClean="0"/>
              <a:t> – přesněji nepojmenované osoby (Hlásili to v rozhlase.)</a:t>
            </a:r>
          </a:p>
          <a:p>
            <a:pPr lvl="8">
              <a:buFont typeface="Arial" pitchFamily="34" charset="0"/>
              <a:buChar char="•"/>
            </a:pPr>
            <a:r>
              <a:rPr lang="cs-CZ" dirty="0" smtClean="0"/>
              <a:t>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16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Základní větné členy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Přís</a:t>
            </a:r>
            <a:r>
              <a:rPr lang="cs-CZ" sz="4300" dirty="0" smtClean="0">
                <a:solidFill>
                  <a:srgbClr val="C00000"/>
                </a:solidFill>
              </a:rPr>
              <a:t>u</a:t>
            </a:r>
            <a:r>
              <a:rPr lang="cs-CZ" sz="4000" dirty="0" smtClean="0">
                <a:solidFill>
                  <a:srgbClr val="C00000"/>
                </a:solidFill>
              </a:rPr>
              <a:t>dek</a:t>
            </a:r>
            <a:r>
              <a:rPr lang="cs-CZ" sz="4000" dirty="0" smtClean="0"/>
              <a:t> </a:t>
            </a:r>
            <a:r>
              <a:rPr lang="cs-CZ" dirty="0" smtClean="0"/>
              <a:t>(PS)</a:t>
            </a:r>
          </a:p>
          <a:p>
            <a:pPr>
              <a:buSzPct val="94000"/>
              <a:buFont typeface="Wingdings" pitchFamily="2" charset="2"/>
              <a:buChar char="Ø"/>
            </a:pPr>
            <a:r>
              <a:rPr lang="cs-CZ" dirty="0" smtClean="0"/>
              <a:t>vyjadřuje, co se povídá o podmětu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slovesný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–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základem přísudku mohou být:</a:t>
            </a:r>
          </a:p>
          <a:p>
            <a:pPr marL="0" indent="0">
              <a:buNone/>
            </a:pPr>
            <a:r>
              <a:rPr lang="cs-CZ" sz="3200" dirty="0" smtClean="0"/>
              <a:t> slovesné tvary jednoduché (Jirka píše úkol.)</a:t>
            </a:r>
          </a:p>
          <a:p>
            <a:pPr marL="0" indent="0">
              <a:buNone/>
            </a:pPr>
            <a:r>
              <a:rPr lang="cs-CZ" sz="3200" dirty="0" smtClean="0"/>
              <a:t> slovesné tvary složené (Jirka bude hrát fotbal.)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>
                <a:solidFill>
                  <a:srgbClr val="C00000"/>
                </a:solidFill>
              </a:rPr>
              <a:t>j</a:t>
            </a:r>
            <a:r>
              <a:rPr lang="cs-CZ" sz="3200" dirty="0" smtClean="0">
                <a:solidFill>
                  <a:srgbClr val="C00000"/>
                </a:solidFill>
              </a:rPr>
              <a:t>menný se sponou </a:t>
            </a:r>
            <a:r>
              <a:rPr lang="cs-CZ" sz="3200" dirty="0" smtClean="0"/>
              <a:t>–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sponové sloveso (být, bývat, stát, stávat se) + jmenná část (Jana se stala lékařkou.)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3488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500" dirty="0" smtClean="0">
                <a:solidFill>
                  <a:srgbClr val="C00000"/>
                </a:solidFill>
              </a:rPr>
              <a:t>Doplň do vět přísudky a vypiš základní skladební dvojice:</a:t>
            </a:r>
            <a:endParaRPr lang="cs-CZ" sz="25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Kočka _____ myš. Na Moravě ______ vinná réva. Moje sestra ______ na vysoké škole. Na komíně ________ čápi hnízdo. Stromy ______ v silném větru. ______ slony a soby.  K snídani nám ______ babička vajíčka.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056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Doplň vhodné podměty: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______ se koupali v řece. ______ skotačily na louce. V lese houkali _______ . _______ a _____ leželi u potoka. _____ nebyl doma. Cestu lemovaly ______ . K večeři nám _______ připravila sýr. Na zahradě už rozkvetly _______ . _______ a _____ se rozloučili. _______ opravují ústřední topení. Ve škole se učily _______ o evropských městech. _______ hraje na housle i klavír. _______ jsme se tomu nebránili. _______ budou přemýšlet o budoucím povolání. _______ ušily dětem panáčky. _____ to nevěděli.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6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355</TotalTime>
  <Words>341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Administrativní</vt:lpstr>
      <vt:lpstr>Motiv systému Office</vt:lpstr>
      <vt:lpstr>Prezentace aplikace PowerPoint</vt:lpstr>
      <vt:lpstr>Anotace:</vt:lpstr>
      <vt:lpstr>Základní větné členy</vt:lpstr>
      <vt:lpstr>Základní větné členy</vt:lpstr>
      <vt:lpstr>Základní větné členy</vt:lpstr>
      <vt:lpstr>Doplň do vět přísudky a vypiš základní skladební dvojice:</vt:lpstr>
      <vt:lpstr>Doplň vhodné podměty: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</dc:title>
  <dc:creator>Kotounová Eva</dc:creator>
  <cp:lastModifiedBy>Kotounová Eva</cp:lastModifiedBy>
  <cp:revision>16</cp:revision>
  <dcterms:created xsi:type="dcterms:W3CDTF">2012-02-24T09:20:10Z</dcterms:created>
  <dcterms:modified xsi:type="dcterms:W3CDTF">2012-03-08T13:09:56Z</dcterms:modified>
</cp:coreProperties>
</file>