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notesMasterIdLst>
    <p:notesMasterId r:id="rId17"/>
  </p:notesMasterIdLst>
  <p:sldIdLst>
    <p:sldId id="264" r:id="rId4"/>
    <p:sldId id="256" r:id="rId5"/>
    <p:sldId id="266" r:id="rId6"/>
    <p:sldId id="257" r:id="rId7"/>
    <p:sldId id="268" r:id="rId8"/>
    <p:sldId id="259" r:id="rId9"/>
    <p:sldId id="260" r:id="rId10"/>
    <p:sldId id="269" r:id="rId11"/>
    <p:sldId id="258" r:id="rId12"/>
    <p:sldId id="262" r:id="rId13"/>
    <p:sldId id="263" r:id="rId14"/>
    <p:sldId id="265" r:id="rId15"/>
    <p:sldId id="267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7" autoAdjust="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tableStyles" Target="tableStyles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10" Type="http://schemas.openxmlformats.org/officeDocument/2006/relationships/slide" Target="slides/slide7.xml"/><Relationship Id="rId19" Type="http://schemas.openxmlformats.org/officeDocument/2006/relationships/viewProps" Target="viewProps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067523-61F0-4893-A9EA-56F69910FE87}" type="datetimeFigureOut">
              <a:rPr lang="cs-CZ" smtClean="0"/>
              <a:t>15.10.2012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9567449-86D0-4244-A2EE-92DD7FB1A3E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789944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42EC-290A-4B9E-9BE5-0692722FAB9C}" type="datetimeFigureOut">
              <a:rPr lang="cs-CZ" smtClean="0"/>
              <a:t>15.10.2012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CD14D-75FE-4522-AA6E-A7435025C6F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42EC-290A-4B9E-9BE5-0692722FAB9C}" type="datetimeFigureOut">
              <a:rPr lang="cs-CZ" smtClean="0"/>
              <a:t>15.10.2012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CD14D-75FE-4522-AA6E-A7435025C6F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42EC-290A-4B9E-9BE5-0692722FAB9C}" type="datetimeFigureOut">
              <a:rPr lang="cs-CZ" smtClean="0"/>
              <a:t>15.10.2012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CD14D-75FE-4522-AA6E-A7435025C6F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42EC-290A-4B9E-9BE5-0692722FAB9C}" type="datetimeFigureOut">
              <a:rPr lang="cs-CZ" smtClean="0"/>
              <a:t>15.10.2012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CD14D-75FE-4522-AA6E-A7435025C6F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42EC-290A-4B9E-9BE5-0692722FAB9C}" type="datetimeFigureOut">
              <a:rPr lang="cs-CZ" smtClean="0"/>
              <a:t>15.10.2012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CD14D-75FE-4522-AA6E-A7435025C6F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42EC-290A-4B9E-9BE5-0692722FAB9C}" type="datetimeFigureOut">
              <a:rPr lang="cs-CZ" smtClean="0"/>
              <a:t>15.10.2012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CD14D-75FE-4522-AA6E-A7435025C6F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42EC-290A-4B9E-9BE5-0692722FAB9C}" type="datetimeFigureOut">
              <a:rPr lang="cs-CZ" smtClean="0"/>
              <a:t>15.10.2012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CD14D-75FE-4522-AA6E-A7435025C6F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42EC-290A-4B9E-9BE5-0692722FAB9C}" type="datetimeFigureOut">
              <a:rPr lang="cs-CZ" smtClean="0"/>
              <a:t>15.10.2012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CD14D-75FE-4522-AA6E-A7435025C6F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42EC-290A-4B9E-9BE5-0692722FAB9C}" type="datetimeFigureOut">
              <a:rPr lang="cs-CZ" smtClean="0"/>
              <a:t>15.10.2012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CD14D-75FE-4522-AA6E-A7435025C6F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42EC-290A-4B9E-9BE5-0692722FAB9C}" type="datetimeFigureOut">
              <a:rPr lang="cs-CZ" smtClean="0"/>
              <a:t>15.10.2012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CD14D-75FE-4522-AA6E-A7435025C6F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8942EC-290A-4B9E-9BE5-0692722FAB9C}" type="datetimeFigureOut">
              <a:rPr lang="cs-CZ" smtClean="0"/>
              <a:t>15.10.2012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1CD14D-75FE-4522-AA6E-A7435025C6F1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508381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59242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57910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770095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456443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36583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6654413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0116958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142360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733655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7349418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920967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27727758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88958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0274482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49566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1159074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8030692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07569676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498385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7237062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27495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xy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8942EC-290A-4B9E-9BE5-0692722FAB9C}" type="datetimeFigureOut">
              <a:rPr lang="cs-CZ" smtClean="0"/>
              <a:t>15.10.2012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D1CD14D-75FE-4522-AA6E-A7435025C6F1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09B5F3-256B-4911-A9AF-0390F2E14996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BF128A-FE21-45C0-8013-8108B4F95F7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8268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36784E-32B6-4222-A9E1-56CA9890FFAF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15.10.2012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936420-3A61-49D1-9896-09A47C55A36A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2636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" TargetMode="External"/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39" y="1124744"/>
            <a:ext cx="9144000" cy="5733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55700" y="7938"/>
            <a:ext cx="6832600" cy="2412950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Autor: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Bc. Michael RADIMERSKÝ</a:t>
            </a:r>
            <a: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i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Název materiálu: </a:t>
            </a:r>
            <a:r>
              <a:rPr lang="cs-CZ" sz="2800" i="1" dirty="0" smtClean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VY_32_INOVACE_6_31_ JOSEF DOBROVSKÝ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8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CZ.1.07/1.4.00/21.1115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 eaLnBrk="1" hangingPunct="1">
              <a:defRPr/>
            </a:pP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 Prezentace pro 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ročník. </a:t>
            </a:r>
            <a:r>
              <a:rPr lang="cs-CZ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POMOCNÝ MATERIÁL K VÝKLADU</a:t>
            </a:r>
            <a:endParaRPr lang="cs-CZ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077" name="obrázek 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513" y="5394325"/>
            <a:ext cx="4687887" cy="146367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8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158875" cy="1512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Obrázek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475" y="-14288"/>
            <a:ext cx="1152525" cy="14922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44782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7200" b="1" u="sng" dirty="0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Josef Dobrovský</a:t>
            </a:r>
            <a:endParaRPr lang="cs-CZ" sz="7200" b="1" u="sng" dirty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00166" y="3786190"/>
            <a:ext cx="6400800" cy="1752600"/>
          </a:xfrm>
        </p:spPr>
        <p:txBody>
          <a:bodyPr>
            <a:normAutofit/>
          </a:bodyPr>
          <a:lstStyle/>
          <a:p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285"/>
            <a:ext cx="459622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2062" y="-22983"/>
            <a:ext cx="4518799" cy="68809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29154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-142900"/>
            <a:ext cx="8229600" cy="1143000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14422"/>
            <a:ext cx="8229600" cy="5143536"/>
          </a:xfrm>
          <a:blipFill dpi="0" rotWithShape="1">
            <a:blip r:embed="rId2"/>
            <a:srcRect/>
            <a:tile tx="0" ty="0" sx="100000" sy="100000" flip="xy" algn="tl"/>
          </a:blipFill>
          <a:ln cmpd="thinThick">
            <a:solidFill>
              <a:schemeClr val="accent1">
                <a:lumMod val="40000"/>
                <a:lumOff val="60000"/>
              </a:schemeClr>
            </a:solidFill>
            <a:prstDash val="dash"/>
          </a:ln>
        </p:spPr>
        <p:txBody>
          <a:bodyPr>
            <a:normAutofit/>
          </a:bodyPr>
          <a:lstStyle/>
          <a:p>
            <a:pPr>
              <a:buBlip>
                <a:blip r:embed="rId3"/>
              </a:buBlip>
            </a:pPr>
            <a:r>
              <a:rPr lang="cs-CZ" sz="2800" dirty="0" smtClean="0"/>
              <a:t>Narozen: 17.srpna 1753 </a:t>
            </a:r>
            <a:r>
              <a:rPr lang="cs-CZ" sz="2800" dirty="0" err="1" smtClean="0"/>
              <a:t>Ďarmoty</a:t>
            </a:r>
            <a:endParaRPr lang="cs-CZ" sz="2800" dirty="0" smtClean="0"/>
          </a:p>
          <a:p>
            <a:pPr>
              <a:buBlip>
                <a:blip r:embed="rId3"/>
              </a:buBlip>
            </a:pPr>
            <a:r>
              <a:rPr lang="cs-CZ" sz="2800" dirty="0" smtClean="0"/>
              <a:t>Úmrtí: 6.ledna 1829 Brno</a:t>
            </a:r>
          </a:p>
          <a:p>
            <a:pPr>
              <a:buBlip>
                <a:blip r:embed="rId3"/>
              </a:buBlip>
            </a:pPr>
            <a:r>
              <a:rPr lang="cs-CZ" sz="2800" dirty="0" smtClean="0"/>
              <a:t>Byl kněz, jezuita, filolog , historik a zakladatel slavistiky</a:t>
            </a:r>
          </a:p>
          <a:p>
            <a:pPr>
              <a:buBlip>
                <a:blip r:embed="rId3"/>
              </a:buBlip>
            </a:pPr>
            <a:r>
              <a:rPr lang="cs-CZ" sz="2800" dirty="0" smtClean="0"/>
              <a:t>Nepsal česky a nevěřil v budoucnost českého jazyka ale podílel se na záchraně svými filologickými pracemi </a:t>
            </a:r>
          </a:p>
          <a:p>
            <a:pPr>
              <a:buBlip>
                <a:blip r:embed="rId3"/>
              </a:buBlip>
            </a:pPr>
            <a:r>
              <a:rPr lang="cs-CZ" sz="2800" dirty="0" smtClean="0"/>
              <a:t>Přezdíván též jako =Modrý abbé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20734" y="0"/>
            <a:ext cx="6902533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76113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Životopisné údaje</a:t>
            </a:r>
            <a:endParaRPr lang="cs-CZ" sz="48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Blip>
                <a:blip r:embed="rId2"/>
              </a:buBlip>
            </a:pPr>
            <a:r>
              <a:rPr lang="cs-CZ" sz="2800" dirty="0" smtClean="0"/>
              <a:t>V jeho rodině se mluvilo německy</a:t>
            </a:r>
          </a:p>
          <a:p>
            <a:pPr>
              <a:buBlip>
                <a:blip r:embed="rId2"/>
              </a:buBlip>
            </a:pPr>
            <a:r>
              <a:rPr lang="cs-CZ" sz="2800" dirty="0" smtClean="0"/>
              <a:t>Česky se naučil až na gymnáziu v Havlíčkově Brodě</a:t>
            </a:r>
          </a:p>
          <a:p>
            <a:pPr>
              <a:buBlip>
                <a:blip r:embed="rId2"/>
              </a:buBlip>
            </a:pPr>
            <a:r>
              <a:rPr lang="cs-CZ" sz="2800" dirty="0" smtClean="0"/>
              <a:t>1767-1769 studoval u jezuitů v Klatovech</a:t>
            </a:r>
            <a:endParaRPr lang="cs-CZ" sz="2800" dirty="0"/>
          </a:p>
          <a:p>
            <a:pPr>
              <a:buBlip>
                <a:blip r:embed="rId2"/>
              </a:buBlip>
            </a:pPr>
            <a:r>
              <a:rPr lang="cs-CZ" sz="2800" dirty="0" smtClean="0"/>
              <a:t>1769 odešel studovat filosofii do Prahy</a:t>
            </a:r>
          </a:p>
          <a:p>
            <a:pPr>
              <a:buBlip>
                <a:blip r:embed="rId2"/>
              </a:buBlip>
            </a:pPr>
            <a:r>
              <a:rPr lang="cs-CZ" sz="2800" dirty="0" smtClean="0"/>
              <a:t>1772 se stal novicem jezuitského řádu(Příprava na misionářskou cestu do Indie)</a:t>
            </a:r>
          </a:p>
          <a:p>
            <a:pPr>
              <a:buBlip>
                <a:blip r:embed="rId2"/>
              </a:buBlip>
            </a:pPr>
            <a:r>
              <a:rPr lang="cs-CZ" sz="2800" dirty="0" smtClean="0"/>
              <a:t>Cesta neuskutečněna.1773 zrušen celý jezuitský řád v ČR,Josef se rozhodl dokončit teologii v Praze</a:t>
            </a:r>
          </a:p>
          <a:p>
            <a:pPr>
              <a:buBlip>
                <a:blip r:embed="rId2"/>
              </a:buBlip>
            </a:pPr>
            <a:r>
              <a:rPr lang="cs-CZ" sz="2800" dirty="0" smtClean="0"/>
              <a:t>1787 povýšen na kněze</a:t>
            </a:r>
            <a:endParaRPr lang="cs-CZ" dirty="0" smtClean="0"/>
          </a:p>
          <a:p>
            <a:pPr>
              <a:buBlip>
                <a:blip r:embed="rId2"/>
              </a:buBlip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Blip>
                <a:blip r:embed="rId2"/>
              </a:buBlip>
            </a:pPr>
            <a:r>
              <a:rPr lang="cs-CZ" dirty="0" smtClean="0"/>
              <a:t>1776-1787 Učitel filozofie a matematiky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V té době napsal množství zásadních prací pro slavistiku,filologii a historiografii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1784 Pomáhal zakládat Českou společnost nauk a v roce 1818 Národní muzeum</a:t>
            </a:r>
          </a:p>
          <a:p>
            <a:pPr>
              <a:buBlip>
                <a:blip r:embed="rId2"/>
              </a:buBlip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0236" y="0"/>
            <a:ext cx="4903528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77078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Vztah k </a:t>
            </a:r>
            <a:r>
              <a:rPr lang="cs-CZ" dirty="0" err="1" smtClean="0"/>
              <a:t>Jungmannovcům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Blip>
                <a:blip r:embed="rId2"/>
              </a:buBlip>
            </a:pPr>
            <a:r>
              <a:rPr lang="cs-CZ" dirty="0" smtClean="0"/>
              <a:t>Josef Dobrovský se do sporů s </a:t>
            </a:r>
            <a:r>
              <a:rPr lang="cs-CZ" dirty="0" err="1" smtClean="0"/>
              <a:t>Jungmannovci</a:t>
            </a:r>
            <a:r>
              <a:rPr lang="cs-CZ" dirty="0" smtClean="0"/>
              <a:t> dostal tak, že označil Rukopis zelenohorský za falzum(padělek), několikrát na to upozornil Jungmanna. Tímto však Jungmanna a jeho příznivce velice popudil.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06" y="404664"/>
            <a:ext cx="9162851" cy="60932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491px-Josef_Dobrovsky_Vilimek.jpg"/>
          <p:cNvPicPr>
            <a:picLocks noGrp="1" noChangeAspect="1"/>
          </p:cNvPicPr>
          <p:nvPr>
            <p:ph idx="4294967295"/>
          </p:nvPr>
        </p:nvPicPr>
        <p:blipFill>
          <a:blip r:embed="rId2"/>
          <a:stretch>
            <a:fillRect/>
          </a:stretch>
        </p:blipFill>
        <p:spPr>
          <a:xfrm>
            <a:off x="1763688" y="0"/>
            <a:ext cx="5621574" cy="6858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Použité zdroje: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eaLnBrk="1" hangingPunct="1">
              <a:defRPr/>
            </a:pPr>
            <a:r>
              <a:rPr lang="cs-CZ" sz="2400" dirty="0" smtClean="0"/>
              <a:t>Obrázky jsou z </a:t>
            </a:r>
            <a:r>
              <a:rPr lang="cs-CZ" sz="2400" dirty="0" smtClean="0">
                <a:hlinkClick r:id="rId2"/>
              </a:rPr>
              <a:t>www.google.cz</a:t>
            </a:r>
            <a:r>
              <a:rPr lang="cs-CZ" sz="2400" dirty="0" smtClean="0"/>
              <a:t> a nepodléhají žádným autorským právům.</a:t>
            </a:r>
          </a:p>
          <a:p>
            <a:pPr eaLnBrk="1" hangingPunct="1">
              <a:defRPr/>
            </a:pPr>
            <a:r>
              <a:rPr lang="cs-CZ" sz="2400" dirty="0"/>
              <a:t>Není-li uvedeno jinak je materiál dílem autorky podle učebních osnov odpovídajících ŠVP vyučovaných podle učebnic</a:t>
            </a:r>
            <a:r>
              <a:rPr lang="cs-CZ" sz="2400" dirty="0" smtClean="0"/>
              <a:t>: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b="1" dirty="0" smtClean="0"/>
              <a:t>ČAPKA, František.</a:t>
            </a:r>
            <a:r>
              <a:rPr lang="cs-CZ" sz="2400" dirty="0" smtClean="0"/>
              <a:t>  </a:t>
            </a:r>
            <a:r>
              <a:rPr lang="cs-CZ" sz="2400" b="1" dirty="0" smtClean="0"/>
              <a:t>VYKOUPIL, Libor</a:t>
            </a:r>
            <a:r>
              <a:rPr lang="cs-CZ" sz="2400" dirty="0" smtClean="0"/>
              <a:t>. </a:t>
            </a:r>
            <a:r>
              <a:rPr lang="cs-CZ" sz="2400" b="1" i="1" dirty="0" smtClean="0"/>
              <a:t>Dějepis pro 8. ročník. NOVOVĚK</a:t>
            </a:r>
            <a:r>
              <a:rPr lang="cs-CZ" sz="2400" i="1" dirty="0" smtClean="0"/>
              <a:t>.</a:t>
            </a:r>
            <a:r>
              <a:rPr lang="cs-CZ" sz="2400" dirty="0" smtClean="0"/>
              <a:t> 1</a:t>
            </a:r>
            <a:r>
              <a:rPr lang="cs-CZ" sz="2400" dirty="0"/>
              <a:t>. vydání. </a:t>
            </a:r>
            <a:r>
              <a:rPr lang="cs-CZ" sz="2400" dirty="0" smtClean="0"/>
              <a:t>Nový Malín: Nová škola, s. </a:t>
            </a:r>
            <a:r>
              <a:rPr lang="cs-CZ" sz="2400" dirty="0"/>
              <a:t>r. o., </a:t>
            </a:r>
            <a:r>
              <a:rPr lang="cs-CZ" sz="2400" dirty="0" smtClean="0"/>
              <a:t>2009. </a:t>
            </a:r>
            <a:r>
              <a:rPr lang="cs-CZ" sz="2400" dirty="0"/>
              <a:t>učebnice </a:t>
            </a:r>
            <a:r>
              <a:rPr lang="cs-CZ" sz="2400" dirty="0" smtClean="0"/>
              <a:t>vytvořená v souladu s RVP ZV. </a:t>
            </a:r>
            <a:r>
              <a:rPr lang="cs-CZ" sz="2400" dirty="0"/>
              <a:t>ISBN </a:t>
            </a:r>
            <a:r>
              <a:rPr lang="cs-CZ" sz="2400" dirty="0" smtClean="0"/>
              <a:t>80-7289-100-6. </a:t>
            </a:r>
          </a:p>
          <a:p>
            <a:pPr marL="0" indent="0" eaLnBrk="1" hangingPunct="1">
              <a:buFont typeface="Wingdings" pitchFamily="2" charset="2"/>
              <a:buNone/>
              <a:defRPr/>
            </a:pPr>
            <a:r>
              <a:rPr lang="cs-CZ" sz="2400" dirty="0" smtClean="0"/>
              <a:t>Učebnice je vybavena doložkou: „Schválilo MŠMT čj. 1657/2009-22 dne 26. ledna 2009 k zařazení do seznamu učebnic pro základní školy jako součást ucelené řady učebnic pro vzdělávací obor Dějepis s dobou platnosti šest let.</a:t>
            </a:r>
            <a:endParaRPr lang="cs-CZ" sz="2400" dirty="0"/>
          </a:p>
          <a:p>
            <a:pPr marL="0" indent="0" eaLnBrk="1" hangingPunct="1">
              <a:buFont typeface="Wingdings" pitchFamily="2" charset="2"/>
              <a:buNone/>
              <a:defRPr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50043191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Zdroje pro obrázky:</a:t>
            </a:r>
            <a:endParaRPr lang="cs-CZ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s-CZ" dirty="0"/>
              <a:t>http://</a:t>
            </a:r>
            <a:r>
              <a:rPr lang="cs-CZ" dirty="0" smtClean="0"/>
              <a:t>www.hamelika.cz/slavnihoste/dobrovsky.jpg</a:t>
            </a:r>
          </a:p>
          <a:p>
            <a:r>
              <a:rPr lang="cs-CZ" dirty="0"/>
              <a:t>http://upload.wikimedia.org/wikipedia/commons/4/4f/Josef_Dobrovsky_-_</a:t>
            </a:r>
            <a:r>
              <a:rPr lang="cs-CZ" dirty="0" smtClean="0"/>
              <a:t>bust.jpg</a:t>
            </a:r>
          </a:p>
          <a:p>
            <a:r>
              <a:rPr lang="cs-CZ" dirty="0"/>
              <a:t>http://</a:t>
            </a:r>
            <a:r>
              <a:rPr lang="cs-CZ" dirty="0" smtClean="0"/>
              <a:t>www.japhila.cz/cz/images/dobrovsky.gif</a:t>
            </a:r>
          </a:p>
          <a:p>
            <a:r>
              <a:rPr lang="cs-CZ" dirty="0"/>
              <a:t>http://</a:t>
            </a:r>
            <a:r>
              <a:rPr lang="cs-CZ" dirty="0" smtClean="0"/>
              <a:t>ces.mkcr.cz/cz/img.php?imgid=1254</a:t>
            </a:r>
          </a:p>
          <a:p>
            <a:r>
              <a:rPr lang="cs-CZ" dirty="0"/>
              <a:t>http://</a:t>
            </a:r>
            <a:r>
              <a:rPr lang="cs-CZ" dirty="0" smtClean="0"/>
              <a:t>www.praha.eu/public/61/8f/30/162959_4_kampa_dobrovsky.jpg</a:t>
            </a:r>
          </a:p>
          <a:p>
            <a:r>
              <a:rPr lang="cs-CZ" dirty="0"/>
              <a:t>http://</a:t>
            </a:r>
            <a:r>
              <a:rPr lang="cs-CZ" dirty="0" smtClean="0"/>
              <a:t>www.digital-guide.cz/media/thumbs/digital_guide/selekce_realie/vyznamne_osobnosti/panovnici-a-politici/josef_dobrovsky/josef_dobrovsky_jpg_800x800_q85.jpg</a:t>
            </a:r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1978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2_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</TotalTime>
  <Words>326</Words>
  <Application>Microsoft Office PowerPoint</Application>
  <PresentationFormat>Předvádění na obrazovce (4:3)</PresentationFormat>
  <Paragraphs>36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13</vt:i4>
      </vt:variant>
    </vt:vector>
  </HeadingPairs>
  <TitlesOfParts>
    <vt:vector size="16" baseType="lpstr">
      <vt:lpstr>Motiv sady Office</vt:lpstr>
      <vt:lpstr>1_Motiv sady Office</vt:lpstr>
      <vt:lpstr>2_Motiv sady Office</vt:lpstr>
      <vt:lpstr>Název školy: ZŠ Klášterec nad Ohří, Krátká 676 Autor: Bc. Michael RADIMERSKÝ Název materiálu: VY_32_INOVACE_6_31_ JOSEF DOBROVSKÝ Číslo projektu: CZ.1.07/1.4.00/21.1115</vt:lpstr>
      <vt:lpstr>Josef Dobrovský</vt:lpstr>
      <vt:lpstr>Prezentace aplikace PowerPoint</vt:lpstr>
      <vt:lpstr>Prezentace aplikace PowerPoint</vt:lpstr>
      <vt:lpstr>Prezentace aplikace PowerPoint</vt:lpstr>
      <vt:lpstr>Životopisné údaje</vt:lpstr>
      <vt:lpstr>Prezentace aplikace PowerPoint</vt:lpstr>
      <vt:lpstr>Prezentace aplikace PowerPoint</vt:lpstr>
      <vt:lpstr>Vztah k Jungmannovcům</vt:lpstr>
      <vt:lpstr>Prezentace aplikace PowerPoint</vt:lpstr>
      <vt:lpstr>Prezentace aplikace PowerPoint</vt:lpstr>
      <vt:lpstr>Použité zdroje:</vt:lpstr>
      <vt:lpstr>Zdroje pro obrázky: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Josef Dobrovský</dc:title>
  <dc:creator>Bc. Michael Radimerský</dc:creator>
  <cp:lastModifiedBy>Bc. Michael RADIMERSKÝ</cp:lastModifiedBy>
  <cp:revision>15</cp:revision>
  <dcterms:created xsi:type="dcterms:W3CDTF">2011-01-09T13:56:05Z</dcterms:created>
  <dcterms:modified xsi:type="dcterms:W3CDTF">2012-10-15T14:48:40Z</dcterms:modified>
</cp:coreProperties>
</file>