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6" r:id="rId4"/>
    <p:sldId id="257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4740A"/>
    <a:srgbClr val="FF33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B69EE-8ED3-4F1E-B462-591E0CA6E61C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AD03-7DB0-44EB-A976-E8BA4C8994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9436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B69EE-8ED3-4F1E-B462-591E0CA6E61C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AD03-7DB0-44EB-A976-E8BA4C8994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099248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B69EE-8ED3-4F1E-B462-591E0CA6E61C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AD03-7DB0-44EB-A976-E8BA4C8994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622170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B69EE-8ED3-4F1E-B462-591E0CA6E61C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AD03-7DB0-44EB-A976-E8BA4C8994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0545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B69EE-8ED3-4F1E-B462-591E0CA6E61C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AD03-7DB0-44EB-A976-E8BA4C8994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520191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B69EE-8ED3-4F1E-B462-591E0CA6E61C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AD03-7DB0-44EB-A976-E8BA4C8994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978272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B69EE-8ED3-4F1E-B462-591E0CA6E61C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AD03-7DB0-44EB-A976-E8BA4C8994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218243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B69EE-8ED3-4F1E-B462-591E0CA6E61C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AD03-7DB0-44EB-A976-E8BA4C8994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953307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B69EE-8ED3-4F1E-B462-591E0CA6E61C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AD03-7DB0-44EB-A976-E8BA4C8994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172884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B69EE-8ED3-4F1E-B462-591E0CA6E61C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AD03-7DB0-44EB-A976-E8BA4C8994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8963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B69EE-8ED3-4F1E-B462-591E0CA6E61C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AD03-7DB0-44EB-A976-E8BA4C8994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7525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BB69EE-8ED3-4F1E-B462-591E0CA6E61C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67AD03-7DB0-44EB-A976-E8BA4C8994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7996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685800" y="836713"/>
            <a:ext cx="7772400" cy="2232247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200" dirty="0" smtClean="0"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Matematika a její aplikace</a:t>
            </a:r>
            <a:r>
              <a:rPr lang="cs-CZ" sz="220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200" smtClean="0">
                <a:latin typeface="Arial" pitchFamily="34" charset="0"/>
                <a:cs typeface="Arial" pitchFamily="34" charset="0"/>
              </a:rPr>
              <a:t>Matematika, Geometrie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v rovině a v prostoru, Mnohoúhelník - prezentace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Autor: Mgr. Marika Podroužková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VY_42_INOVACE_28/I.SADA</a:t>
            </a:r>
            <a:endParaRPr lang="cs-CZ" dirty="0"/>
          </a:p>
        </p:txBody>
      </p:sp>
      <p:sp>
        <p:nvSpPr>
          <p:cNvPr id="8" name="Podnadpis 2"/>
          <p:cNvSpPr>
            <a:spLocks noGrp="1"/>
          </p:cNvSpPr>
          <p:nvPr>
            <p:ph type="subTitle" idx="1"/>
          </p:nvPr>
        </p:nvSpPr>
        <p:spPr>
          <a:xfrm>
            <a:off x="683568" y="3212976"/>
            <a:ext cx="7776864" cy="1919064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2200" b="1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Anotace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: Prezentace je určena pro žáky 3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. ročníku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, slouží 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k výkladu 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učiva M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nohoúhelník.</a:t>
            </a:r>
            <a:endParaRPr lang="cs-CZ" sz="2200" dirty="0">
              <a:solidFill>
                <a:schemeClr val="tx1"/>
              </a:solidFill>
              <a:latin typeface="Arial" pitchFamily="34" charset="0"/>
              <a:ea typeface="+mj-ea"/>
              <a:cs typeface="Arial" pitchFamily="34" charset="0"/>
            </a:endParaRPr>
          </a:p>
          <a:p>
            <a:pPr algn="l"/>
            <a:r>
              <a:rPr lang="cs-CZ" sz="22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Období: </a:t>
            </a:r>
            <a:r>
              <a:rPr lang="cs-CZ" sz="2200" dirty="0" smtClean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září - prosinec </a:t>
            </a:r>
            <a:r>
              <a:rPr lang="cs-CZ" sz="2200" dirty="0">
                <a:solidFill>
                  <a:schemeClr val="tx1"/>
                </a:solidFill>
                <a:latin typeface="Arial" pitchFamily="34" charset="0"/>
                <a:ea typeface="+mj-ea"/>
                <a:cs typeface="Arial" pitchFamily="34" charset="0"/>
              </a:rPr>
              <a:t>2011</a:t>
            </a: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5301208"/>
            <a:ext cx="5762625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080644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420888"/>
            <a:ext cx="8208912" cy="1143000"/>
          </a:xfrm>
        </p:spPr>
        <p:txBody>
          <a:bodyPr>
            <a:noAutofit/>
          </a:bodyPr>
          <a:lstStyle/>
          <a:p>
            <a:r>
              <a:rPr lang="cs-CZ" sz="8800" dirty="0"/>
              <a:t>MNOHOÚHELNÍK</a:t>
            </a:r>
          </a:p>
        </p:txBody>
      </p:sp>
    </p:spTree>
    <p:extLst>
      <p:ext uri="{BB962C8B-B14F-4D97-AF65-F5344CB8AC3E}">
        <p14:creationId xmlns="" xmlns:p14="http://schemas.microsoft.com/office/powerpoint/2010/main" val="3825050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08720"/>
            <a:ext cx="7772400" cy="1467594"/>
          </a:xfrm>
        </p:spPr>
        <p:txBody>
          <a:bodyPr>
            <a:normAutofit/>
          </a:bodyPr>
          <a:lstStyle/>
          <a:p>
            <a:r>
              <a:rPr lang="cs-CZ" sz="8000" dirty="0" smtClean="0"/>
              <a:t>MNOHOÚHELNÍK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140968"/>
            <a:ext cx="6400800" cy="1752600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sz="2800" dirty="0">
                <a:solidFill>
                  <a:schemeClr val="tx1"/>
                </a:solidFill>
              </a:rPr>
              <a:t>j</a:t>
            </a:r>
            <a:r>
              <a:rPr lang="cs-CZ" sz="2800" dirty="0" smtClean="0">
                <a:solidFill>
                  <a:schemeClr val="tx1"/>
                </a:solidFill>
              </a:rPr>
              <a:t>e rovinný útvar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sz="2800" dirty="0">
                <a:solidFill>
                  <a:schemeClr val="tx1"/>
                </a:solidFill>
              </a:rPr>
              <a:t>m</a:t>
            </a:r>
            <a:r>
              <a:rPr lang="cs-CZ" sz="2800" dirty="0" smtClean="0">
                <a:solidFill>
                  <a:schemeClr val="tx1"/>
                </a:solidFill>
              </a:rPr>
              <a:t>á 3 a více vrcholů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2837789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u="sng" dirty="0" smtClean="0">
                <a:solidFill>
                  <a:srgbClr val="FFC000"/>
                </a:solidFill>
              </a:rPr>
              <a:t>Jaký je to </a:t>
            </a:r>
            <a:r>
              <a:rPr lang="cs-CZ" sz="6000" b="1" u="sng" dirty="0" smtClean="0">
                <a:solidFill>
                  <a:srgbClr val="FFC000"/>
                </a:solidFill>
              </a:rPr>
              <a:t>mnohoúhelník</a:t>
            </a:r>
            <a:r>
              <a:rPr lang="cs-CZ" sz="6000" u="sng" dirty="0" smtClean="0">
                <a:solidFill>
                  <a:srgbClr val="FFC000"/>
                </a:solidFill>
              </a:rPr>
              <a:t>?</a:t>
            </a:r>
            <a:endParaRPr lang="cs-CZ" sz="6000" u="sng" dirty="0">
              <a:solidFill>
                <a:srgbClr val="FFC000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324497" y="1544979"/>
            <a:ext cx="1296144" cy="1368152"/>
          </a:xfrm>
          <a:prstGeom prst="triangl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estiúhelník 5"/>
          <p:cNvSpPr/>
          <p:nvPr/>
        </p:nvSpPr>
        <p:spPr>
          <a:xfrm>
            <a:off x="430050" y="3645024"/>
            <a:ext cx="1189622" cy="1058416"/>
          </a:xfrm>
          <a:prstGeom prst="hexago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Lichoběžník 6"/>
          <p:cNvSpPr/>
          <p:nvPr/>
        </p:nvSpPr>
        <p:spPr>
          <a:xfrm>
            <a:off x="494166" y="5341204"/>
            <a:ext cx="1197513" cy="1216152"/>
          </a:xfrm>
          <a:prstGeom prst="trapezoid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302873" y="4703440"/>
            <a:ext cx="27363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4740A"/>
                </a:solidFill>
              </a:rPr>
              <a:t>trojúhelník</a:t>
            </a:r>
            <a:endParaRPr lang="cs-CZ" sz="4000" dirty="0">
              <a:solidFill>
                <a:srgbClr val="F4740A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02873" y="3645024"/>
            <a:ext cx="31575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4740A"/>
                </a:solidFill>
              </a:rPr>
              <a:t>pětiúhelník</a:t>
            </a:r>
            <a:endParaRPr lang="cs-CZ" sz="4000" dirty="0">
              <a:solidFill>
                <a:srgbClr val="F4740A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02873" y="2540223"/>
            <a:ext cx="36182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4740A"/>
                </a:solidFill>
              </a:rPr>
              <a:t>čtyřúhelník</a:t>
            </a:r>
            <a:endParaRPr lang="cs-CZ" sz="4000" dirty="0">
              <a:solidFill>
                <a:srgbClr val="F4740A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02872" y="5805264"/>
            <a:ext cx="26523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4740A"/>
                </a:solidFill>
              </a:rPr>
              <a:t>šestiúhelník</a:t>
            </a:r>
            <a:endParaRPr lang="cs-CZ" sz="4000" dirty="0">
              <a:solidFill>
                <a:srgbClr val="F4740A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02873" y="1556792"/>
            <a:ext cx="29791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4740A"/>
                </a:solidFill>
              </a:rPr>
              <a:t>desetiúhelník</a:t>
            </a:r>
            <a:endParaRPr lang="cs-CZ" sz="4000" dirty="0">
              <a:solidFill>
                <a:srgbClr val="F4740A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06995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277 -0.00093 C -0.15781 -0.00232 -0.1625 -0.00463 -0.16736 -0.00602 C -0.17118 -0.01157 -0.17552 -0.01365 -0.1809 -0.01527 C -0.18941 -0.02082 -0.19895 -0.02452 -0.20816 -0.02799 C -0.20989 -0.02961 -0.2125 -0.02984 -0.21406 -0.03192 C -0.21475 -0.03285 -0.21441 -0.0347 -0.21493 -0.03586 C -0.21805 -0.04233 -0.22222 -0.04881 -0.22569 -0.05529 C -0.22916 -0.06153 -0.22916 -0.06523 -0.23333 -0.07079 C -0.23472 -0.07796 -0.23576 -0.08467 -0.23819 -0.09137 C -0.23923 -0.09785 -0.24045 -0.1034 -0.24218 -0.10965 C -0.24323 -0.11751 -0.24496 -0.12492 -0.246 -0.13278 C -0.24548 -0.16378 -0.25 -0.18992 -0.24027 -0.21559 C -0.23941 -0.22138 -0.23871 -0.22508 -0.23628 -0.22993 C -0.23541 -0.23433 -0.23472 -0.23711 -0.23246 -0.24034 C -0.22986 -0.24983 -0.22031 -0.26533 -0.21302 -0.2688 C -0.21076 -0.27666 -0.20347 -0.28106 -0.19843 -0.28545 C -0.19045 -0.29239 -0.18888 -0.30419 -0.18385 -0.3139 C -0.18142 -0.32524 -0.17899 -0.33657 -0.17604 -0.34768 C -0.17638 -0.35462 -0.17621 -0.36156 -0.17708 -0.36826 C -0.17777 -0.37335 -0.18802 -0.38122 -0.19166 -0.38261 C -0.19913 -0.39024 -0.20573 -0.3907 -0.21406 -0.39556 C -0.22118 -0.39972 -0.22864 -0.40343 -0.23628 -0.40574 C -0.24149 -0.40921 -0.24895 -0.41222 -0.25468 -0.4136 C -0.26267 -0.41777 -0.27048 -0.42216 -0.27899 -0.42401 C -0.28298 -0.42748 -0.28576 -0.42795 -0.29062 -0.4291 C -0.29878 -0.43627 -0.3092 -0.43396 -0.31875 -0.43558 C -0.34948 -0.44622 -0.40503 -0.43419 -0.44218 -0.43419 " pathEditMode="relative" rAng="0" ptsTypes="ffffffffffffffffffffffffff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79" y="-222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059 0.01759 C -0.11684 0.01897 -0.12257 0.02152 -0.129 0.02267 C -0.15348 0.02221 -0.18177 0.02869 -0.20382 0.00972 C -0.20608 0.00509 -0.2092 0.00347 -0.21164 -0.00069 C -0.21476 -0.00601 -0.21545 -0.01249 -0.21945 -0.01734 C -0.22153 -0.02683 -0.21841 -0.01596 -0.22327 -0.02382 C -0.22466 -0.02613 -0.225 -0.02937 -0.22622 -0.03169 C -0.22778 -0.03469 -0.23108 -0.04071 -0.23108 -0.04048 C -0.23316 -0.05042 -0.23525 -0.06014 -0.23872 -0.06916 C -0.23976 -0.0761 -0.2408 -0.08096 -0.2408 -0.08859 C -0.2408 -0.10802 -0.24063 -0.12722 -0.23976 -0.14665 C -0.23959 -0.14897 -0.23837 -0.15082 -0.23785 -0.15313 C -0.23577 -0.16215 -0.23334 -0.1721 -0.22813 -0.17904 C -0.21719 -0.19361 -0.18837 -0.19639 -0.17466 -0.19731 C -0.16841 -0.19916 -0.16389 -0.2024 -0.1573 -0.20356 C -0.1474 -0.20818 -0.13698 -0.21281 -0.12813 -0.22044 C -0.12622 -0.22553 -0.12361 -0.22831 -0.12223 -0.2334 C -0.12257 -0.23895 -0.12136 -0.2452 -0.12327 -0.25028 C -0.12587 -0.25722 -0.13125 -0.25792 -0.13594 -0.25931 C -0.14289 -0.26555 -0.13316 -0.25746 -0.14566 -0.26324 C -0.16111 -0.27018 -0.1375 -0.26509 -0.1573 -0.26833 C -0.22466 -0.30349 -0.38073 -0.27735 -0.39809 -0.27735 L -0.39219 -0.27619 " pathEditMode="relative" rAng="0" ptsTypes="fffffffffffffffffffffA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375" y="-154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396 0.0074 C -0.21302 0.00439 -0.18906 0.00509 -0.33177 0.00601 C -0.33854 0.00786 -0.34445 0.01295 -0.35122 0.01503 C -0.35556 0.01827 -0.36025 0.01943 -0.36389 0.02429 C -0.36632 0.03446 -0.36285 0.02174 -0.36667 0.03076 C -0.36979 0.03817 -0.37101 0.04719 -0.37257 0.05528 C -0.37222 0.07379 -0.37656 0.09322 -0.36858 0.10826 C -0.36702 0.11705 -0.3658 0.12676 -0.36181 0.13416 C -0.36094 0.13833 -0.35695 0.14573 -0.35695 0.14596 C -0.35538 0.15244 -0.34965 0.15614 -0.34531 0.16007 C -0.33663 0.16771 -0.3283 0.17626 -0.3191 0.18205 C -0.31285 0.19084 -0.30486 0.19477 -0.29688 0.20009 C -0.29097 0.20402 -0.29688 0.20102 -0.29097 0.20657 C -0.28802 0.20934 -0.2757 0.21721 -0.27257 0.21813 C -0.26181 0.22877 -0.25052 0.23386 -0.23854 0.2415 C -0.23247 0.24959 -0.23959 0.24173 -0.22882 0.24659 C -0.22795 0.24705 -0.22761 0.24867 -0.22691 0.24936 C -0.225 0.25121 -0.22327 0.25329 -0.22101 0.25445 C -0.21736 0.2563 -0.21406 0.25908 -0.21042 0.26093 C -0.2066 0.26602 -0.20295 0.27041 -0.19775 0.27249 C -0.1967 0.27342 -0.19584 0.27434 -0.19479 0.27504 C -0.19358 0.27573 -0.19219 0.2755 -0.19097 0.27643 C -0.1875 0.2792 -0.18351 0.28475 -0.18125 0.28938 C -0.17934 0.29817 -0.17622 0.3065 -0.17448 0.31529 C -0.17205 0.36734 -0.15695 0.43442 -0.20261 0.45107 C -0.20851 0.45686 -0.21493 0.46056 -0.22205 0.46264 C -0.22691 0.4668 -0.23299 0.46796 -0.23854 0.4705 C -0.27205 0.46958 -0.27986 0.47166 -0.30452 0.46148 C -0.32813 0.43257 -0.35729 0.43812 -0.38802 0.43812 " pathEditMode="relative" rAng="0" ptsTypes="ffffffffffffffffffffffffffff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212" y="230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5300" dirty="0" smtClean="0"/>
              <a:t>Jaký vznikne </a:t>
            </a:r>
            <a:r>
              <a:rPr lang="cs-CZ" sz="5300" b="1" dirty="0" smtClean="0"/>
              <a:t>mnohoúhelník</a:t>
            </a:r>
            <a:r>
              <a:rPr lang="cs-CZ" sz="5300" dirty="0" smtClean="0"/>
              <a:t> 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556792"/>
            <a:ext cx="2085975" cy="2114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Pravidelný pětiúhelník 3"/>
          <p:cNvSpPr/>
          <p:nvPr/>
        </p:nvSpPr>
        <p:spPr>
          <a:xfrm>
            <a:off x="273080" y="1809318"/>
            <a:ext cx="1754821" cy="1475666"/>
          </a:xfrm>
          <a:custGeom>
            <a:avLst/>
            <a:gdLst>
              <a:gd name="connsiteX0" fmla="*/ 2 w 1728192"/>
              <a:gd name="connsiteY0" fmla="*/ 550091 h 1440160"/>
              <a:gd name="connsiteX1" fmla="*/ 864096 w 1728192"/>
              <a:gd name="connsiteY1" fmla="*/ 0 h 1440160"/>
              <a:gd name="connsiteX2" fmla="*/ 1728190 w 1728192"/>
              <a:gd name="connsiteY2" fmla="*/ 550091 h 1440160"/>
              <a:gd name="connsiteX3" fmla="*/ 1398136 w 1728192"/>
              <a:gd name="connsiteY3" fmla="*/ 1440156 h 1440160"/>
              <a:gd name="connsiteX4" fmla="*/ 330056 w 1728192"/>
              <a:gd name="connsiteY4" fmla="*/ 1440156 h 1440160"/>
              <a:gd name="connsiteX5" fmla="*/ 2 w 1728192"/>
              <a:gd name="connsiteY5" fmla="*/ 550091 h 1440160"/>
              <a:gd name="connsiteX0" fmla="*/ 0 w 1754821"/>
              <a:gd name="connsiteY0" fmla="*/ 541213 h 1440156"/>
              <a:gd name="connsiteX1" fmla="*/ 890727 w 1754821"/>
              <a:gd name="connsiteY1" fmla="*/ 0 h 1440156"/>
              <a:gd name="connsiteX2" fmla="*/ 1754821 w 1754821"/>
              <a:gd name="connsiteY2" fmla="*/ 550091 h 1440156"/>
              <a:gd name="connsiteX3" fmla="*/ 1424767 w 1754821"/>
              <a:gd name="connsiteY3" fmla="*/ 1440156 h 1440156"/>
              <a:gd name="connsiteX4" fmla="*/ 356687 w 1754821"/>
              <a:gd name="connsiteY4" fmla="*/ 1440156 h 1440156"/>
              <a:gd name="connsiteX5" fmla="*/ 0 w 1754821"/>
              <a:gd name="connsiteY5" fmla="*/ 541213 h 1440156"/>
              <a:gd name="connsiteX0" fmla="*/ 0 w 1754821"/>
              <a:gd name="connsiteY0" fmla="*/ 550090 h 1449033"/>
              <a:gd name="connsiteX1" fmla="*/ 864094 w 1754821"/>
              <a:gd name="connsiteY1" fmla="*/ 0 h 1449033"/>
              <a:gd name="connsiteX2" fmla="*/ 1754821 w 1754821"/>
              <a:gd name="connsiteY2" fmla="*/ 558968 h 1449033"/>
              <a:gd name="connsiteX3" fmla="*/ 1424767 w 1754821"/>
              <a:gd name="connsiteY3" fmla="*/ 1449033 h 1449033"/>
              <a:gd name="connsiteX4" fmla="*/ 356687 w 1754821"/>
              <a:gd name="connsiteY4" fmla="*/ 1449033 h 1449033"/>
              <a:gd name="connsiteX5" fmla="*/ 0 w 1754821"/>
              <a:gd name="connsiteY5" fmla="*/ 550090 h 1449033"/>
              <a:gd name="connsiteX0" fmla="*/ 0 w 1754821"/>
              <a:gd name="connsiteY0" fmla="*/ 550090 h 1449033"/>
              <a:gd name="connsiteX1" fmla="*/ 890727 w 1754821"/>
              <a:gd name="connsiteY1" fmla="*/ 0 h 1449033"/>
              <a:gd name="connsiteX2" fmla="*/ 1754821 w 1754821"/>
              <a:gd name="connsiteY2" fmla="*/ 558968 h 1449033"/>
              <a:gd name="connsiteX3" fmla="*/ 1424767 w 1754821"/>
              <a:gd name="connsiteY3" fmla="*/ 1449033 h 1449033"/>
              <a:gd name="connsiteX4" fmla="*/ 356687 w 1754821"/>
              <a:gd name="connsiteY4" fmla="*/ 1449033 h 1449033"/>
              <a:gd name="connsiteX5" fmla="*/ 0 w 1754821"/>
              <a:gd name="connsiteY5" fmla="*/ 550090 h 1449033"/>
              <a:gd name="connsiteX0" fmla="*/ 0 w 1754821"/>
              <a:gd name="connsiteY0" fmla="*/ 550090 h 1475666"/>
              <a:gd name="connsiteX1" fmla="*/ 890727 w 1754821"/>
              <a:gd name="connsiteY1" fmla="*/ 0 h 1475666"/>
              <a:gd name="connsiteX2" fmla="*/ 1754821 w 1754821"/>
              <a:gd name="connsiteY2" fmla="*/ 558968 h 1475666"/>
              <a:gd name="connsiteX3" fmla="*/ 1424767 w 1754821"/>
              <a:gd name="connsiteY3" fmla="*/ 1449033 h 1475666"/>
              <a:gd name="connsiteX4" fmla="*/ 330054 w 1754821"/>
              <a:gd name="connsiteY4" fmla="*/ 1475666 h 1475666"/>
              <a:gd name="connsiteX5" fmla="*/ 0 w 1754821"/>
              <a:gd name="connsiteY5" fmla="*/ 550090 h 1475666"/>
              <a:gd name="connsiteX0" fmla="*/ 0 w 1754821"/>
              <a:gd name="connsiteY0" fmla="*/ 550090 h 1475666"/>
              <a:gd name="connsiteX1" fmla="*/ 864094 w 1754821"/>
              <a:gd name="connsiteY1" fmla="*/ 0 h 1475666"/>
              <a:gd name="connsiteX2" fmla="*/ 1754821 w 1754821"/>
              <a:gd name="connsiteY2" fmla="*/ 558968 h 1475666"/>
              <a:gd name="connsiteX3" fmla="*/ 1424767 w 1754821"/>
              <a:gd name="connsiteY3" fmla="*/ 1449033 h 1475666"/>
              <a:gd name="connsiteX4" fmla="*/ 330054 w 1754821"/>
              <a:gd name="connsiteY4" fmla="*/ 1475666 h 1475666"/>
              <a:gd name="connsiteX5" fmla="*/ 0 w 1754821"/>
              <a:gd name="connsiteY5" fmla="*/ 550090 h 1475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54821" h="1475666">
                <a:moveTo>
                  <a:pt x="0" y="550090"/>
                </a:moveTo>
                <a:lnTo>
                  <a:pt x="864094" y="0"/>
                </a:lnTo>
                <a:lnTo>
                  <a:pt x="1754821" y="558968"/>
                </a:lnTo>
                <a:lnTo>
                  <a:pt x="1424767" y="1449033"/>
                </a:lnTo>
                <a:lnTo>
                  <a:pt x="330054" y="1475666"/>
                </a:lnTo>
                <a:lnTo>
                  <a:pt x="0" y="550090"/>
                </a:lnTo>
                <a:close/>
              </a:path>
            </a:pathLst>
          </a:custGeo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2276872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ětiúhelník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43808" y="5301208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o</a:t>
            </a:r>
            <a:r>
              <a:rPr lang="cs-CZ" sz="3200" dirty="0" smtClean="0"/>
              <a:t>smiúhelník</a:t>
            </a:r>
            <a:endParaRPr lang="cs-CZ" sz="32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080" y="4607757"/>
            <a:ext cx="2038350" cy="197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smiúhelník 2"/>
          <p:cNvSpPr/>
          <p:nvPr/>
        </p:nvSpPr>
        <p:spPr>
          <a:xfrm>
            <a:off x="328180" y="4729498"/>
            <a:ext cx="1872208" cy="1728192"/>
          </a:xfrm>
          <a:prstGeom prst="octagon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8024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Použité zdroje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200" dirty="0">
                <a:latin typeface="Arial" pitchFamily="34" charset="0"/>
                <a:cs typeface="Arial" pitchFamily="34" charset="0"/>
              </a:rPr>
              <a:t>Obrázky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trojúhelníku, čtyřúhelníku a šestiúhelníku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použity z office.microsoft.com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200" dirty="0" smtClean="0">
                <a:latin typeface="Arial" pitchFamily="34" charset="0"/>
                <a:cs typeface="Arial" pitchFamily="34" charset="0"/>
              </a:rPr>
              <a:t>Citace 26.9.2011</a:t>
            </a:r>
          </a:p>
          <a:p>
            <a:pPr lvl="0"/>
            <a:r>
              <a:rPr lang="cs-CZ" sz="2400" dirty="0"/>
              <a:t>MOLNÁR,J.-MIKULENKOVÁ,H. Matematika 3.ročník: 1.díl. Ilustroval Jindřich Kania. Olomouc: </a:t>
            </a:r>
            <a:r>
              <a:rPr lang="cs-CZ" sz="2400" dirty="0" err="1"/>
              <a:t>Prodos</a:t>
            </a:r>
            <a:r>
              <a:rPr lang="cs-CZ" sz="2400" dirty="0"/>
              <a:t> spol. s.r.o., 1997. </a:t>
            </a:r>
            <a:r>
              <a:rPr lang="cs-CZ" sz="2400"/>
              <a:t>ISBN 80-85806-78-9</a:t>
            </a:r>
          </a:p>
          <a:p>
            <a:pPr marL="0" indent="0"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2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5301208"/>
            <a:ext cx="5762625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069392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97</Words>
  <Application>Microsoft Office PowerPoint</Application>
  <PresentationFormat>Předvádění na obrazovce (4:3)</PresentationFormat>
  <Paragraphs>20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Název školy: ZŠ Varnsdorf, Edisonova 2821, okres Děčín, příspěvková organizace Matematika a její aplikace, Matematika, Geometrie v rovině a v prostoru, Mnohoúhelník - prezentace Autor: Mgr. Marika Podroužková Název materiálu: VY_42_INOVACE_28/I.SADA</vt:lpstr>
      <vt:lpstr>MNOHOÚHELNÍK</vt:lpstr>
      <vt:lpstr>MNOHOÚHELNÍK</vt:lpstr>
      <vt:lpstr>Jaký je to mnohoúhelník?</vt:lpstr>
      <vt:lpstr> Jaký vznikne mnohoúhelník ? </vt:lpstr>
      <vt:lpstr>Použité zdroje</vt:lpstr>
    </vt:vector>
  </TitlesOfParts>
  <Company>WebActive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MNOHOÚHELNÍK</dc:title>
  <dc:creator>marika</dc:creator>
  <cp:lastModifiedBy>Rumcajs</cp:lastModifiedBy>
  <cp:revision>22</cp:revision>
  <dcterms:created xsi:type="dcterms:W3CDTF">2011-10-26T16:56:50Z</dcterms:created>
  <dcterms:modified xsi:type="dcterms:W3CDTF">2012-01-04T19:43:47Z</dcterms:modified>
</cp:coreProperties>
</file>