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14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AAFE-0E5D-4F07-871D-A12A34A792FF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63691-9943-4B1E-9F93-702E04FFF2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55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63691-9943-4B1E-9F93-702E04FFF26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48583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23224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Matematika a její aplikace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Matematika, Geometrie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 rovině a v prostoru, Souměrnost - prezentace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Autor: Mgr. Marika Podroužková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dirty="0" smtClean="0">
                <a:latin typeface="Arial" pitchFamily="34" charset="0"/>
                <a:cs typeface="Arial" pitchFamily="34" charset="0"/>
              </a:rPr>
              <a:t>VY_42_INOVACE_30/I.SADA</a:t>
            </a:r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683568" y="3212976"/>
            <a:ext cx="7776864" cy="191906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200" b="1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Anotace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: Prezentace je určena pro žáky 3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. ročníku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, slouží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k výkladu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učiva S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ouměrnost.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algn="l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rPr>
              <a:t>Období: 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září- </a:t>
            </a:r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prosinec 2011</a:t>
            </a:r>
            <a:endParaRPr lang="cs-CZ" sz="2200" dirty="0">
              <a:solidFill>
                <a:schemeClr val="tx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294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/>
              <a:t>Souměrnost</a:t>
            </a:r>
          </a:p>
        </p:txBody>
      </p:sp>
    </p:spTree>
    <p:extLst>
      <p:ext uri="{BB962C8B-B14F-4D97-AF65-F5344CB8AC3E}">
        <p14:creationId xmlns="" xmlns:p14="http://schemas.microsoft.com/office/powerpoint/2010/main" val="332845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Osa souměrnosti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572000" y="1916832"/>
            <a:ext cx="0" cy="4824536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1493658" y="1192332"/>
            <a:ext cx="6156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Tento dům je osově souměrný podle osy souměrnosti.</a:t>
            </a:r>
            <a:endParaRPr lang="cs-CZ" sz="2000" dirty="0"/>
          </a:p>
        </p:txBody>
      </p:sp>
      <p:grpSp>
        <p:nvGrpSpPr>
          <p:cNvPr id="91" name="Skupina 90"/>
          <p:cNvGrpSpPr/>
          <p:nvPr/>
        </p:nvGrpSpPr>
        <p:grpSpPr>
          <a:xfrm>
            <a:off x="4572000" y="2289942"/>
            <a:ext cx="2155323" cy="3614706"/>
            <a:chOff x="4572000" y="2289942"/>
            <a:chExt cx="2155323" cy="3614706"/>
          </a:xfrm>
        </p:grpSpPr>
        <p:cxnSp>
          <p:nvCxnSpPr>
            <p:cNvPr id="18" name="Přímá spojnice 17"/>
            <p:cNvCxnSpPr/>
            <p:nvPr/>
          </p:nvCxnSpPr>
          <p:spPr>
            <a:xfrm>
              <a:off x="4572000" y="2996952"/>
              <a:ext cx="144016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55"/>
            <p:cNvCxnSpPr/>
            <p:nvPr/>
          </p:nvCxnSpPr>
          <p:spPr>
            <a:xfrm>
              <a:off x="4572000" y="3717032"/>
              <a:ext cx="2155323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 flipV="1">
              <a:off x="6018082" y="3010022"/>
              <a:ext cx="706280" cy="70701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6721894" y="3707157"/>
              <a:ext cx="0" cy="216024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>
              <a:off x="4575454" y="5877272"/>
              <a:ext cx="2146440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V="1">
              <a:off x="4860032" y="2289942"/>
              <a:ext cx="0" cy="72008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4572000" y="2289942"/>
              <a:ext cx="288032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V="1">
              <a:off x="5004048" y="4428484"/>
              <a:ext cx="0" cy="1476164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4580390" y="4428484"/>
              <a:ext cx="423658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>
              <a:off x="5278255" y="3791280"/>
              <a:ext cx="0" cy="684076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 flipH="1">
              <a:off x="5278255" y="3791280"/>
              <a:ext cx="720080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V="1">
              <a:off x="5998335" y="3791280"/>
              <a:ext cx="0" cy="684076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5278255" y="4475356"/>
              <a:ext cx="720080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5631395" y="3791280"/>
              <a:ext cx="0" cy="684076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flipH="1">
              <a:off x="5292080" y="4129133"/>
              <a:ext cx="706255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Skupina 89"/>
          <p:cNvGrpSpPr/>
          <p:nvPr/>
        </p:nvGrpSpPr>
        <p:grpSpPr>
          <a:xfrm>
            <a:off x="2435418" y="2289942"/>
            <a:ext cx="2163713" cy="3587330"/>
            <a:chOff x="2425560" y="2289942"/>
            <a:chExt cx="2163713" cy="3587330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2433950" y="3707157"/>
              <a:ext cx="0" cy="216024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2433950" y="5867397"/>
              <a:ext cx="2146440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 flipV="1">
              <a:off x="4139952" y="4428484"/>
              <a:ext cx="0" cy="1448788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5" name="Skupina 64"/>
            <p:cNvGrpSpPr/>
            <p:nvPr/>
          </p:nvGrpSpPr>
          <p:grpSpPr>
            <a:xfrm>
              <a:off x="3138740" y="3781894"/>
              <a:ext cx="720080" cy="684076"/>
              <a:chOff x="3138740" y="3781894"/>
              <a:chExt cx="720080" cy="684076"/>
            </a:xfrm>
          </p:grpSpPr>
          <p:grpSp>
            <p:nvGrpSpPr>
              <p:cNvPr id="58" name="Skupina 57"/>
              <p:cNvGrpSpPr/>
              <p:nvPr/>
            </p:nvGrpSpPr>
            <p:grpSpPr>
              <a:xfrm>
                <a:off x="3138740" y="3781894"/>
                <a:ext cx="720080" cy="684076"/>
                <a:chOff x="3131840" y="3717032"/>
                <a:chExt cx="720080" cy="684076"/>
              </a:xfrm>
            </p:grpSpPr>
            <p:cxnSp>
              <p:nvCxnSpPr>
                <p:cNvPr id="29" name="Přímá spojnice 28"/>
                <p:cNvCxnSpPr/>
                <p:nvPr/>
              </p:nvCxnSpPr>
              <p:spPr>
                <a:xfrm>
                  <a:off x="313184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Přímá spojnice 30"/>
                <p:cNvCxnSpPr/>
                <p:nvPr/>
              </p:nvCxnSpPr>
              <p:spPr>
                <a:xfrm flipH="1">
                  <a:off x="3131840" y="3717032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Přímá spojnice 34"/>
                <p:cNvCxnSpPr/>
                <p:nvPr/>
              </p:nvCxnSpPr>
              <p:spPr>
                <a:xfrm>
                  <a:off x="3131840" y="4401108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Přímá spojnice 48"/>
                <p:cNvCxnSpPr/>
                <p:nvPr/>
              </p:nvCxnSpPr>
              <p:spPr>
                <a:xfrm>
                  <a:off x="349878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Přímá spojnice 50"/>
                <p:cNvCxnSpPr/>
                <p:nvPr/>
              </p:nvCxnSpPr>
              <p:spPr>
                <a:xfrm flipH="1">
                  <a:off x="3131840" y="4059070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Přímá spojnice 32"/>
              <p:cNvCxnSpPr/>
              <p:nvPr/>
            </p:nvCxnSpPr>
            <p:spPr>
              <a:xfrm flipV="1">
                <a:off x="3858820" y="3781894"/>
                <a:ext cx="0" cy="684076"/>
              </a:xfrm>
              <a:prstGeom prst="line">
                <a:avLst/>
              </a:prstGeom>
              <a:ln w="28575">
                <a:solidFill>
                  <a:srgbClr val="CC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7" name="Přímá spojnice 66"/>
            <p:cNvCxnSpPr/>
            <p:nvPr/>
          </p:nvCxnSpPr>
          <p:spPr>
            <a:xfrm>
              <a:off x="4134527" y="4428484"/>
              <a:ext cx="437473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Skupina 88"/>
            <p:cNvGrpSpPr/>
            <p:nvPr/>
          </p:nvGrpSpPr>
          <p:grpSpPr>
            <a:xfrm>
              <a:off x="2425560" y="2289942"/>
              <a:ext cx="2163713" cy="3587330"/>
              <a:chOff x="2425560" y="2289942"/>
              <a:chExt cx="2163713" cy="3587330"/>
            </a:xfrm>
          </p:grpSpPr>
          <p:grpSp>
            <p:nvGrpSpPr>
              <p:cNvPr id="85" name="Skupina 84"/>
              <p:cNvGrpSpPr/>
              <p:nvPr/>
            </p:nvGrpSpPr>
            <p:grpSpPr>
              <a:xfrm>
                <a:off x="2425560" y="2289942"/>
                <a:ext cx="2163713" cy="3587330"/>
                <a:chOff x="2425560" y="2289942"/>
                <a:chExt cx="2163713" cy="3587330"/>
              </a:xfrm>
            </p:grpSpPr>
            <p:cxnSp>
              <p:nvCxnSpPr>
                <p:cNvPr id="7" name="Přímá spojnice 6"/>
                <p:cNvCxnSpPr/>
                <p:nvPr/>
              </p:nvCxnSpPr>
              <p:spPr>
                <a:xfrm>
                  <a:off x="3131840" y="2996952"/>
                  <a:ext cx="1440160" cy="0"/>
                </a:xfrm>
                <a:prstGeom prst="line">
                  <a:avLst/>
                </a:prstGeom>
                <a:ln w="285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Přímá spojnice 8"/>
                <p:cNvCxnSpPr/>
                <p:nvPr/>
              </p:nvCxnSpPr>
              <p:spPr>
                <a:xfrm flipH="1">
                  <a:off x="2425560" y="2996952"/>
                  <a:ext cx="706280" cy="720080"/>
                </a:xfrm>
                <a:prstGeom prst="line">
                  <a:avLst/>
                </a:prstGeom>
                <a:ln w="285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Přímá spojnice 23"/>
                <p:cNvCxnSpPr/>
                <p:nvPr/>
              </p:nvCxnSpPr>
              <p:spPr>
                <a:xfrm flipV="1">
                  <a:off x="4283968" y="2289942"/>
                  <a:ext cx="0" cy="72008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Přímá spojnice 70"/>
                <p:cNvCxnSpPr/>
                <p:nvPr/>
              </p:nvCxnSpPr>
              <p:spPr>
                <a:xfrm>
                  <a:off x="2433950" y="3717032"/>
                  <a:ext cx="2155323" cy="0"/>
                </a:xfrm>
                <a:prstGeom prst="line">
                  <a:avLst/>
                </a:prstGeom>
                <a:ln w="28575">
                  <a:solidFill>
                    <a:srgbClr val="FF0000"/>
                  </a:solidFill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Přímá spojnice 72"/>
                <p:cNvCxnSpPr/>
                <p:nvPr/>
              </p:nvCxnSpPr>
              <p:spPr>
                <a:xfrm>
                  <a:off x="2435418" y="3707157"/>
                  <a:ext cx="0" cy="2160240"/>
                </a:xfrm>
                <a:prstGeom prst="line">
                  <a:avLst/>
                </a:prstGeom>
                <a:ln w="285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Přímá spojnice 73"/>
                <p:cNvCxnSpPr/>
                <p:nvPr/>
              </p:nvCxnSpPr>
              <p:spPr>
                <a:xfrm>
                  <a:off x="2435418" y="5867397"/>
                  <a:ext cx="2146440" cy="0"/>
                </a:xfrm>
                <a:prstGeom prst="line">
                  <a:avLst/>
                </a:prstGeom>
                <a:ln w="28575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Přímá spojnice 74"/>
                <p:cNvCxnSpPr/>
                <p:nvPr/>
              </p:nvCxnSpPr>
              <p:spPr>
                <a:xfrm flipV="1">
                  <a:off x="4134527" y="4428484"/>
                  <a:ext cx="0" cy="1448788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76" name="Skupina 75"/>
                <p:cNvGrpSpPr/>
                <p:nvPr/>
              </p:nvGrpSpPr>
              <p:grpSpPr>
                <a:xfrm>
                  <a:off x="3140208" y="3781894"/>
                  <a:ext cx="720080" cy="684076"/>
                  <a:chOff x="3138740" y="3781894"/>
                  <a:chExt cx="720080" cy="684076"/>
                </a:xfrm>
              </p:grpSpPr>
              <p:grpSp>
                <p:nvGrpSpPr>
                  <p:cNvPr id="77" name="Skupina 76"/>
                  <p:cNvGrpSpPr/>
                  <p:nvPr/>
                </p:nvGrpSpPr>
                <p:grpSpPr>
                  <a:xfrm>
                    <a:off x="3138740" y="3781894"/>
                    <a:ext cx="720080" cy="684076"/>
                    <a:chOff x="3131840" y="3717032"/>
                    <a:chExt cx="720080" cy="684076"/>
                  </a:xfrm>
                </p:grpSpPr>
                <p:cxnSp>
                  <p:nvCxnSpPr>
                    <p:cNvPr id="79" name="Přímá spojnice 78"/>
                    <p:cNvCxnSpPr/>
                    <p:nvPr/>
                  </p:nvCxnSpPr>
                  <p:spPr>
                    <a:xfrm>
                      <a:off x="3131840" y="3717032"/>
                      <a:ext cx="0" cy="684076"/>
                    </a:xfrm>
                    <a:prstGeom prst="line">
                      <a:avLst/>
                    </a:prstGeom>
                    <a:ln w="28575">
                      <a:solidFill>
                        <a:srgbClr val="CC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0" name="Přímá spojnice 79"/>
                    <p:cNvCxnSpPr/>
                    <p:nvPr/>
                  </p:nvCxnSpPr>
                  <p:spPr>
                    <a:xfrm flipH="1">
                      <a:off x="3131840" y="3717032"/>
                      <a:ext cx="720080" cy="0"/>
                    </a:xfrm>
                    <a:prstGeom prst="line">
                      <a:avLst/>
                    </a:prstGeom>
                    <a:ln w="28575">
                      <a:solidFill>
                        <a:srgbClr val="CC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1" name="Přímá spojnice 80"/>
                    <p:cNvCxnSpPr/>
                    <p:nvPr/>
                  </p:nvCxnSpPr>
                  <p:spPr>
                    <a:xfrm>
                      <a:off x="3131840" y="4401108"/>
                      <a:ext cx="720080" cy="0"/>
                    </a:xfrm>
                    <a:prstGeom prst="line">
                      <a:avLst/>
                    </a:prstGeom>
                    <a:ln w="28575">
                      <a:solidFill>
                        <a:srgbClr val="CC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2" name="Přímá spojnice 81"/>
                    <p:cNvCxnSpPr/>
                    <p:nvPr/>
                  </p:nvCxnSpPr>
                  <p:spPr>
                    <a:xfrm>
                      <a:off x="3498780" y="3717032"/>
                      <a:ext cx="0" cy="684076"/>
                    </a:xfrm>
                    <a:prstGeom prst="line">
                      <a:avLst/>
                    </a:prstGeom>
                    <a:ln w="28575">
                      <a:solidFill>
                        <a:srgbClr val="CC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3" name="Přímá spojnice 82"/>
                    <p:cNvCxnSpPr/>
                    <p:nvPr/>
                  </p:nvCxnSpPr>
                  <p:spPr>
                    <a:xfrm flipH="1">
                      <a:off x="3131840" y="4059070"/>
                      <a:ext cx="720080" cy="0"/>
                    </a:xfrm>
                    <a:prstGeom prst="line">
                      <a:avLst/>
                    </a:prstGeom>
                    <a:ln w="28575">
                      <a:solidFill>
                        <a:srgbClr val="CC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78" name="Přímá spojnice 77"/>
                  <p:cNvCxnSpPr/>
                  <p:nvPr/>
                </p:nvCxnSpPr>
                <p:spPr>
                  <a:xfrm flipV="1">
                    <a:off x="3858820" y="3781894"/>
                    <a:ext cx="0" cy="684076"/>
                  </a:xfrm>
                  <a:prstGeom prst="line">
                    <a:avLst/>
                  </a:prstGeom>
                  <a:ln w="28575">
                    <a:solidFill>
                      <a:srgbClr val="CC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4" name="Přímá spojnice 83"/>
                <p:cNvCxnSpPr/>
                <p:nvPr/>
              </p:nvCxnSpPr>
              <p:spPr>
                <a:xfrm>
                  <a:off x="4135995" y="4428484"/>
                  <a:ext cx="437473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87" name="Přímá spojnice 86"/>
              <p:cNvCxnSpPr/>
              <p:nvPr/>
            </p:nvCxnSpPr>
            <p:spPr>
              <a:xfrm>
                <a:off x="4283968" y="2289942"/>
                <a:ext cx="305305" cy="0"/>
              </a:xfrm>
              <a:prstGeom prst="line">
                <a:avLst/>
              </a:prstGeom>
              <a:ln w="28575">
                <a:solidFill>
                  <a:srgbClr val="CC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="" xmlns:p14="http://schemas.microsoft.com/office/powerpoint/2010/main" val="402765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Dorýsuj obrázek tak, aby byl osově souměrný.</a:t>
            </a:r>
            <a:endParaRPr lang="cs-CZ" sz="32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4572000" y="1916832"/>
            <a:ext cx="0" cy="4824536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4572000" y="2996952"/>
            <a:ext cx="14401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572000" y="3717032"/>
            <a:ext cx="215532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 flipV="1">
            <a:off x="6018082" y="3010022"/>
            <a:ext cx="706280" cy="70701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721894" y="3707157"/>
            <a:ext cx="0" cy="216024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575454" y="5877272"/>
            <a:ext cx="2146440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4860032" y="2289942"/>
            <a:ext cx="0" cy="72008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572000" y="2289942"/>
            <a:ext cx="288032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5004048" y="4428484"/>
            <a:ext cx="0" cy="1438913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580390" y="4428484"/>
            <a:ext cx="423658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278255" y="3791280"/>
            <a:ext cx="0" cy="684076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5278255" y="3791280"/>
            <a:ext cx="72008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998335" y="3791280"/>
            <a:ext cx="0" cy="684076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278255" y="4475356"/>
            <a:ext cx="720080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631395" y="3791280"/>
            <a:ext cx="0" cy="684076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5292080" y="4129133"/>
            <a:ext cx="706255" cy="0"/>
          </a:xfrm>
          <a:prstGeom prst="line">
            <a:avLst/>
          </a:prstGeom>
          <a:ln w="2857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Skupina 52"/>
          <p:cNvGrpSpPr/>
          <p:nvPr/>
        </p:nvGrpSpPr>
        <p:grpSpPr>
          <a:xfrm>
            <a:off x="2435418" y="2289942"/>
            <a:ext cx="2163713" cy="3587330"/>
            <a:chOff x="2435418" y="2289942"/>
            <a:chExt cx="2163713" cy="3587330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2443808" y="3707157"/>
              <a:ext cx="0" cy="216024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2443808" y="5867397"/>
              <a:ext cx="2146440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4149810" y="4428484"/>
              <a:ext cx="0" cy="1448788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Skupina 24"/>
            <p:cNvGrpSpPr/>
            <p:nvPr/>
          </p:nvGrpSpPr>
          <p:grpSpPr>
            <a:xfrm>
              <a:off x="3148598" y="3781894"/>
              <a:ext cx="720080" cy="684076"/>
              <a:chOff x="3138740" y="3781894"/>
              <a:chExt cx="720080" cy="684076"/>
            </a:xfrm>
          </p:grpSpPr>
          <p:grpSp>
            <p:nvGrpSpPr>
              <p:cNvPr id="46" name="Skupina 45"/>
              <p:cNvGrpSpPr/>
              <p:nvPr/>
            </p:nvGrpSpPr>
            <p:grpSpPr>
              <a:xfrm>
                <a:off x="3138740" y="3781894"/>
                <a:ext cx="720080" cy="684076"/>
                <a:chOff x="3131840" y="3717032"/>
                <a:chExt cx="720080" cy="684076"/>
              </a:xfrm>
            </p:grpSpPr>
            <p:cxnSp>
              <p:nvCxnSpPr>
                <p:cNvPr id="48" name="Přímá spojnice 47"/>
                <p:cNvCxnSpPr/>
                <p:nvPr/>
              </p:nvCxnSpPr>
              <p:spPr>
                <a:xfrm>
                  <a:off x="313184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Přímá spojnice 48"/>
                <p:cNvCxnSpPr/>
                <p:nvPr/>
              </p:nvCxnSpPr>
              <p:spPr>
                <a:xfrm flipH="1">
                  <a:off x="3131840" y="3717032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Přímá spojnice 49"/>
                <p:cNvCxnSpPr/>
                <p:nvPr/>
              </p:nvCxnSpPr>
              <p:spPr>
                <a:xfrm>
                  <a:off x="3131840" y="4401108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Přímá spojnice 50"/>
                <p:cNvCxnSpPr/>
                <p:nvPr/>
              </p:nvCxnSpPr>
              <p:spPr>
                <a:xfrm>
                  <a:off x="349878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Přímá spojnice 51"/>
                <p:cNvCxnSpPr/>
                <p:nvPr/>
              </p:nvCxnSpPr>
              <p:spPr>
                <a:xfrm flipH="1">
                  <a:off x="3131840" y="4059070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Přímá spojnice 46"/>
              <p:cNvCxnSpPr/>
              <p:nvPr/>
            </p:nvCxnSpPr>
            <p:spPr>
              <a:xfrm flipV="1">
                <a:off x="3858820" y="3781894"/>
                <a:ext cx="0" cy="684076"/>
              </a:xfrm>
              <a:prstGeom prst="line">
                <a:avLst/>
              </a:prstGeom>
              <a:ln w="28575">
                <a:solidFill>
                  <a:srgbClr val="CC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Přímá spojnice 25"/>
            <p:cNvCxnSpPr/>
            <p:nvPr/>
          </p:nvCxnSpPr>
          <p:spPr>
            <a:xfrm>
              <a:off x="4144385" y="4428484"/>
              <a:ext cx="437473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3141698" y="2996952"/>
              <a:ext cx="144016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 flipH="1">
              <a:off x="2435418" y="2996952"/>
              <a:ext cx="706280" cy="72008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 flipV="1">
              <a:off x="4293826" y="2289942"/>
              <a:ext cx="0" cy="72008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43808" y="3717032"/>
              <a:ext cx="2155323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2445276" y="3707157"/>
              <a:ext cx="0" cy="216024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2445276" y="5867397"/>
              <a:ext cx="2146440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 flipV="1">
              <a:off x="4144385" y="4428484"/>
              <a:ext cx="0" cy="1448788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Skupina 36"/>
            <p:cNvGrpSpPr/>
            <p:nvPr/>
          </p:nvGrpSpPr>
          <p:grpSpPr>
            <a:xfrm>
              <a:off x="3150066" y="3781894"/>
              <a:ext cx="720080" cy="684076"/>
              <a:chOff x="3138740" y="3781894"/>
              <a:chExt cx="720080" cy="684076"/>
            </a:xfrm>
          </p:grpSpPr>
          <p:grpSp>
            <p:nvGrpSpPr>
              <p:cNvPr id="39" name="Skupina 38"/>
              <p:cNvGrpSpPr/>
              <p:nvPr/>
            </p:nvGrpSpPr>
            <p:grpSpPr>
              <a:xfrm>
                <a:off x="3138740" y="3781894"/>
                <a:ext cx="720080" cy="684076"/>
                <a:chOff x="3131840" y="3717032"/>
                <a:chExt cx="720080" cy="684076"/>
              </a:xfrm>
            </p:grpSpPr>
            <p:cxnSp>
              <p:nvCxnSpPr>
                <p:cNvPr id="41" name="Přímá spojnice 40"/>
                <p:cNvCxnSpPr/>
                <p:nvPr/>
              </p:nvCxnSpPr>
              <p:spPr>
                <a:xfrm>
                  <a:off x="313184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Přímá spojnice 41"/>
                <p:cNvCxnSpPr/>
                <p:nvPr/>
              </p:nvCxnSpPr>
              <p:spPr>
                <a:xfrm flipH="1">
                  <a:off x="3131840" y="3717032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Přímá spojnice 42"/>
                <p:cNvCxnSpPr/>
                <p:nvPr/>
              </p:nvCxnSpPr>
              <p:spPr>
                <a:xfrm>
                  <a:off x="3131840" y="4401108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Přímá spojnice 43"/>
                <p:cNvCxnSpPr/>
                <p:nvPr/>
              </p:nvCxnSpPr>
              <p:spPr>
                <a:xfrm>
                  <a:off x="3498780" y="3717032"/>
                  <a:ext cx="0" cy="684076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Přímá spojnice 44"/>
                <p:cNvCxnSpPr/>
                <p:nvPr/>
              </p:nvCxnSpPr>
              <p:spPr>
                <a:xfrm flipH="1">
                  <a:off x="3131840" y="4059070"/>
                  <a:ext cx="720080" cy="0"/>
                </a:xfrm>
                <a:prstGeom prst="line">
                  <a:avLst/>
                </a:prstGeom>
                <a:ln w="28575">
                  <a:solidFill>
                    <a:srgbClr val="CC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0" name="Přímá spojnice 39"/>
              <p:cNvCxnSpPr/>
              <p:nvPr/>
            </p:nvCxnSpPr>
            <p:spPr>
              <a:xfrm flipV="1">
                <a:off x="3858820" y="3781894"/>
                <a:ext cx="0" cy="684076"/>
              </a:xfrm>
              <a:prstGeom prst="line">
                <a:avLst/>
              </a:prstGeom>
              <a:ln w="28575">
                <a:solidFill>
                  <a:srgbClr val="CC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Přímá spojnice 37"/>
            <p:cNvCxnSpPr/>
            <p:nvPr/>
          </p:nvCxnSpPr>
          <p:spPr>
            <a:xfrm>
              <a:off x="4145853" y="4428484"/>
              <a:ext cx="437473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4293826" y="2289942"/>
              <a:ext cx="305305" cy="0"/>
            </a:xfrm>
            <a:prstGeom prst="line">
              <a:avLst/>
            </a:prstGeom>
            <a:ln w="28575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190051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selý obličej 4"/>
          <p:cNvSpPr/>
          <p:nvPr/>
        </p:nvSpPr>
        <p:spPr>
          <a:xfrm>
            <a:off x="2541471" y="-3905707"/>
            <a:ext cx="3996444" cy="380384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lunce 6"/>
          <p:cNvSpPr/>
          <p:nvPr/>
        </p:nvSpPr>
        <p:spPr>
          <a:xfrm>
            <a:off x="2638806" y="-4664635"/>
            <a:ext cx="3899109" cy="3600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 descr="D:\_temp\Dočasné soubory Internetu\Content.IE5\4SFYHS1N\MP90043314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677" y="-4347864"/>
            <a:ext cx="4430579" cy="37934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-5211960"/>
            <a:ext cx="3853664" cy="3892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Souměrnost kolem nás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9" name="Picture 3" descr="D:\_temp\Dočasné soubory Internetu\Content.IE5\4SFYHS1N\MC9004112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55" y="-5716016"/>
            <a:ext cx="4173293" cy="39320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_temp\Dočasné soubory Internetu\Content.IE5\H7KK7RPU\MC9004112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740" y="-5644008"/>
            <a:ext cx="3324468" cy="31683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_temp\Dočasné soubory Internetu\Content.IE5\87NKIEXF\MP90042656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169" y="-6380903"/>
            <a:ext cx="3432537" cy="34325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4571999" y="1124744"/>
            <a:ext cx="1" cy="5616624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6789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32972E-6 L 0.00365 2.16209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08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97876E-6 L -0.00174 2.23482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117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62318E-6 L -0.00417 2.29 " pathEditMode="relative" rAng="0" ptsTypes="AA">
                                      <p:cBhvr>
                                        <p:cTn id="2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1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72639E-6 L -0.01406 2.51767 " pathEditMode="relative" rAng="0" ptsTypes="AA">
                                      <p:cBhvr>
                                        <p:cTn id="3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258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87901E-6 L -0.01216 2.6779 " pathEditMode="relative" rAng="0" ptsTypes="AA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1338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99677E-6 L -0.01997 2.68529 " pathEditMode="relative" rAng="0" ptsTypes="AA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342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20988E-6 L 0 2.80905 " pathEditMode="relative" rAng="0" ptsTypes="AA">
                                      <p:cBhvr>
                                        <p:cTn id="44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04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pPr algn="l"/>
            <a:r>
              <a:rPr lang="cs-CZ" sz="2200" b="1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Obrázky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smajlíka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, sluníčka, letadla, obličeje, dopravních značek, srdce použity z office.microsoft.com.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Citace 28.9. 2011 </a:t>
            </a:r>
          </a:p>
          <a:p>
            <a:pPr lvl="0"/>
            <a:r>
              <a:rPr lang="cs-CZ" sz="2400" dirty="0"/>
              <a:t>MOLNÁR,J.-MIKULENKOVÁ,H. Matematika 3.ročník: 1.díl. Ilustroval Jindřich Kania. Olomouc: </a:t>
            </a:r>
            <a:r>
              <a:rPr lang="cs-CZ" sz="2400" dirty="0" err="1"/>
              <a:t>Prodos</a:t>
            </a:r>
            <a:r>
              <a:rPr lang="cs-CZ" sz="2400" dirty="0"/>
              <a:t> spol. s.r.o., 1997. </a:t>
            </a:r>
            <a:r>
              <a:rPr lang="cs-CZ" sz="2400"/>
              <a:t>ISBN 80-85806-78-9</a:t>
            </a:r>
          </a:p>
          <a:p>
            <a:pPr marL="0" indent="0">
              <a:buNone/>
            </a:pP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5301208"/>
            <a:ext cx="5762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03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108</Words>
  <Application>Microsoft Office PowerPoint</Application>
  <PresentationFormat>Předvádění na obrazovce (4:3)</PresentationFormat>
  <Paragraphs>13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Název školy: ZŠ Varnsdorf, Edisonova 2821, okres Děčín, příspěvková organizace Matematika a její aplikace, Matematika, Geometrie v rovině a v prostoru, Souměrnost - prezentace Autor: Mgr. Marika Podroužková Název materiálu: VY_42_INOVACE_30/I.SADA</vt:lpstr>
      <vt:lpstr>Souměrnost</vt:lpstr>
      <vt:lpstr>Osa souměrnosti</vt:lpstr>
      <vt:lpstr>Dorýsuj obrázek tak, aby byl osově souměrný.</vt:lpstr>
      <vt:lpstr>Souměrnost kolem nás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Souměrnost</dc:title>
  <dc:creator>marika</dc:creator>
  <cp:lastModifiedBy>Rumcajs</cp:lastModifiedBy>
  <cp:revision>33</cp:revision>
  <dcterms:created xsi:type="dcterms:W3CDTF">2011-10-27T15:49:35Z</dcterms:created>
  <dcterms:modified xsi:type="dcterms:W3CDTF">2012-01-04T19:44:53Z</dcterms:modified>
</cp:coreProperties>
</file>