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Default Extension="vml" ContentType="application/vnd.openxmlformats-officedocument.vmlDrawing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80" r:id="rId2"/>
    <p:sldId id="277" r:id="rId3"/>
    <p:sldId id="281" r:id="rId4"/>
    <p:sldId id="270" r:id="rId5"/>
    <p:sldId id="259" r:id="rId6"/>
    <p:sldId id="272" r:id="rId7"/>
    <p:sldId id="279" r:id="rId8"/>
    <p:sldId id="266" r:id="rId9"/>
    <p:sldId id="273" r:id="rId10"/>
    <p:sldId id="276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735" autoAdjust="0"/>
    <p:restoredTop sz="94660"/>
  </p:normalViewPr>
  <p:slideViewPr>
    <p:cSldViewPr>
      <p:cViewPr varScale="1">
        <p:scale>
          <a:sx n="68" d="100"/>
          <a:sy n="68" d="100"/>
        </p:scale>
        <p:origin x="-8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96FC295-60FB-409E-AA5B-7C6486610E35}" type="doc">
      <dgm:prSet loTypeId="urn:microsoft.com/office/officeart/2005/8/layout/matrix1" loCatId="matrix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A2CADDB-55FB-4700-B29A-211752BEE79A}">
      <dgm:prSet phldrT="[Text]"/>
      <dgm:spPr/>
      <dgm:t>
        <a:bodyPr/>
        <a:lstStyle/>
        <a:p>
          <a:r>
            <a:rPr lang="cs-CZ" dirty="0" smtClean="0"/>
            <a:t>žijí ve vodě</a:t>
          </a:r>
          <a:endParaRPr lang="cs-CZ" dirty="0"/>
        </a:p>
      </dgm:t>
    </dgm:pt>
    <dgm:pt modelId="{7353D7B0-FCC3-4A32-9D16-F4CC1F19C0E4}" type="parTrans" cxnId="{DA73B812-D3DE-4B64-BDF6-BD3B2F14DA9B}">
      <dgm:prSet/>
      <dgm:spPr/>
      <dgm:t>
        <a:bodyPr/>
        <a:lstStyle/>
        <a:p>
          <a:endParaRPr lang="cs-CZ"/>
        </a:p>
      </dgm:t>
    </dgm:pt>
    <dgm:pt modelId="{1F550E47-7984-4AAB-91D9-9472237429BC}" type="sibTrans" cxnId="{DA73B812-D3DE-4B64-BDF6-BD3B2F14DA9B}">
      <dgm:prSet/>
      <dgm:spPr/>
      <dgm:t>
        <a:bodyPr/>
        <a:lstStyle/>
        <a:p>
          <a:endParaRPr lang="cs-CZ"/>
        </a:p>
      </dgm:t>
    </dgm:pt>
    <dgm:pt modelId="{3C694D2E-7679-482B-9619-489C7048CCCF}">
      <dgm:prSet phldrT="[Text]" custT="1"/>
      <dgm:spPr/>
      <dgm:t>
        <a:bodyPr/>
        <a:lstStyle/>
        <a:p>
          <a:r>
            <a:rPr lang="cs-CZ" sz="2800" dirty="0" smtClean="0"/>
            <a:t>na povrchu těla </a:t>
          </a:r>
        </a:p>
        <a:p>
          <a:r>
            <a:rPr lang="cs-CZ" sz="2800" dirty="0" smtClean="0"/>
            <a:t>- šupiny nebo ploténky</a:t>
          </a:r>
          <a:endParaRPr lang="cs-CZ" sz="2800" dirty="0"/>
        </a:p>
      </dgm:t>
    </dgm:pt>
    <dgm:pt modelId="{9822316D-A7D3-4601-AC41-89B279300FCD}" type="parTrans" cxnId="{692A26E6-DD42-4C12-B3CD-00B1D32A4BC1}">
      <dgm:prSet/>
      <dgm:spPr/>
      <dgm:t>
        <a:bodyPr/>
        <a:lstStyle/>
        <a:p>
          <a:endParaRPr lang="cs-CZ"/>
        </a:p>
      </dgm:t>
    </dgm:pt>
    <dgm:pt modelId="{8ED930C2-B7AA-4F7C-9A39-200572112D82}" type="sibTrans" cxnId="{692A26E6-DD42-4C12-B3CD-00B1D32A4BC1}">
      <dgm:prSet/>
      <dgm:spPr/>
      <dgm:t>
        <a:bodyPr/>
        <a:lstStyle/>
        <a:p>
          <a:endParaRPr lang="cs-CZ"/>
        </a:p>
      </dgm:t>
    </dgm:pt>
    <dgm:pt modelId="{88A9379C-7249-4B8E-B3D7-7921BED00DDA}">
      <dgm:prSet phldrT="[Text]" custT="1"/>
      <dgm:spPr/>
      <dgm:t>
        <a:bodyPr/>
        <a:lstStyle/>
        <a:p>
          <a:r>
            <a:rPr lang="cs-CZ" sz="2800" dirty="0" smtClean="0"/>
            <a:t>dýchají - žábrami</a:t>
          </a:r>
          <a:endParaRPr lang="cs-CZ" sz="2800" dirty="0"/>
        </a:p>
      </dgm:t>
    </dgm:pt>
    <dgm:pt modelId="{534C90EF-6401-4F1A-8DEE-863EE345A0F1}" type="parTrans" cxnId="{FD0FBA9B-F11B-4827-A2F1-BC3C8152D75C}">
      <dgm:prSet/>
      <dgm:spPr/>
      <dgm:t>
        <a:bodyPr/>
        <a:lstStyle/>
        <a:p>
          <a:endParaRPr lang="cs-CZ"/>
        </a:p>
      </dgm:t>
    </dgm:pt>
    <dgm:pt modelId="{DB2E5394-0352-43BE-AB52-C4073938D7A6}" type="sibTrans" cxnId="{FD0FBA9B-F11B-4827-A2F1-BC3C8152D75C}">
      <dgm:prSet/>
      <dgm:spPr/>
      <dgm:t>
        <a:bodyPr/>
        <a:lstStyle/>
        <a:p>
          <a:endParaRPr lang="cs-CZ"/>
        </a:p>
      </dgm:t>
    </dgm:pt>
    <dgm:pt modelId="{1FCC58EA-D9AE-4256-9DCF-5F0CAEBFC69A}">
      <dgm:prSet phldrT="[Text]" custT="1"/>
      <dgm:spPr/>
      <dgm:t>
        <a:bodyPr/>
        <a:lstStyle/>
        <a:p>
          <a:r>
            <a:rPr lang="cs-CZ" sz="2800" dirty="0" smtClean="0"/>
            <a:t>pohyb </a:t>
          </a:r>
        </a:p>
        <a:p>
          <a:r>
            <a:rPr lang="cs-CZ" sz="2800" dirty="0" smtClean="0"/>
            <a:t>-pomocí ploutví</a:t>
          </a:r>
          <a:endParaRPr lang="cs-CZ" sz="2800" dirty="0"/>
        </a:p>
      </dgm:t>
    </dgm:pt>
    <dgm:pt modelId="{CBC89B0E-F016-4A9A-9CD9-5AEEB2E7B607}" type="parTrans" cxnId="{7A2981BF-A606-4F45-8877-32D6B8A18028}">
      <dgm:prSet/>
      <dgm:spPr/>
      <dgm:t>
        <a:bodyPr/>
        <a:lstStyle/>
        <a:p>
          <a:endParaRPr lang="cs-CZ"/>
        </a:p>
      </dgm:t>
    </dgm:pt>
    <dgm:pt modelId="{1AB18DD2-984B-4AE8-9FF9-729A6ECBB0DD}" type="sibTrans" cxnId="{7A2981BF-A606-4F45-8877-32D6B8A18028}">
      <dgm:prSet/>
      <dgm:spPr/>
      <dgm:t>
        <a:bodyPr/>
        <a:lstStyle/>
        <a:p>
          <a:endParaRPr lang="cs-CZ"/>
        </a:p>
      </dgm:t>
    </dgm:pt>
    <dgm:pt modelId="{E7AC6534-4026-4559-8EA2-EA3D2AA25880}">
      <dgm:prSet phldrT="[Text]" custT="1"/>
      <dgm:spPr/>
      <dgm:t>
        <a:bodyPr/>
        <a:lstStyle/>
        <a:p>
          <a:r>
            <a:rPr lang="cs-CZ" sz="2800" dirty="0" smtClean="0"/>
            <a:t>rozmnožování </a:t>
          </a:r>
        </a:p>
        <a:p>
          <a:r>
            <a:rPr lang="cs-CZ" sz="2800" dirty="0" smtClean="0"/>
            <a:t>-jikry (drobná vajíčka)</a:t>
          </a:r>
          <a:endParaRPr lang="cs-CZ" sz="2800" dirty="0"/>
        </a:p>
      </dgm:t>
    </dgm:pt>
    <dgm:pt modelId="{FDB37F87-757E-4406-A627-A943348A7AC9}" type="parTrans" cxnId="{47CD0661-A8BA-426A-8460-110D8699D170}">
      <dgm:prSet/>
      <dgm:spPr/>
      <dgm:t>
        <a:bodyPr/>
        <a:lstStyle/>
        <a:p>
          <a:endParaRPr lang="cs-CZ"/>
        </a:p>
      </dgm:t>
    </dgm:pt>
    <dgm:pt modelId="{1F6D5EAB-2854-4DC0-9809-A3D68FAEFEDB}" type="sibTrans" cxnId="{47CD0661-A8BA-426A-8460-110D8699D170}">
      <dgm:prSet/>
      <dgm:spPr/>
      <dgm:t>
        <a:bodyPr/>
        <a:lstStyle/>
        <a:p>
          <a:endParaRPr lang="cs-CZ"/>
        </a:p>
      </dgm:t>
    </dgm:pt>
    <dgm:pt modelId="{BD0908DA-1E4E-40FC-B17E-6FEE5CF6D3BC}" type="pres">
      <dgm:prSet presAssocID="{896FC295-60FB-409E-AA5B-7C6486610E35}" presName="diagram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0505B2C-811F-4C23-9111-B3C6E0BAFE9E}" type="pres">
      <dgm:prSet presAssocID="{896FC295-60FB-409E-AA5B-7C6486610E35}" presName="matrix" presStyleCnt="0"/>
      <dgm:spPr/>
    </dgm:pt>
    <dgm:pt modelId="{AAF9205A-9CB7-41AE-8609-97243E6711E7}" type="pres">
      <dgm:prSet presAssocID="{896FC295-60FB-409E-AA5B-7C6486610E35}" presName="tile1" presStyleLbl="node1" presStyleIdx="0" presStyleCnt="4"/>
      <dgm:spPr/>
      <dgm:t>
        <a:bodyPr/>
        <a:lstStyle/>
        <a:p>
          <a:endParaRPr lang="cs-CZ"/>
        </a:p>
      </dgm:t>
    </dgm:pt>
    <dgm:pt modelId="{961D12EA-2746-49E2-992F-A27BF29D9F80}" type="pres">
      <dgm:prSet presAssocID="{896FC295-60FB-409E-AA5B-7C6486610E35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96BC89-DD28-4274-9691-5617F568C0CB}" type="pres">
      <dgm:prSet presAssocID="{896FC295-60FB-409E-AA5B-7C6486610E35}" presName="tile2" presStyleLbl="node1" presStyleIdx="1" presStyleCnt="4" custLinFactNeighborX="0"/>
      <dgm:spPr/>
      <dgm:t>
        <a:bodyPr/>
        <a:lstStyle/>
        <a:p>
          <a:endParaRPr lang="cs-CZ"/>
        </a:p>
      </dgm:t>
    </dgm:pt>
    <dgm:pt modelId="{CC924F97-C08B-4B7A-8101-DD971A0A44E9}" type="pres">
      <dgm:prSet presAssocID="{896FC295-60FB-409E-AA5B-7C6486610E35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88139EB-3739-4E63-9A62-5364DDAC9571}" type="pres">
      <dgm:prSet presAssocID="{896FC295-60FB-409E-AA5B-7C6486610E35}" presName="tile3" presStyleLbl="node1" presStyleIdx="2" presStyleCnt="4" custLinFactNeighborX="-369" custLinFactNeighborY="8107"/>
      <dgm:spPr/>
      <dgm:t>
        <a:bodyPr/>
        <a:lstStyle/>
        <a:p>
          <a:endParaRPr lang="cs-CZ"/>
        </a:p>
      </dgm:t>
    </dgm:pt>
    <dgm:pt modelId="{4818D828-65D8-4705-B7F9-664ADA790F8C}" type="pres">
      <dgm:prSet presAssocID="{896FC295-60FB-409E-AA5B-7C6486610E35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4162C11-59D1-44EB-9997-346CDFD24DB4}" type="pres">
      <dgm:prSet presAssocID="{896FC295-60FB-409E-AA5B-7C6486610E35}" presName="tile4" presStyleLbl="node1" presStyleIdx="3" presStyleCnt="4"/>
      <dgm:spPr/>
      <dgm:t>
        <a:bodyPr/>
        <a:lstStyle/>
        <a:p>
          <a:endParaRPr lang="cs-CZ"/>
        </a:p>
      </dgm:t>
    </dgm:pt>
    <dgm:pt modelId="{244F6414-6728-48CC-9819-6ED004A8EA8A}" type="pres">
      <dgm:prSet presAssocID="{896FC295-60FB-409E-AA5B-7C6486610E35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B8BC82-1770-4844-B92D-2B5D5E1389FB}" type="pres">
      <dgm:prSet presAssocID="{896FC295-60FB-409E-AA5B-7C6486610E35}" presName="centerTile" presStyleLbl="fgShp" presStyleIdx="0" presStyleCnt="1">
        <dgm:presLayoutVars>
          <dgm:chMax val="0"/>
          <dgm:chPref val="0"/>
        </dgm:presLayoutVars>
      </dgm:prSet>
      <dgm:spPr/>
      <dgm:t>
        <a:bodyPr/>
        <a:lstStyle/>
        <a:p>
          <a:endParaRPr lang="cs-CZ"/>
        </a:p>
      </dgm:t>
    </dgm:pt>
  </dgm:ptLst>
  <dgm:cxnLst>
    <dgm:cxn modelId="{2D0DC607-EBE8-46F0-B681-600729498038}" type="presOf" srcId="{896FC295-60FB-409E-AA5B-7C6486610E35}" destId="{BD0908DA-1E4E-40FC-B17E-6FEE5CF6D3BC}" srcOrd="0" destOrd="0" presId="urn:microsoft.com/office/officeart/2005/8/layout/matrix1"/>
    <dgm:cxn modelId="{EC4896D6-433F-4048-8997-A3A8E699D8AD}" type="presOf" srcId="{3C694D2E-7679-482B-9619-489C7048CCCF}" destId="{961D12EA-2746-49E2-992F-A27BF29D9F80}" srcOrd="1" destOrd="0" presId="urn:microsoft.com/office/officeart/2005/8/layout/matrix1"/>
    <dgm:cxn modelId="{AA78CB03-D6D4-4DD5-8178-45FFA31CDF72}" type="presOf" srcId="{88A9379C-7249-4B8E-B3D7-7921BED00DDA}" destId="{AA96BC89-DD28-4274-9691-5617F568C0CB}" srcOrd="0" destOrd="0" presId="urn:microsoft.com/office/officeart/2005/8/layout/matrix1"/>
    <dgm:cxn modelId="{D06CFFAE-61EC-4159-B9A7-A60080500CBE}" type="presOf" srcId="{1FCC58EA-D9AE-4256-9DCF-5F0CAEBFC69A}" destId="{888139EB-3739-4E63-9A62-5364DDAC9571}" srcOrd="0" destOrd="0" presId="urn:microsoft.com/office/officeart/2005/8/layout/matrix1"/>
    <dgm:cxn modelId="{C02C0477-0A7C-416B-B1B2-AE9A8485C937}" type="presOf" srcId="{0A2CADDB-55FB-4700-B29A-211752BEE79A}" destId="{2BB8BC82-1770-4844-B92D-2B5D5E1389FB}" srcOrd="0" destOrd="0" presId="urn:microsoft.com/office/officeart/2005/8/layout/matrix1"/>
    <dgm:cxn modelId="{7A2981BF-A606-4F45-8877-32D6B8A18028}" srcId="{0A2CADDB-55FB-4700-B29A-211752BEE79A}" destId="{1FCC58EA-D9AE-4256-9DCF-5F0CAEBFC69A}" srcOrd="2" destOrd="0" parTransId="{CBC89B0E-F016-4A9A-9CD9-5AEEB2E7B607}" sibTransId="{1AB18DD2-984B-4AE8-9FF9-729A6ECBB0DD}"/>
    <dgm:cxn modelId="{14CDDE85-1F86-4F09-9C53-F60E274B5307}" type="presOf" srcId="{3C694D2E-7679-482B-9619-489C7048CCCF}" destId="{AAF9205A-9CB7-41AE-8609-97243E6711E7}" srcOrd="0" destOrd="0" presId="urn:microsoft.com/office/officeart/2005/8/layout/matrix1"/>
    <dgm:cxn modelId="{47CD0661-A8BA-426A-8460-110D8699D170}" srcId="{0A2CADDB-55FB-4700-B29A-211752BEE79A}" destId="{E7AC6534-4026-4559-8EA2-EA3D2AA25880}" srcOrd="3" destOrd="0" parTransId="{FDB37F87-757E-4406-A627-A943348A7AC9}" sibTransId="{1F6D5EAB-2854-4DC0-9809-A3D68FAEFEDB}"/>
    <dgm:cxn modelId="{692A26E6-DD42-4C12-B3CD-00B1D32A4BC1}" srcId="{0A2CADDB-55FB-4700-B29A-211752BEE79A}" destId="{3C694D2E-7679-482B-9619-489C7048CCCF}" srcOrd="0" destOrd="0" parTransId="{9822316D-A7D3-4601-AC41-89B279300FCD}" sibTransId="{8ED930C2-B7AA-4F7C-9A39-200572112D82}"/>
    <dgm:cxn modelId="{DA73B812-D3DE-4B64-BDF6-BD3B2F14DA9B}" srcId="{896FC295-60FB-409E-AA5B-7C6486610E35}" destId="{0A2CADDB-55FB-4700-B29A-211752BEE79A}" srcOrd="0" destOrd="0" parTransId="{7353D7B0-FCC3-4A32-9D16-F4CC1F19C0E4}" sibTransId="{1F550E47-7984-4AAB-91D9-9472237429BC}"/>
    <dgm:cxn modelId="{D18AC60D-F906-4E6C-881A-AC3EE55A6AA3}" type="presOf" srcId="{E7AC6534-4026-4559-8EA2-EA3D2AA25880}" destId="{244F6414-6728-48CC-9819-6ED004A8EA8A}" srcOrd="1" destOrd="0" presId="urn:microsoft.com/office/officeart/2005/8/layout/matrix1"/>
    <dgm:cxn modelId="{D04BD944-8D45-462D-8766-AFFE9E5450A1}" type="presOf" srcId="{E7AC6534-4026-4559-8EA2-EA3D2AA25880}" destId="{A4162C11-59D1-44EB-9997-346CDFD24DB4}" srcOrd="0" destOrd="0" presId="urn:microsoft.com/office/officeart/2005/8/layout/matrix1"/>
    <dgm:cxn modelId="{FD0FBA9B-F11B-4827-A2F1-BC3C8152D75C}" srcId="{0A2CADDB-55FB-4700-B29A-211752BEE79A}" destId="{88A9379C-7249-4B8E-B3D7-7921BED00DDA}" srcOrd="1" destOrd="0" parTransId="{534C90EF-6401-4F1A-8DEE-863EE345A0F1}" sibTransId="{DB2E5394-0352-43BE-AB52-C4073938D7A6}"/>
    <dgm:cxn modelId="{6EFFD2AE-5BA7-4E14-9873-F164F0A7CE47}" type="presOf" srcId="{88A9379C-7249-4B8E-B3D7-7921BED00DDA}" destId="{CC924F97-C08B-4B7A-8101-DD971A0A44E9}" srcOrd="1" destOrd="0" presId="urn:microsoft.com/office/officeart/2005/8/layout/matrix1"/>
    <dgm:cxn modelId="{F11DE3D0-32FC-4995-9734-6ACA7629395E}" type="presOf" srcId="{1FCC58EA-D9AE-4256-9DCF-5F0CAEBFC69A}" destId="{4818D828-65D8-4705-B7F9-664ADA790F8C}" srcOrd="1" destOrd="0" presId="urn:microsoft.com/office/officeart/2005/8/layout/matrix1"/>
    <dgm:cxn modelId="{E5A95D64-2279-45BE-9B0B-6E019411FFF1}" type="presParOf" srcId="{BD0908DA-1E4E-40FC-B17E-6FEE5CF6D3BC}" destId="{F0505B2C-811F-4C23-9111-B3C6E0BAFE9E}" srcOrd="0" destOrd="0" presId="urn:microsoft.com/office/officeart/2005/8/layout/matrix1"/>
    <dgm:cxn modelId="{5810F34F-FE7F-43DD-A6F2-F04BEA2A88DE}" type="presParOf" srcId="{F0505B2C-811F-4C23-9111-B3C6E0BAFE9E}" destId="{AAF9205A-9CB7-41AE-8609-97243E6711E7}" srcOrd="0" destOrd="0" presId="urn:microsoft.com/office/officeart/2005/8/layout/matrix1"/>
    <dgm:cxn modelId="{76452CA2-A515-4B33-B90C-9E353CAFF723}" type="presParOf" srcId="{F0505B2C-811F-4C23-9111-B3C6E0BAFE9E}" destId="{961D12EA-2746-49E2-992F-A27BF29D9F80}" srcOrd="1" destOrd="0" presId="urn:microsoft.com/office/officeart/2005/8/layout/matrix1"/>
    <dgm:cxn modelId="{379F5C38-F94B-462C-B88F-A46B99CF8832}" type="presParOf" srcId="{F0505B2C-811F-4C23-9111-B3C6E0BAFE9E}" destId="{AA96BC89-DD28-4274-9691-5617F568C0CB}" srcOrd="2" destOrd="0" presId="urn:microsoft.com/office/officeart/2005/8/layout/matrix1"/>
    <dgm:cxn modelId="{60DC61CA-9260-4CC5-9712-6EA4C2D7CA15}" type="presParOf" srcId="{F0505B2C-811F-4C23-9111-B3C6E0BAFE9E}" destId="{CC924F97-C08B-4B7A-8101-DD971A0A44E9}" srcOrd="3" destOrd="0" presId="urn:microsoft.com/office/officeart/2005/8/layout/matrix1"/>
    <dgm:cxn modelId="{BA591CA7-2F51-4B79-AD55-F2AF6ACF94E6}" type="presParOf" srcId="{F0505B2C-811F-4C23-9111-B3C6E0BAFE9E}" destId="{888139EB-3739-4E63-9A62-5364DDAC9571}" srcOrd="4" destOrd="0" presId="urn:microsoft.com/office/officeart/2005/8/layout/matrix1"/>
    <dgm:cxn modelId="{796C8DB6-11BF-47BF-8F6D-7234A97050F9}" type="presParOf" srcId="{F0505B2C-811F-4C23-9111-B3C6E0BAFE9E}" destId="{4818D828-65D8-4705-B7F9-664ADA790F8C}" srcOrd="5" destOrd="0" presId="urn:microsoft.com/office/officeart/2005/8/layout/matrix1"/>
    <dgm:cxn modelId="{B95B8EE3-5FC2-4D59-8885-A2F407E63CA3}" type="presParOf" srcId="{F0505B2C-811F-4C23-9111-B3C6E0BAFE9E}" destId="{A4162C11-59D1-44EB-9997-346CDFD24DB4}" srcOrd="6" destOrd="0" presId="urn:microsoft.com/office/officeart/2005/8/layout/matrix1"/>
    <dgm:cxn modelId="{8C1CC6F0-1DAE-42A8-9F61-40961D4DC435}" type="presParOf" srcId="{F0505B2C-811F-4C23-9111-B3C6E0BAFE9E}" destId="{244F6414-6728-48CC-9819-6ED004A8EA8A}" srcOrd="7" destOrd="0" presId="urn:microsoft.com/office/officeart/2005/8/layout/matrix1"/>
    <dgm:cxn modelId="{26CA25AA-ED94-4C14-9D63-A5CE1B93E71A}" type="presParOf" srcId="{BD0908DA-1E4E-40FC-B17E-6FEE5CF6D3BC}" destId="{2BB8BC82-1770-4844-B92D-2B5D5E1389FB}" srcOrd="1" destOrd="0" presId="urn:microsoft.com/office/officeart/2005/8/layout/matrix1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1946D2-ECED-4578-A714-AF23060FF57F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FB2F0-2C03-4A25-8567-552A48AA10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1946D2-ECED-4578-A714-AF23060FF57F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FB2F0-2C03-4A25-8567-552A48AA10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1946D2-ECED-4578-A714-AF23060FF57F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FB2F0-2C03-4A25-8567-552A48AA10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1946D2-ECED-4578-A714-AF23060FF57F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FB2F0-2C03-4A25-8567-552A48AA10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1946D2-ECED-4578-A714-AF23060FF57F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FB2F0-2C03-4A25-8567-552A48AA10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1946D2-ECED-4578-A714-AF23060FF57F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FB2F0-2C03-4A25-8567-552A48AA10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1946D2-ECED-4578-A714-AF23060FF57F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FB2F0-2C03-4A25-8567-552A48AA10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1946D2-ECED-4578-A714-AF23060FF57F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FB2F0-2C03-4A25-8567-552A48AA10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1946D2-ECED-4578-A714-AF23060FF57F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FB2F0-2C03-4A25-8567-552A48AA10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1946D2-ECED-4578-A714-AF23060FF57F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FB2F0-2C03-4A25-8567-552A48AA10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1946D2-ECED-4578-A714-AF23060FF57F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4FB2F0-2C03-4A25-8567-552A48AA107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1946D2-ECED-4578-A714-AF23060FF57F}" type="datetimeFigureOut">
              <a:rPr lang="cs-CZ" smtClean="0"/>
              <a:pPr/>
              <a:t>12.10.2012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4FB2F0-2C03-4A25-8567-552A48AA107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wheel spokes="8"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jpeg"/><Relationship Id="rId3" Type="http://schemas.openxmlformats.org/officeDocument/2006/relationships/diagramData" Target="../diagrams/data1.xml"/><Relationship Id="rId7" Type="http://schemas.openxmlformats.org/officeDocument/2006/relationships/image" Target="../media/image4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10" Type="http://schemas.openxmlformats.org/officeDocument/2006/relationships/image" Target="../media/image6.jpeg"/><Relationship Id="rId4" Type="http://schemas.openxmlformats.org/officeDocument/2006/relationships/diagramLayout" Target="../diagrams/layout1.xml"/><Relationship Id="rId9" Type="http://schemas.openxmlformats.org/officeDocument/2006/relationships/package" Target="../embeddings/Dokument_aplikace_Microsoft_Office_Word1.docx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hyperlink" Target="http://stezka.arbesovka.cz/downloads/Ryby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8243918" cy="4048132"/>
          </a:xfrm>
        </p:spPr>
        <p:txBody>
          <a:bodyPr>
            <a:noAutofit/>
          </a:bodyPr>
          <a:lstStyle/>
          <a:p>
            <a:pPr algn="l"/>
            <a:r>
              <a:rPr lang="cs-CZ" sz="2400" dirty="0" smtClean="0"/>
              <a:t>Název školy:      Speciální základní škola, Louny,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 </a:t>
            </a:r>
            <a:r>
              <a:rPr lang="cs-CZ" sz="2400" dirty="0" smtClean="0"/>
              <a:t>                            </a:t>
            </a:r>
            <a:r>
              <a:rPr lang="cs-CZ" sz="2400" dirty="0" err="1" smtClean="0"/>
              <a:t>Poděbradova</a:t>
            </a:r>
            <a:r>
              <a:rPr lang="cs-CZ" sz="2400" dirty="0" smtClean="0"/>
              <a:t> 640,příspěvková organizace</a:t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Autor</a:t>
            </a:r>
            <a:r>
              <a:rPr lang="cs-CZ" sz="2400" dirty="0" smtClean="0"/>
              <a:t>:              </a:t>
            </a:r>
            <a:r>
              <a:rPr lang="cs-CZ" sz="2400" dirty="0" smtClean="0"/>
              <a:t>      Mgr</a:t>
            </a:r>
            <a:r>
              <a:rPr lang="cs-CZ" sz="2400" dirty="0" smtClean="0"/>
              <a:t>. </a:t>
            </a:r>
            <a:r>
              <a:rPr lang="cs-CZ" sz="2400" dirty="0" smtClean="0"/>
              <a:t>Jana Zelinková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Název </a:t>
            </a:r>
            <a:r>
              <a:rPr lang="cs-CZ" sz="2400" dirty="0" smtClean="0"/>
              <a:t>materiálu: </a:t>
            </a:r>
            <a:r>
              <a:rPr lang="cs-CZ" sz="2400" dirty="0" smtClean="0"/>
              <a:t>VY_32_INOVACE_01_RYBY – HLAVNÍ</a:t>
            </a:r>
            <a:br>
              <a:rPr lang="cs-CZ" sz="2400" dirty="0" smtClean="0"/>
            </a:br>
            <a:r>
              <a:rPr lang="cs-CZ" sz="2400" dirty="0" smtClean="0"/>
              <a:t> </a:t>
            </a:r>
            <a:r>
              <a:rPr lang="cs-CZ" sz="2400" dirty="0" smtClean="0"/>
              <a:t>                                ZNAKY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Téma</a:t>
            </a:r>
            <a:r>
              <a:rPr lang="cs-CZ" sz="2400" dirty="0" smtClean="0"/>
              <a:t>:                     </a:t>
            </a:r>
            <a:r>
              <a:rPr lang="cs-CZ" sz="2400" dirty="0" smtClean="0"/>
              <a:t>Ryby – hlavní znaky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Název </a:t>
            </a:r>
            <a:r>
              <a:rPr lang="cs-CZ" sz="2400" dirty="0" smtClean="0"/>
              <a:t>sady:        </a:t>
            </a:r>
            <a:r>
              <a:rPr lang="cs-CZ" sz="2400" dirty="0" smtClean="0"/>
              <a:t>   PŘÍRODA - HŠ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>
                <a:solidFill>
                  <a:srgbClr val="FF0000"/>
                </a:solidFill>
              </a:rPr>
              <a:t>Číslo </a:t>
            </a:r>
            <a:r>
              <a:rPr lang="cs-CZ" sz="2400" dirty="0" smtClean="0">
                <a:solidFill>
                  <a:srgbClr val="FF0000"/>
                </a:solidFill>
              </a:rPr>
              <a:t>projektu:  CZ.1.07/1.4.00/21.3407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714480" y="4857760"/>
            <a:ext cx="5429288" cy="107157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5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14480" y="4857760"/>
            <a:ext cx="54102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Materiál je určen žákům </a:t>
            </a:r>
            <a:r>
              <a:rPr lang="cs-CZ" dirty="0" smtClean="0"/>
              <a:t>II. stupně speciální </a:t>
            </a:r>
            <a:r>
              <a:rPr lang="cs-CZ" dirty="0" smtClean="0"/>
              <a:t>školy v předmětu </a:t>
            </a:r>
            <a:r>
              <a:rPr lang="cs-CZ" dirty="0" smtClean="0"/>
              <a:t>příroda – základní poznatky z přírodopisu.</a:t>
            </a:r>
          </a:p>
          <a:p>
            <a:r>
              <a:rPr lang="cs-CZ" dirty="0" smtClean="0"/>
              <a:t>Cílem je seznámení s hlavními znaky a stavbou těla ryb.</a:t>
            </a:r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r>
              <a:rPr lang="cs-CZ" dirty="0" smtClean="0"/>
              <a:t>Inovace: interaktivní způsob učení</a:t>
            </a:r>
          </a:p>
          <a:p>
            <a:r>
              <a:rPr lang="cs-CZ" dirty="0" smtClean="0"/>
              <a:t>První část obsahuje výklad nového učiva, žáci pracují společně s učitelem, v závěrečné části jsou </a:t>
            </a:r>
            <a:r>
              <a:rPr lang="cs-CZ" dirty="0" smtClean="0"/>
              <a:t>listy 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</a:t>
            </a:r>
            <a:r>
              <a:rPr lang="cs-CZ" dirty="0" smtClean="0"/>
              <a:t>(7 – 9) </a:t>
            </a:r>
            <a:r>
              <a:rPr lang="cs-CZ" dirty="0" smtClean="0"/>
              <a:t>k opakování a procvičování </a:t>
            </a:r>
            <a:r>
              <a:rPr lang="cs-CZ" dirty="0" smtClean="0"/>
              <a:t>učiva. </a:t>
            </a:r>
            <a:r>
              <a:rPr lang="cs-CZ" dirty="0" smtClean="0"/>
              <a:t>P</a:t>
            </a:r>
            <a:r>
              <a:rPr lang="cs-CZ" dirty="0" smtClean="0"/>
              <a:t>odle schopností </a:t>
            </a:r>
            <a:r>
              <a:rPr lang="cs-CZ" dirty="0" smtClean="0"/>
              <a:t>mohou </a:t>
            </a:r>
            <a:r>
              <a:rPr lang="cs-CZ" dirty="0" smtClean="0"/>
              <a:t>žáci pracovat </a:t>
            </a:r>
            <a:r>
              <a:rPr lang="cs-CZ" dirty="0" smtClean="0"/>
              <a:t>samostatně nebo s učitelem 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 Y B 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00232" y="1428736"/>
            <a:ext cx="4857784" cy="4670312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6386" name="Picture 2" descr="C:\Users\HP\Desktop\MB900315768.GIF"/>
          <p:cNvPicPr>
            <a:picLocks noChangeAspect="1" noChangeArrowheads="1" noCrop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1428736"/>
            <a:ext cx="4787673" cy="4714908"/>
          </a:xfrm>
          <a:prstGeom prst="rect">
            <a:avLst/>
          </a:prstGeom>
          <a:noFill/>
          <a:ln>
            <a:solidFill>
              <a:schemeClr val="accent1"/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Ryby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01624" y="1357298"/>
          <a:ext cx="8628094" cy="528641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 descr="C:\Users\HP\Desktop\220px-Arapaima_gigas_scales_3860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643042" y="2857496"/>
            <a:ext cx="1428760" cy="1071570"/>
          </a:xfrm>
          <a:prstGeom prst="rect">
            <a:avLst/>
          </a:prstGeom>
          <a:noFill/>
        </p:spPr>
      </p:pic>
      <p:pic>
        <p:nvPicPr>
          <p:cNvPr id="1027" name="Picture 3" descr="C:\Users\HP\Desktop\220px-DiskuslaichaS.jp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6215074" y="4071942"/>
            <a:ext cx="1500198" cy="1125148"/>
          </a:xfrm>
          <a:prstGeom prst="rect">
            <a:avLst/>
          </a:prstGeom>
          <a:noFill/>
        </p:spPr>
      </p:pic>
      <p:graphicFrame>
        <p:nvGraphicFramePr>
          <p:cNvPr id="3" name="Object 2"/>
          <p:cNvGraphicFramePr>
            <a:graphicFrameLocks noChangeAspect="1"/>
          </p:cNvGraphicFramePr>
          <p:nvPr/>
        </p:nvGraphicFramePr>
        <p:xfrm>
          <a:off x="6215043" y="2643182"/>
          <a:ext cx="2928957" cy="1214446"/>
        </p:xfrm>
        <a:graphic>
          <a:graphicData uri="http://schemas.openxmlformats.org/presentationml/2006/ole">
            <p:oleObj spid="_x0000_s1026" name="Dokument" r:id="rId9" imgW="5785494" imgH="2509220" progId="Word.Document.12">
              <p:embed/>
            </p:oleObj>
          </a:graphicData>
        </a:graphic>
      </p:graphicFrame>
      <p:pic>
        <p:nvPicPr>
          <p:cNvPr id="4" name="Picture 3" descr="C:\Users\HP\Desktop\800px-Common_carp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142976" y="4143380"/>
            <a:ext cx="2153167" cy="928694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Stavba těla kapra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000" dirty="0" smtClean="0"/>
              <a:t>     </a:t>
            </a:r>
          </a:p>
          <a:p>
            <a:pPr>
              <a:buNone/>
            </a:pPr>
            <a:r>
              <a:rPr lang="cs-CZ" sz="2000" dirty="0" smtClean="0"/>
              <a:t>                    šupiny                                  hřbetní ploutev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žábry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oko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ústa                                                                                           o      </a:t>
            </a:r>
            <a:r>
              <a:rPr lang="cs-CZ" sz="2000" dirty="0" smtClean="0"/>
              <a:t>     ocasní </a:t>
            </a:r>
            <a:r>
              <a:rPr lang="cs-CZ" sz="2000" dirty="0" smtClean="0"/>
              <a:t>ploutev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hmatové </a:t>
            </a:r>
          </a:p>
          <a:p>
            <a:pPr>
              <a:buNone/>
            </a:pPr>
            <a:r>
              <a:rPr lang="cs-CZ" sz="2000" dirty="0" smtClean="0"/>
              <a:t>vousy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                        hrudní ploutev       břišní ploutev        řitní ploutev                                                                                     </a:t>
            </a:r>
          </a:p>
        </p:txBody>
      </p:sp>
      <p:pic>
        <p:nvPicPr>
          <p:cNvPr id="1027" name="Picture 3" descr="C:\Users\HP\Desktop\800px-Common_carp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7356" y="2571744"/>
            <a:ext cx="4876800" cy="2103438"/>
          </a:xfrm>
          <a:prstGeom prst="rect">
            <a:avLst/>
          </a:prstGeom>
          <a:noFill/>
        </p:spPr>
      </p:pic>
      <p:cxnSp>
        <p:nvCxnSpPr>
          <p:cNvPr id="26" name="Přímá spojovací šipka 25"/>
          <p:cNvCxnSpPr/>
          <p:nvPr/>
        </p:nvCxnSpPr>
        <p:spPr>
          <a:xfrm rot="5400000">
            <a:off x="4464843" y="2393149"/>
            <a:ext cx="785818" cy="7143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/>
          <p:nvPr/>
        </p:nvCxnSpPr>
        <p:spPr>
          <a:xfrm>
            <a:off x="2071670" y="2285992"/>
            <a:ext cx="1643074" cy="135732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>
            <a:off x="1071538" y="2857496"/>
            <a:ext cx="1785950" cy="8572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 flipV="1">
            <a:off x="1214414" y="3857628"/>
            <a:ext cx="928694" cy="1428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 rot="5400000" flipH="1" flipV="1">
            <a:off x="1357290" y="4000504"/>
            <a:ext cx="785818" cy="78581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šipka 36"/>
          <p:cNvCxnSpPr/>
          <p:nvPr/>
        </p:nvCxnSpPr>
        <p:spPr>
          <a:xfrm rot="5400000" flipH="1" flipV="1">
            <a:off x="2321703" y="4679165"/>
            <a:ext cx="1500198" cy="5715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šipka 38"/>
          <p:cNvCxnSpPr/>
          <p:nvPr/>
        </p:nvCxnSpPr>
        <p:spPr>
          <a:xfrm rot="16200000" flipV="1">
            <a:off x="3750463" y="4822041"/>
            <a:ext cx="1357322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ovací šipka 40"/>
          <p:cNvCxnSpPr/>
          <p:nvPr/>
        </p:nvCxnSpPr>
        <p:spPr>
          <a:xfrm rot="16200000" flipV="1">
            <a:off x="5143504" y="4357694"/>
            <a:ext cx="1500198" cy="121444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ovací šipka 42"/>
          <p:cNvCxnSpPr/>
          <p:nvPr/>
        </p:nvCxnSpPr>
        <p:spPr>
          <a:xfrm rot="10800000">
            <a:off x="6143636" y="3786190"/>
            <a:ext cx="642942" cy="14287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šipka 44"/>
          <p:cNvCxnSpPr/>
          <p:nvPr/>
        </p:nvCxnSpPr>
        <p:spPr>
          <a:xfrm>
            <a:off x="857224" y="3429000"/>
            <a:ext cx="1428760" cy="28575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3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3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3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3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3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3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3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3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3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3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30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30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3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3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3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3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3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3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3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potřebují ryby k životu?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752" y="1285860"/>
            <a:ext cx="8503920" cy="4813188"/>
          </a:xfrm>
        </p:spPr>
        <p:txBody>
          <a:bodyPr/>
          <a:lstStyle/>
          <a:p>
            <a:r>
              <a:rPr lang="cs-CZ" dirty="0" smtClean="0"/>
              <a:t>Voda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Vzduch  (vysekávání děr do ledu v zimě)</a:t>
            </a:r>
          </a:p>
          <a:p>
            <a:pPr>
              <a:buNone/>
            </a:pPr>
            <a:r>
              <a:rPr lang="cs-CZ" dirty="0" smtClean="0"/>
              <a:t>                   (vzduchování v akváriu)</a:t>
            </a:r>
          </a:p>
          <a:p>
            <a:endParaRPr lang="cs-CZ" dirty="0" smtClean="0"/>
          </a:p>
          <a:p>
            <a:r>
              <a:rPr lang="cs-CZ" dirty="0" smtClean="0"/>
              <a:t>Světlo</a:t>
            </a:r>
          </a:p>
          <a:p>
            <a:endParaRPr lang="cs-CZ" dirty="0" smtClean="0"/>
          </a:p>
          <a:p>
            <a:r>
              <a:rPr lang="cs-CZ" dirty="0" smtClean="0"/>
              <a:t>Potrava </a:t>
            </a:r>
          </a:p>
          <a:p>
            <a:endParaRPr lang="cs-CZ" dirty="0"/>
          </a:p>
        </p:txBody>
      </p:sp>
      <p:pic>
        <p:nvPicPr>
          <p:cNvPr id="18434" name="Picture 2" descr="C:\Users\HP\Desktop\MB90028121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8016" y="3143248"/>
            <a:ext cx="1357322" cy="135732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18435" name="Picture 3" descr="C:\Users\HP\Desktop\MB900433157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14546" y="1357298"/>
            <a:ext cx="928694" cy="92869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Užitek pro člověka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752" y="1214422"/>
            <a:ext cx="8503920" cy="5357850"/>
          </a:xfrm>
        </p:spPr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Součást </a:t>
            </a:r>
            <a:r>
              <a:rPr lang="cs-CZ" dirty="0" smtClean="0"/>
              <a:t>stravy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Využití </a:t>
            </a:r>
            <a:r>
              <a:rPr lang="cs-CZ" dirty="0" smtClean="0"/>
              <a:t>volného času, rekreace, sport </a:t>
            </a:r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Nové poznatky a vědomosti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Dekorace </a:t>
            </a:r>
            <a:r>
              <a:rPr lang="cs-CZ" dirty="0" smtClean="0"/>
              <a:t>– okrasné rybníčky</a:t>
            </a:r>
            <a:r>
              <a:rPr lang="cs-CZ" dirty="0" smtClean="0"/>
              <a:t>,</a:t>
            </a:r>
          </a:p>
          <a:p>
            <a:pPr>
              <a:buNone/>
            </a:pPr>
            <a:r>
              <a:rPr lang="cs-CZ" dirty="0" smtClean="0"/>
              <a:t>                          bazénky</a:t>
            </a:r>
            <a:r>
              <a:rPr lang="cs-CZ" dirty="0" smtClean="0"/>
              <a:t>, akvária</a:t>
            </a:r>
          </a:p>
          <a:p>
            <a:endParaRPr lang="cs-CZ" dirty="0"/>
          </a:p>
        </p:txBody>
      </p:sp>
      <p:pic>
        <p:nvPicPr>
          <p:cNvPr id="17410" name="Picture 2" descr="C:\Users\HP\Desktop\MH90040172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71802" y="1571612"/>
            <a:ext cx="1000132" cy="1000133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17411" name="Picture 3" descr="C:\Users\HP\Desktop\MB900055373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43702" y="2357430"/>
            <a:ext cx="1828800" cy="182880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  <p:pic>
        <p:nvPicPr>
          <p:cNvPr id="17412" name="Picture 4" descr="C:\Users\HP\Desktop\MH900430540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929322" y="4786322"/>
            <a:ext cx="1643074" cy="164307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Zopakuj si: Ryby dýchají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Plícemi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Žábrami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Nedýchají </a:t>
            </a:r>
            <a:endParaRPr lang="cs-CZ" dirty="0"/>
          </a:p>
        </p:txBody>
      </p:sp>
      <p:sp>
        <p:nvSpPr>
          <p:cNvPr id="4" name="Slunce 3"/>
          <p:cNvSpPr/>
          <p:nvPr/>
        </p:nvSpPr>
        <p:spPr>
          <a:xfrm>
            <a:off x="2571736" y="3143248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Zopakuj si: Kde ryby žijí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lese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Ve vodě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 písku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Ve vzduchu</a:t>
            </a:r>
          </a:p>
          <a:p>
            <a:endParaRPr lang="cs-CZ" dirty="0"/>
          </a:p>
        </p:txBody>
      </p:sp>
      <p:sp>
        <p:nvSpPr>
          <p:cNvPr id="4" name="Slunce 3"/>
          <p:cNvSpPr/>
          <p:nvPr/>
        </p:nvSpPr>
        <p:spPr>
          <a:xfrm>
            <a:off x="2357422" y="2571744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/>
              <a:t>Zopakuj si: Co potřebují ryby k životu?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Vodu, vzduch, světlo, potravu</a:t>
            </a:r>
          </a:p>
          <a:p>
            <a:endParaRPr lang="cs-CZ" dirty="0" smtClean="0"/>
          </a:p>
          <a:p>
            <a:r>
              <a:rPr lang="cs-CZ" dirty="0" smtClean="0"/>
              <a:t>Počítač, boty, hračky</a:t>
            </a:r>
          </a:p>
          <a:p>
            <a:endParaRPr lang="cs-CZ" dirty="0" smtClean="0"/>
          </a:p>
          <a:p>
            <a:r>
              <a:rPr lang="cs-CZ" dirty="0" smtClean="0"/>
              <a:t>Papír a pastelky  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Slunce 3"/>
          <p:cNvSpPr/>
          <p:nvPr/>
        </p:nvSpPr>
        <p:spPr>
          <a:xfrm>
            <a:off x="5857884" y="1928802"/>
            <a:ext cx="914400" cy="9144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Kapr </a:t>
            </a:r>
            <a:r>
              <a:rPr lang="cs-CZ" dirty="0" smtClean="0"/>
              <a:t>–</a:t>
            </a:r>
            <a:r>
              <a:rPr lang="cs-CZ" dirty="0" smtClean="0"/>
              <a:t>dostupné jako volné dílo na </a:t>
            </a:r>
            <a:r>
              <a:rPr lang="cs-CZ" dirty="0" smtClean="0"/>
              <a:t>http</a:t>
            </a:r>
            <a:r>
              <a:rPr lang="cs-CZ" dirty="0" smtClean="0"/>
              <a:t>://</a:t>
            </a:r>
            <a:r>
              <a:rPr lang="cs-CZ" dirty="0" smtClean="0"/>
              <a:t>cs.wikipedia.org/wiki/Soubor:Common_carp.jpg</a:t>
            </a:r>
            <a:endParaRPr lang="cs-CZ" dirty="0" smtClean="0"/>
          </a:p>
          <a:p>
            <a:r>
              <a:rPr lang="cs-CZ" dirty="0" smtClean="0"/>
              <a:t>Žábry - </a:t>
            </a:r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stezka.</a:t>
            </a:r>
            <a:r>
              <a:rPr lang="cs-CZ" dirty="0" err="1" smtClean="0">
                <a:hlinkClick r:id="rId2"/>
              </a:rPr>
              <a:t>arbesovka.cz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downloads</a:t>
            </a:r>
            <a:r>
              <a:rPr lang="cs-CZ" dirty="0" smtClean="0">
                <a:hlinkClick r:id="rId2"/>
              </a:rPr>
              <a:t>/Ryby.</a:t>
            </a:r>
            <a:r>
              <a:rPr lang="cs-CZ" dirty="0" err="1" smtClean="0">
                <a:hlinkClick r:id="rId2"/>
              </a:rPr>
              <a:t>pdf</a:t>
            </a:r>
            <a:endParaRPr lang="cs-CZ" dirty="0"/>
          </a:p>
          <a:p>
            <a:r>
              <a:rPr lang="cs-CZ" dirty="0" smtClean="0"/>
              <a:t>Obrázky –ryby – pokrm, rybář, rybník, šupiny, jikry dostupné na </a:t>
            </a:r>
            <a:r>
              <a:rPr lang="cs-CZ" dirty="0" smtClean="0">
                <a:hlinkClick r:id="rId3"/>
              </a:rPr>
              <a:t>http://office.</a:t>
            </a:r>
            <a:r>
              <a:rPr lang="cs-CZ" dirty="0" err="1" smtClean="0">
                <a:hlinkClick r:id="rId3"/>
              </a:rPr>
              <a:t>microsoft.com</a:t>
            </a:r>
            <a:endParaRPr lang="cs-CZ" dirty="0"/>
          </a:p>
          <a:p>
            <a:r>
              <a:rPr lang="cs-CZ" dirty="0" smtClean="0"/>
              <a:t>Učebnice Škoda Eduard: Přírodověda pro 1.stupeň základní školy praktické, PARTA, Praha 2008</a:t>
            </a:r>
          </a:p>
          <a:p>
            <a:r>
              <a:rPr lang="cs-CZ" dirty="0" smtClean="0"/>
              <a:t>Vše </a:t>
            </a:r>
            <a:r>
              <a:rPr lang="cs-CZ" smtClean="0"/>
              <a:t>citováno [2012-02-09].</a:t>
            </a:r>
            <a:endParaRPr lang="cs-CZ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7">
      <a:dk1>
        <a:sysClr val="windowText" lastClr="000000"/>
      </a:dk1>
      <a:lt1>
        <a:srgbClr val="93E2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530</TotalTime>
  <Words>291</Words>
  <Application>Microsoft Office PowerPoint</Application>
  <PresentationFormat>Předvádění na obrazovce (4:3)</PresentationFormat>
  <Paragraphs>83</Paragraphs>
  <Slides>11</Slides>
  <Notes>0</Notes>
  <HiddenSlides>3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Motiv sady Office</vt:lpstr>
      <vt:lpstr>Dokument</vt:lpstr>
      <vt:lpstr>Název školy:      Speciální základní škola, Louny,                               Poděbradova 640,příspěvková organizace  Autor:                    Mgr. Jana Zelinková  Název materiálu: VY_32_INOVACE_01_RYBY – HLAVNÍ                                  ZNAKY Téma:                     Ryby – hlavní znaky Název sady:           PŘÍRODA - HŠ Číslo projektu:  CZ.1.07/1.4.00/21.3407 </vt:lpstr>
      <vt:lpstr>ANOTACE</vt:lpstr>
      <vt:lpstr>R Y B Y </vt:lpstr>
      <vt:lpstr>Ryby</vt:lpstr>
      <vt:lpstr>Stavba těla kapra</vt:lpstr>
      <vt:lpstr>Co potřebují ryby k životu?</vt:lpstr>
      <vt:lpstr>Užitek pro člověka</vt:lpstr>
      <vt:lpstr>Zopakuj si: Ryby dýchají</vt:lpstr>
      <vt:lpstr>Zopakuj si: Kde ryby žijí ?</vt:lpstr>
      <vt:lpstr>Zopakuj si: Co potřebují ryby k životu?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škola,Louny,Poděbradova 640,příspěvková organizace Autor:  Jana Zelinková Název materiálu: VY_32_INOVACE_01_VODNÍ ŽIVOČICHOVÉ</dc:title>
  <dc:creator>HP</dc:creator>
  <cp:lastModifiedBy>HP</cp:lastModifiedBy>
  <cp:revision>60</cp:revision>
  <dcterms:created xsi:type="dcterms:W3CDTF">2012-02-09T10:45:19Z</dcterms:created>
  <dcterms:modified xsi:type="dcterms:W3CDTF">2012-10-12T18:13:57Z</dcterms:modified>
</cp:coreProperties>
</file>