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56" r:id="rId2"/>
    <p:sldId id="257" r:id="rId3"/>
    <p:sldId id="277" r:id="rId4"/>
    <p:sldId id="258" r:id="rId5"/>
    <p:sldId id="272" r:id="rId6"/>
    <p:sldId id="267" r:id="rId7"/>
    <p:sldId id="273" r:id="rId8"/>
    <p:sldId id="262" r:id="rId9"/>
    <p:sldId id="271" r:id="rId10"/>
    <p:sldId id="276" r:id="rId11"/>
    <p:sldId id="274" r:id="rId12"/>
    <p:sldId id="270" r:id="rId13"/>
    <p:sldId id="275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4" autoAdjust="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B8346-C5C3-43AA-AE47-B81F756579D4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B6685E-FFF8-4355-9F1D-74C2DE01791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9F5E702-291C-492A-8D3F-D5C3F5055793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8C953C6-3E1D-431F-9973-33EFAAFFDB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heel spokes="8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4000527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>Název </a:t>
            </a:r>
            <a:r>
              <a:rPr lang="cs-CZ" sz="2400" dirty="0" smtClean="0"/>
              <a:t>školy:</a:t>
            </a:r>
            <a:br>
              <a:rPr lang="cs-CZ" sz="2400" dirty="0" smtClean="0"/>
            </a:br>
            <a:r>
              <a:rPr lang="cs-CZ" sz="2400" dirty="0" smtClean="0"/>
              <a:t>Speciální </a:t>
            </a:r>
            <a:r>
              <a:rPr lang="cs-CZ" sz="2400" dirty="0" smtClean="0"/>
              <a:t>základní škola </a:t>
            </a:r>
            <a:r>
              <a:rPr lang="cs-CZ" sz="2400" dirty="0" smtClean="0"/>
              <a:t>Louny   </a:t>
            </a:r>
            <a:r>
              <a:rPr lang="cs-CZ" sz="2400" dirty="0" err="1" smtClean="0"/>
              <a:t>Poděbradova</a:t>
            </a:r>
            <a:r>
              <a:rPr lang="cs-CZ" sz="2400" dirty="0" smtClean="0"/>
              <a:t> </a:t>
            </a:r>
            <a:r>
              <a:rPr lang="cs-CZ" sz="2400" dirty="0" smtClean="0"/>
              <a:t>640, příspěvková </a:t>
            </a:r>
            <a:r>
              <a:rPr lang="cs-CZ" sz="2400" dirty="0" smtClean="0"/>
              <a:t>organizace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Autor: </a:t>
            </a:r>
            <a:r>
              <a:rPr lang="cs-CZ" sz="2400" dirty="0" err="1" smtClean="0"/>
              <a:t>Mgr.Jana</a:t>
            </a:r>
            <a:r>
              <a:rPr lang="cs-CZ" sz="2400" dirty="0" smtClean="0"/>
              <a:t> Zelinková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Název </a:t>
            </a:r>
            <a:r>
              <a:rPr lang="cs-CZ" sz="2400" dirty="0" smtClean="0"/>
              <a:t>materiálu: VY_32_INOVACE_04_DÝCHACÍ SOUSTAVA</a:t>
            </a:r>
            <a:br>
              <a:rPr lang="cs-CZ" sz="2400" dirty="0" smtClean="0"/>
            </a:br>
            <a:r>
              <a:rPr lang="cs-CZ" sz="2400" dirty="0" smtClean="0"/>
              <a:t>TÉMA: DÝCHACÍ SOUSTAVA</a:t>
            </a:r>
            <a:br>
              <a:rPr lang="cs-CZ" sz="2400" dirty="0" smtClean="0"/>
            </a:br>
            <a:r>
              <a:rPr lang="cs-CZ" sz="2400" dirty="0" smtClean="0"/>
              <a:t>NÁZEV SADY: PŘÍRODA – HŠ</a:t>
            </a:r>
            <a:br>
              <a:rPr lang="cs-CZ" sz="2400" dirty="0" smtClean="0"/>
            </a:br>
            <a:r>
              <a:rPr lang="cs-CZ" sz="2400" dirty="0" smtClean="0">
                <a:solidFill>
                  <a:srgbClr val="FF0000"/>
                </a:solidFill>
              </a:rPr>
              <a:t>Číslo projektu:  CZ.1.07/1.4.00/21.3407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572008"/>
            <a:ext cx="6400800" cy="928694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572008"/>
            <a:ext cx="7746477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Prezentace je určena k výkladu učiva v předmětu </a:t>
            </a:r>
            <a:r>
              <a:rPr lang="cs-CZ" dirty="0" smtClean="0"/>
              <a:t>příroda – základní poznatky z přírodopisu </a:t>
            </a:r>
            <a:r>
              <a:rPr lang="cs-CZ" dirty="0" smtClean="0"/>
              <a:t>pro žáky </a:t>
            </a:r>
            <a:r>
              <a:rPr lang="cs-CZ" dirty="0" smtClean="0"/>
              <a:t>7.ročníku </a:t>
            </a:r>
            <a:r>
              <a:rPr lang="cs-CZ" dirty="0" smtClean="0"/>
              <a:t>a opakování učiva pro žáky 8.ročníku speciální školy 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Pomůcky: interaktivní pero</a:t>
            </a:r>
          </a:p>
          <a:p>
            <a:r>
              <a:rPr lang="cs-CZ" dirty="0" smtClean="0"/>
              <a:t>První část (listy 3 – 8) jsou určeny ke společné práci s učitelem, list 9 slouží k zamyšlení a </a:t>
            </a:r>
            <a:r>
              <a:rPr lang="cs-CZ" dirty="0" smtClean="0"/>
              <a:t>hledání řešení problému.</a:t>
            </a:r>
            <a:endParaRPr lang="cs-CZ" dirty="0" smtClean="0"/>
          </a:p>
          <a:p>
            <a:r>
              <a:rPr lang="cs-CZ" dirty="0" smtClean="0"/>
              <a:t>Listy 11 a 12 slouží (podle schopností žáků) k samostatnému opakování nebo ke společné práci s učitelem</a:t>
            </a:r>
            <a:r>
              <a:rPr lang="cs-CZ" dirty="0" smtClean="0"/>
              <a:t>. Lze je také vytisknout a pracovat s nimi jako s pracovním listem.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42976" y="642918"/>
            <a:ext cx="65536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accent6"/>
                </a:solidFill>
              </a:rPr>
              <a:t>DÝCHACÍ SOUSTAVA</a:t>
            </a:r>
            <a:endParaRPr lang="cs-CZ" sz="6000" dirty="0">
              <a:solidFill>
                <a:schemeClr val="accent6"/>
              </a:solidFill>
            </a:endParaRPr>
          </a:p>
        </p:txBody>
      </p:sp>
      <p:pic>
        <p:nvPicPr>
          <p:cNvPr id="3074" name="Picture 2" descr="C:\Users\HP\Desktop\MB9000896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143116"/>
            <a:ext cx="3786214" cy="3786214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42928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„Pumpování“ vzduchu do plic a z plic</a:t>
            </a:r>
          </a:p>
          <a:p>
            <a:pPr>
              <a:buNone/>
            </a:pPr>
            <a:r>
              <a:rPr lang="cs-CZ" dirty="0" smtClean="0"/>
              <a:t>  </a:t>
            </a:r>
          </a:p>
          <a:p>
            <a:r>
              <a:rPr lang="cs-CZ" dirty="0" smtClean="0"/>
              <a:t>Zajišťuje člověku kyslík</a:t>
            </a:r>
          </a:p>
          <a:p>
            <a:endParaRPr lang="cs-CZ" dirty="0" smtClean="0"/>
          </a:p>
          <a:p>
            <a:r>
              <a:rPr lang="cs-CZ" dirty="0" smtClean="0"/>
              <a:t>Je automatické</a:t>
            </a:r>
          </a:p>
          <a:p>
            <a:endParaRPr lang="cs-CZ" dirty="0" smtClean="0"/>
          </a:p>
          <a:p>
            <a:r>
              <a:rPr lang="cs-CZ" dirty="0" smtClean="0"/>
              <a:t>Je neustálé, tělo potřebuje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kyslík </a:t>
            </a:r>
            <a:r>
              <a:rPr lang="cs-CZ" dirty="0" smtClean="0"/>
              <a:t>pořád</a:t>
            </a:r>
          </a:p>
          <a:p>
            <a:endParaRPr lang="cs-CZ" dirty="0" smtClean="0"/>
          </a:p>
          <a:p>
            <a:r>
              <a:rPr lang="cs-CZ" dirty="0" smtClean="0"/>
              <a:t>Bez kyslíku vydržíme 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/>
              <a:t>jen několik </a:t>
            </a:r>
            <a:r>
              <a:rPr lang="cs-CZ" dirty="0" smtClean="0"/>
              <a:t> </a:t>
            </a:r>
            <a:r>
              <a:rPr lang="cs-CZ" dirty="0" smtClean="0"/>
              <a:t>minut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</a:p>
        </p:txBody>
      </p:sp>
      <p:pic>
        <p:nvPicPr>
          <p:cNvPr id="4098" name="Picture 2" descr="C:\Users\HP\Desktop\MH9002321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714488"/>
            <a:ext cx="4000528" cy="40005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 spánku  </a:t>
            </a:r>
          </a:p>
          <a:p>
            <a:pPr>
              <a:buNone/>
            </a:pPr>
            <a:r>
              <a:rPr lang="cs-CZ" dirty="0" smtClean="0"/>
              <a:t>   dýchání  mělké a pomalé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Při námaze (běhání)  </a:t>
            </a:r>
          </a:p>
          <a:p>
            <a:pPr>
              <a:buNone/>
            </a:pPr>
            <a:r>
              <a:rPr lang="cs-CZ" dirty="0" smtClean="0"/>
              <a:t>   dýchání rychlé a hluboké</a:t>
            </a:r>
          </a:p>
          <a:p>
            <a:endParaRPr lang="cs-CZ" dirty="0"/>
          </a:p>
        </p:txBody>
      </p:sp>
      <p:pic>
        <p:nvPicPr>
          <p:cNvPr id="1026" name="Picture 2" descr="C:\Users\HP\Desktop\MH9003791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1214422"/>
            <a:ext cx="2282822" cy="2282822"/>
          </a:xfrm>
          <a:prstGeom prst="rect">
            <a:avLst/>
          </a:prstGeom>
          <a:noFill/>
        </p:spPr>
      </p:pic>
      <p:pic>
        <p:nvPicPr>
          <p:cNvPr id="1027" name="Picture 3" descr="C:\Users\HP\Desktop\MH9004121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3786190"/>
            <a:ext cx="2286016" cy="2286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Dýchací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57364"/>
            <a:ext cx="8686800" cy="471490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  nos</a:t>
            </a:r>
          </a:p>
          <a:p>
            <a:pPr>
              <a:buNone/>
            </a:pPr>
            <a:r>
              <a:rPr lang="cs-CZ" dirty="0" smtClean="0"/>
              <a:t>      hltan</a:t>
            </a:r>
          </a:p>
          <a:p>
            <a:pPr>
              <a:buNone/>
            </a:pPr>
            <a:r>
              <a:rPr lang="cs-CZ" dirty="0" smtClean="0"/>
              <a:t>      hrtan</a:t>
            </a:r>
          </a:p>
          <a:p>
            <a:pPr>
              <a:buNone/>
            </a:pPr>
            <a:r>
              <a:rPr lang="cs-CZ" dirty="0" smtClean="0"/>
              <a:t>      průdušnice</a:t>
            </a:r>
          </a:p>
          <a:p>
            <a:pPr>
              <a:buNone/>
            </a:pPr>
            <a:r>
              <a:rPr lang="cs-CZ" dirty="0" smtClean="0"/>
              <a:t>      průdušky</a:t>
            </a:r>
          </a:p>
          <a:p>
            <a:pPr>
              <a:buNone/>
            </a:pPr>
            <a:r>
              <a:rPr lang="cs-CZ" dirty="0" smtClean="0"/>
              <a:t>      plíce</a:t>
            </a:r>
            <a:endParaRPr lang="cs-CZ" dirty="0"/>
          </a:p>
        </p:txBody>
      </p:sp>
      <p:pic>
        <p:nvPicPr>
          <p:cNvPr id="4098" name="Picture 2" descr="C:\Users\HP\Desktop\220px-Illu_conducting_passages_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142984"/>
            <a:ext cx="4214842" cy="467464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Uvnitř pokryt chloupky</a:t>
            </a:r>
          </a:p>
          <a:p>
            <a:endParaRPr lang="cs-CZ" dirty="0" smtClean="0"/>
          </a:p>
          <a:p>
            <a:r>
              <a:rPr lang="cs-CZ" dirty="0" smtClean="0"/>
              <a:t>Chloupky zachycují nečistoty</a:t>
            </a:r>
          </a:p>
          <a:p>
            <a:endParaRPr lang="cs-CZ" dirty="0" smtClean="0"/>
          </a:p>
          <a:p>
            <a:r>
              <a:rPr lang="cs-CZ" dirty="0" smtClean="0"/>
              <a:t>V ústech „čistící zařízení“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/>
              <a:t>není,proto </a:t>
            </a:r>
            <a:r>
              <a:rPr lang="cs-CZ" dirty="0" smtClean="0"/>
              <a:t>je lepší dýchat </a:t>
            </a:r>
          </a:p>
          <a:p>
            <a:pPr>
              <a:buNone/>
            </a:pPr>
            <a:r>
              <a:rPr lang="cs-CZ" dirty="0" smtClean="0"/>
              <a:t>    nosem</a:t>
            </a:r>
          </a:p>
          <a:p>
            <a:endParaRPr lang="cs-CZ" dirty="0" smtClean="0"/>
          </a:p>
          <a:p>
            <a:r>
              <a:rPr lang="cs-CZ" dirty="0" smtClean="0"/>
              <a:t>Vzduch se </a:t>
            </a:r>
            <a:r>
              <a:rPr lang="cs-CZ" dirty="0" smtClean="0"/>
              <a:t>zde ohřívá</a:t>
            </a:r>
            <a:endParaRPr lang="cs-CZ" dirty="0"/>
          </a:p>
        </p:txBody>
      </p:sp>
      <p:pic>
        <p:nvPicPr>
          <p:cNvPr id="2050" name="Picture 2" descr="C:\Users\HP\Desktop\MH9000281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643050"/>
            <a:ext cx="2643206" cy="264320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Plíce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357850"/>
          </a:xfrm>
        </p:spPr>
        <p:txBody>
          <a:bodyPr>
            <a:normAutofit/>
          </a:bodyPr>
          <a:lstStyle/>
          <a:p>
            <a:r>
              <a:rPr lang="cs-CZ" dirty="0" smtClean="0"/>
              <a:t>Chráněné žebry (hrudní koš)</a:t>
            </a:r>
          </a:p>
          <a:p>
            <a:endParaRPr lang="cs-CZ" dirty="0" smtClean="0"/>
          </a:p>
          <a:p>
            <a:r>
              <a:rPr lang="cs-CZ" dirty="0" smtClean="0"/>
              <a:t>Složeny z kapsiček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naplněných </a:t>
            </a:r>
            <a:r>
              <a:rPr lang="cs-CZ" dirty="0" smtClean="0"/>
              <a:t>vzduchem,</a:t>
            </a: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jsou to plicní </a:t>
            </a:r>
            <a:r>
              <a:rPr lang="cs-CZ" dirty="0" smtClean="0"/>
              <a:t>sklípky</a:t>
            </a:r>
          </a:p>
          <a:p>
            <a:endParaRPr lang="cs-CZ" dirty="0" smtClean="0"/>
          </a:p>
          <a:p>
            <a:r>
              <a:rPr lang="cs-CZ" dirty="0" smtClean="0"/>
              <a:t>Při nádechu se naplní vzduchem</a:t>
            </a:r>
          </a:p>
          <a:p>
            <a:r>
              <a:rPr lang="cs-CZ" dirty="0" smtClean="0"/>
              <a:t>Při </a:t>
            </a:r>
            <a:r>
              <a:rPr lang="cs-CZ" dirty="0" smtClean="0"/>
              <a:t>výdechu se </a:t>
            </a:r>
            <a:r>
              <a:rPr lang="cs-CZ" dirty="0" smtClean="0"/>
              <a:t>vyprázdní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Vyzkoušej si nádech a výdech</a:t>
            </a:r>
            <a:endParaRPr lang="cs-CZ" dirty="0" smtClean="0">
              <a:solidFill>
                <a:srgbClr val="0070C0"/>
              </a:solidFill>
            </a:endParaRPr>
          </a:p>
          <a:p>
            <a:endParaRPr lang="cs-CZ" dirty="0"/>
          </a:p>
        </p:txBody>
      </p:sp>
      <p:pic>
        <p:nvPicPr>
          <p:cNvPr id="3075" name="Picture 3" descr="C:\Users\HP\Desktop\MH9004387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1285860"/>
            <a:ext cx="2857520" cy="28575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Odpověz </a:t>
            </a:r>
            <a:r>
              <a:rPr lang="cs-CZ" dirty="0" smtClean="0"/>
              <a:t>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500066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sz="2400" dirty="0" smtClean="0"/>
          </a:p>
          <a:p>
            <a:endParaRPr lang="cs-CZ" sz="9600" dirty="0" smtClean="0"/>
          </a:p>
          <a:p>
            <a:r>
              <a:rPr lang="cs-CZ" sz="9600" dirty="0" smtClean="0"/>
              <a:t>Kdo je na obrázku a proč má dýchací přístroj?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                                          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                                           </a:t>
            </a:r>
          </a:p>
          <a:p>
            <a:endParaRPr lang="cs-CZ" sz="5100" dirty="0" smtClean="0"/>
          </a:p>
          <a:p>
            <a:endParaRPr lang="cs-CZ" sz="5100" dirty="0" smtClean="0"/>
          </a:p>
          <a:p>
            <a:r>
              <a:rPr lang="cs-CZ" sz="5100" dirty="0" smtClean="0"/>
              <a:t> </a:t>
            </a:r>
            <a:r>
              <a:rPr lang="cs-CZ" sz="9600" dirty="0" smtClean="0"/>
              <a:t>Na co si musíš dát pozor při </a:t>
            </a:r>
            <a:r>
              <a:rPr lang="cs-CZ" sz="9600" dirty="0" err="1" smtClean="0"/>
              <a:t>šnorchlování</a:t>
            </a:r>
            <a:r>
              <a:rPr lang="cs-CZ" sz="9600" dirty="0" smtClean="0"/>
              <a:t>?</a:t>
            </a:r>
            <a:endParaRPr lang="cs-CZ" sz="9600" dirty="0" smtClean="0"/>
          </a:p>
          <a:p>
            <a:endParaRPr lang="cs-CZ" sz="5100" dirty="0" smtClean="0"/>
          </a:p>
          <a:p>
            <a:endParaRPr lang="cs-CZ" sz="5100" dirty="0" smtClean="0"/>
          </a:p>
          <a:p>
            <a:endParaRPr lang="cs-CZ" sz="5100" dirty="0" smtClean="0"/>
          </a:p>
          <a:p>
            <a:endParaRPr lang="cs-CZ" sz="5100" dirty="0" smtClean="0"/>
          </a:p>
          <a:p>
            <a:endParaRPr lang="cs-CZ" sz="5100" dirty="0" smtClean="0"/>
          </a:p>
          <a:p>
            <a:endParaRPr lang="cs-CZ" sz="5100" dirty="0" smtClean="0"/>
          </a:p>
          <a:p>
            <a:endParaRPr lang="cs-CZ" sz="5100" dirty="0" smtClean="0"/>
          </a:p>
          <a:p>
            <a:endParaRPr lang="cs-CZ" sz="5100" dirty="0" smtClean="0"/>
          </a:p>
          <a:p>
            <a:endParaRPr lang="cs-CZ" sz="5100" dirty="0" smtClean="0"/>
          </a:p>
          <a:p>
            <a:r>
              <a:rPr lang="cs-CZ" sz="9600" dirty="0" smtClean="0"/>
              <a:t>Proč má muž ochrannou masku?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                                      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 </a:t>
            </a:r>
            <a:r>
              <a:rPr lang="cs-CZ" dirty="0" smtClean="0"/>
              <a:t>      </a:t>
            </a:r>
          </a:p>
          <a:p>
            <a:pPr>
              <a:buNone/>
            </a:pPr>
            <a:r>
              <a:rPr lang="cs-CZ" dirty="0" smtClean="0"/>
              <a:t>                                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                                             </a:t>
            </a:r>
            <a:endParaRPr lang="cs-CZ" sz="2400" dirty="0"/>
          </a:p>
        </p:txBody>
      </p:sp>
      <p:pic>
        <p:nvPicPr>
          <p:cNvPr id="9220" name="Picture 4" descr="C:\Users\HP\Desktop\MH9000978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4857760"/>
            <a:ext cx="1500198" cy="15001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9221" name="Picture 5" descr="C:\Users\HP\Desktop\MH9003326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1071546"/>
            <a:ext cx="1500198" cy="15001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9222" name="Picture 6" descr="C:\Users\HP\Desktop\MH90022204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2857496"/>
            <a:ext cx="1500198" cy="15001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2050" name="Picture 2" descr="C:\Users\HP\Desktop\MB90019653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285728"/>
            <a:ext cx="1142984" cy="11429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1. Na obrázku je potápěč. Voda by mu vnikla do dýchací soustavy a člověk by se udusil. Aby mohl pozorovat život pod vodou nebo zachraňovat lidi, musí míst dýchací přístroj.</a:t>
            </a:r>
          </a:p>
          <a:p>
            <a:endParaRPr lang="cs-CZ" dirty="0" smtClean="0"/>
          </a:p>
          <a:p>
            <a:r>
              <a:rPr lang="cs-CZ" dirty="0" smtClean="0"/>
              <a:t>2. Na obrázku je plavec, který </a:t>
            </a:r>
            <a:r>
              <a:rPr lang="cs-CZ" dirty="0" err="1" smtClean="0"/>
              <a:t>šnorchluje</a:t>
            </a:r>
            <a:r>
              <a:rPr lang="cs-CZ" dirty="0" smtClean="0"/>
              <a:t>. Konec trubičky musí být nad </a:t>
            </a:r>
            <a:r>
              <a:rPr lang="cs-CZ" dirty="0" smtClean="0"/>
              <a:t>vodou, aby voda nevnikla do plic.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3. Muž má ochrannou masku, aby do dýchacích cest nevnikly jedovaté látky.  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Popiš části dýchací soustavy</a:t>
            </a:r>
            <a:endParaRPr lang="cs-CZ" dirty="0"/>
          </a:p>
        </p:txBody>
      </p:sp>
      <p:pic>
        <p:nvPicPr>
          <p:cNvPr id="4" name="Picture 2" descr="C:\Users\HP\Desktop\220px-Illu_conducting_passages_svg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357298"/>
            <a:ext cx="4315557" cy="478634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428728" y="1643050"/>
            <a:ext cx="57150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nos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15206" y="1571612"/>
            <a:ext cx="78581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hltan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5786" y="3429000"/>
            <a:ext cx="641522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plíce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00166" y="5929330"/>
            <a:ext cx="710131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hrtan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86644" y="3571876"/>
            <a:ext cx="135732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průdušnice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43768" y="5072074"/>
            <a:ext cx="1077539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průdušky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3.9408E-6 L 0.30713 0.06291 " pathEditMode="relative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37558E-6 L -0.55921 0.1572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" y="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1.82239E-6 L 0.18124 -0.40911 " pathEditMode="relative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8575E-6 L -0.58264 0.0629 " pathEditMode="relative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5.48566E-6 L -0.46458 -0.09437 " pathEditMode="relative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4.6531E-6 L 0.20485 0.24121 " pathEditMode="relative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Opakujeme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42928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/>
              <a:t>1.Nadechujeme se:</a:t>
            </a:r>
          </a:p>
          <a:p>
            <a:r>
              <a:rPr lang="cs-CZ" dirty="0" smtClean="0"/>
              <a:t>nosem</a:t>
            </a:r>
          </a:p>
          <a:p>
            <a:r>
              <a:rPr lang="cs-CZ" dirty="0" smtClean="0"/>
              <a:t>ústy</a:t>
            </a:r>
          </a:p>
          <a:p>
            <a:r>
              <a:rPr lang="cs-CZ" dirty="0" smtClean="0"/>
              <a:t>ušima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2. Plíce jsou uložené v:</a:t>
            </a:r>
          </a:p>
          <a:p>
            <a:r>
              <a:rPr lang="cs-CZ" dirty="0" smtClean="0"/>
              <a:t>břiše </a:t>
            </a:r>
          </a:p>
          <a:p>
            <a:r>
              <a:rPr lang="cs-CZ" dirty="0" smtClean="0"/>
              <a:t>hrudním koši </a:t>
            </a:r>
          </a:p>
          <a:p>
            <a:r>
              <a:rPr lang="cs-CZ" dirty="0" smtClean="0"/>
              <a:t>pánvi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3. Plíce jsou chráněné:</a:t>
            </a:r>
          </a:p>
          <a:p>
            <a:r>
              <a:rPr lang="cs-CZ" dirty="0" smtClean="0"/>
              <a:t>lebkou</a:t>
            </a:r>
          </a:p>
          <a:p>
            <a:r>
              <a:rPr lang="cs-CZ" dirty="0" smtClean="0"/>
              <a:t>žebry</a:t>
            </a:r>
          </a:p>
          <a:p>
            <a:r>
              <a:rPr lang="cs-CZ" dirty="0" smtClean="0"/>
              <a:t>nehty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9" name="Šipka doleva 8"/>
          <p:cNvSpPr/>
          <p:nvPr/>
        </p:nvSpPr>
        <p:spPr>
          <a:xfrm>
            <a:off x="2214546" y="1571612"/>
            <a:ext cx="978408" cy="285752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eva 9"/>
          <p:cNvSpPr/>
          <p:nvPr/>
        </p:nvSpPr>
        <p:spPr>
          <a:xfrm>
            <a:off x="2214546" y="1928802"/>
            <a:ext cx="978408" cy="285752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eva 10"/>
          <p:cNvSpPr/>
          <p:nvPr/>
        </p:nvSpPr>
        <p:spPr>
          <a:xfrm>
            <a:off x="2928926" y="3786190"/>
            <a:ext cx="978408" cy="357190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eva 11"/>
          <p:cNvSpPr/>
          <p:nvPr/>
        </p:nvSpPr>
        <p:spPr>
          <a:xfrm>
            <a:off x="2214546" y="5715016"/>
            <a:ext cx="978408" cy="35719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je na obrázku? </a:t>
            </a:r>
            <a:br>
              <a:rPr lang="cs-CZ" dirty="0" smtClean="0"/>
            </a:br>
            <a:r>
              <a:rPr lang="cs-CZ" dirty="0" smtClean="0"/>
              <a:t>Označ správnou odpověď.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528641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 a) ústa                                 a) srdce</a:t>
            </a:r>
          </a:p>
          <a:p>
            <a:pPr>
              <a:buNone/>
            </a:pPr>
            <a:r>
              <a:rPr lang="cs-CZ" dirty="0" smtClean="0"/>
              <a:t>     b) nos                                  b) játra</a:t>
            </a:r>
          </a:p>
          <a:p>
            <a:pPr>
              <a:buNone/>
            </a:pPr>
            <a:r>
              <a:rPr lang="cs-CZ" dirty="0" smtClean="0"/>
              <a:t>     c) ruka                                 c) plíce </a:t>
            </a:r>
            <a:endParaRPr lang="cs-CZ" dirty="0"/>
          </a:p>
        </p:txBody>
      </p:sp>
      <p:pic>
        <p:nvPicPr>
          <p:cNvPr id="3074" name="Picture 2" descr="C:\Users\HP\Desktop\MH9000281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643314"/>
            <a:ext cx="2786083" cy="27860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3075" name="Picture 3" descr="C:\Users\HP\Desktop\MH9004387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643314"/>
            <a:ext cx="2857520" cy="28575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026" name="Picture 2" descr="C:\Users\HP\Desktop\MB9004380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1643050"/>
            <a:ext cx="857256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027" name="Picture 3" descr="C:\Users\HP\Desktop\MB9004380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2214554"/>
            <a:ext cx="928694" cy="9286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Živá příroda, školní encyklopedie, </a:t>
            </a:r>
            <a:r>
              <a:rPr lang="cs-CZ" dirty="0" err="1" smtClean="0"/>
              <a:t>nakl.Svojtka</a:t>
            </a:r>
            <a:r>
              <a:rPr lang="cs-CZ" dirty="0" smtClean="0"/>
              <a:t> a </a:t>
            </a:r>
            <a:r>
              <a:rPr lang="cs-CZ" dirty="0" err="1" smtClean="0"/>
              <a:t>Vašut</a:t>
            </a:r>
            <a:r>
              <a:rPr lang="cs-CZ" dirty="0" smtClean="0"/>
              <a:t>,1995, str.112 – </a:t>
            </a:r>
            <a:r>
              <a:rPr lang="cs-CZ" dirty="0" smtClean="0"/>
              <a:t>113</a:t>
            </a:r>
            <a:endParaRPr lang="cs-CZ" dirty="0" smtClean="0"/>
          </a:p>
          <a:p>
            <a:r>
              <a:rPr lang="cs-CZ" dirty="0" smtClean="0">
                <a:hlinkClick r:id="rId2"/>
              </a:rPr>
              <a:t>Kliparty-dostupné na </a:t>
            </a:r>
            <a:r>
              <a:rPr lang="cs-CZ" dirty="0" smtClean="0"/>
              <a:t>http://</a:t>
            </a:r>
            <a:r>
              <a:rPr lang="cs-CZ" dirty="0" smtClean="0"/>
              <a:t>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endParaRPr lang="cs-CZ" dirty="0" smtClean="0"/>
          </a:p>
          <a:p>
            <a:r>
              <a:rPr lang="cs-CZ" dirty="0" smtClean="0"/>
              <a:t>Cesty dýchací – </a:t>
            </a:r>
            <a:r>
              <a:rPr lang="cs-CZ" dirty="0" smtClean="0"/>
              <a:t>dostupné jako volné dílo </a:t>
            </a:r>
            <a:r>
              <a:rPr lang="cs-CZ" dirty="0" smtClean="0"/>
              <a:t>na </a:t>
            </a:r>
            <a:r>
              <a:rPr lang="cs-CZ" dirty="0" smtClean="0"/>
              <a:t>http://cs.wikipedia.org/w/index.php?title=Soubor:Illu_conducting_passages.svg&amp;page=1</a:t>
            </a:r>
            <a:endParaRPr lang="cs-CZ" dirty="0" smtClean="0"/>
          </a:p>
          <a:p>
            <a:r>
              <a:rPr lang="cs-CZ" dirty="0" smtClean="0"/>
              <a:t>Vše citováno [2012-03-19].</a:t>
            </a: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412</TotalTime>
  <Words>436</Words>
  <Application>Microsoft Office PowerPoint</Application>
  <PresentationFormat>Předvádění na obrazovce (4:3)</PresentationFormat>
  <Paragraphs>137</Paragraphs>
  <Slides>14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Název školy: Speciální základní škola Louny   Poděbradova 640, příspěvková organizace  Autor: Mgr.Jana Zelinková  Název materiálu: VY_32_INOVACE_04_DÝCHACÍ SOUSTAVA TÉMA: DÝCHACÍ SOUSTAVA NÁZEV SADY: PŘÍRODA – HŠ Číslo projektu:  CZ.1.07/1.4.00/21.3407 </vt:lpstr>
      <vt:lpstr>Anotace</vt:lpstr>
      <vt:lpstr>Snímek 3</vt:lpstr>
      <vt:lpstr>Dýchání</vt:lpstr>
      <vt:lpstr>dýchání</vt:lpstr>
      <vt:lpstr>Dýchací soustava</vt:lpstr>
      <vt:lpstr>Nos</vt:lpstr>
      <vt:lpstr>Plíce</vt:lpstr>
      <vt:lpstr>             Odpověz na otázky:</vt:lpstr>
      <vt:lpstr>Řešení:</vt:lpstr>
      <vt:lpstr>Popiš části dýchací soustavy</vt:lpstr>
      <vt:lpstr>Opakujeme</vt:lpstr>
      <vt:lpstr>Co je na obrázku?  Označ správnou odpověď.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škola Louny, Poděbradova 640, příspěvková organizace Autor: Mgr.Jana Zelinková Téma: Dýchací soustava Název materiálu: VY_32_INOVACE_04_DÝCHACÍ SOUSTAVA</dc:title>
  <dc:creator>HP</dc:creator>
  <cp:lastModifiedBy>HP</cp:lastModifiedBy>
  <cp:revision>43</cp:revision>
  <dcterms:created xsi:type="dcterms:W3CDTF">2012-03-30T16:22:44Z</dcterms:created>
  <dcterms:modified xsi:type="dcterms:W3CDTF">2012-10-12T21:03:56Z</dcterms:modified>
</cp:coreProperties>
</file>