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9385-70E7-43D4-AA56-5C7F5AB2B589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0BBE4-6F70-4EF6-80BE-6F7D5B148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9385-70E7-43D4-AA56-5C7F5AB2B589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0BBE4-6F70-4EF6-80BE-6F7D5B148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9385-70E7-43D4-AA56-5C7F5AB2B589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0BBE4-6F70-4EF6-80BE-6F7D5B148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9385-70E7-43D4-AA56-5C7F5AB2B589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0BBE4-6F70-4EF6-80BE-6F7D5B148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9385-70E7-43D4-AA56-5C7F5AB2B589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0BBE4-6F70-4EF6-80BE-6F7D5B148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9385-70E7-43D4-AA56-5C7F5AB2B589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0BBE4-6F70-4EF6-80BE-6F7D5B148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9385-70E7-43D4-AA56-5C7F5AB2B589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0BBE4-6F70-4EF6-80BE-6F7D5B148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9385-70E7-43D4-AA56-5C7F5AB2B589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0BBE4-6F70-4EF6-80BE-6F7D5B148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9385-70E7-43D4-AA56-5C7F5AB2B589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0BBE4-6F70-4EF6-80BE-6F7D5B148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9385-70E7-43D4-AA56-5C7F5AB2B589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0BBE4-6F70-4EF6-80BE-6F7D5B148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9385-70E7-43D4-AA56-5C7F5AB2B589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0BBE4-6F70-4EF6-80BE-6F7D5B148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79385-70E7-43D4-AA56-5C7F5AB2B589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0BBE4-6F70-4EF6-80BE-6F7D5B148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85728"/>
            <a:ext cx="7772400" cy="4643470"/>
          </a:xfrm>
        </p:spPr>
        <p:txBody>
          <a:bodyPr>
            <a:normAutofit fontScale="90000"/>
          </a:bodyPr>
          <a:lstStyle/>
          <a:p>
            <a:pPr algn="l"/>
            <a:r>
              <a:rPr lang="cs-CZ" sz="2700" dirty="0" smtClean="0"/>
              <a:t>Název </a:t>
            </a:r>
            <a:r>
              <a:rPr lang="cs-CZ" sz="2700" dirty="0" smtClean="0"/>
              <a:t>školy:Speciální </a:t>
            </a:r>
            <a:r>
              <a:rPr lang="cs-CZ" sz="2700" dirty="0" smtClean="0"/>
              <a:t>základní škola Louny, </a:t>
            </a:r>
            <a:br>
              <a:rPr lang="cs-CZ" sz="2700" dirty="0" smtClean="0"/>
            </a:br>
            <a:r>
              <a:rPr lang="cs-CZ" sz="2700" dirty="0" smtClean="0"/>
              <a:t>                      </a:t>
            </a:r>
            <a:r>
              <a:rPr lang="cs-CZ" sz="2700" dirty="0" err="1" smtClean="0"/>
              <a:t>Poděbradova</a:t>
            </a:r>
            <a:r>
              <a:rPr lang="cs-CZ" sz="2700" dirty="0" smtClean="0"/>
              <a:t> </a:t>
            </a:r>
            <a:r>
              <a:rPr lang="cs-CZ" sz="2700" dirty="0" smtClean="0"/>
              <a:t>640,příspěvková </a:t>
            </a:r>
            <a:r>
              <a:rPr lang="cs-CZ" sz="2700" dirty="0" smtClean="0"/>
              <a:t>organizace</a:t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Autor:  Mgr. Jana Zelinková</a:t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Název </a:t>
            </a:r>
            <a:r>
              <a:rPr lang="cs-CZ" sz="2700" dirty="0" smtClean="0"/>
              <a:t>materiálu:VY_32_INOVACE_06_TRÁVICÍ SOUSTAVA</a:t>
            </a:r>
            <a:br>
              <a:rPr lang="cs-CZ" sz="2700" dirty="0" smtClean="0"/>
            </a:br>
            <a:r>
              <a:rPr lang="cs-CZ" sz="2700" dirty="0" smtClean="0"/>
              <a:t>Téma: Trávicí soustava</a:t>
            </a:r>
            <a:br>
              <a:rPr lang="cs-CZ" sz="2700" dirty="0" smtClean="0"/>
            </a:br>
            <a:r>
              <a:rPr lang="cs-CZ" sz="2700" dirty="0" smtClean="0"/>
              <a:t>Název sady: PŘÍRODA – HŠ</a:t>
            </a:r>
            <a:br>
              <a:rPr lang="cs-CZ" sz="2700" dirty="0" smtClean="0"/>
            </a:br>
            <a:r>
              <a:rPr lang="cs-CZ" sz="3200" dirty="0" smtClean="0">
                <a:solidFill>
                  <a:srgbClr val="FF0000"/>
                </a:solidFill>
              </a:rPr>
              <a:t>Číslo </a:t>
            </a:r>
            <a:r>
              <a:rPr lang="cs-CZ" sz="3200" dirty="0" smtClean="0">
                <a:solidFill>
                  <a:srgbClr val="FF0000"/>
                </a:solidFill>
              </a:rPr>
              <a:t>projektu:  CZ.1.07/1.4.00/21.3407 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929198"/>
            <a:ext cx="6400800" cy="1143008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4714884"/>
            <a:ext cx="7689001" cy="14890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Prezentace je určena žákům 7. a 8.ročníku speciální </a:t>
            </a:r>
            <a:r>
              <a:rPr lang="cs-CZ" dirty="0" smtClean="0"/>
              <a:t>školy. Slouží </a:t>
            </a:r>
            <a:r>
              <a:rPr lang="cs-CZ" dirty="0" smtClean="0"/>
              <a:t>k výkladu a opakování učiva v předmětu </a:t>
            </a:r>
            <a:r>
              <a:rPr lang="cs-CZ" dirty="0" smtClean="0"/>
              <a:t>příroda – základní poznatky z přírodopisu.</a:t>
            </a:r>
          </a:p>
          <a:p>
            <a:r>
              <a:rPr lang="cs-CZ" dirty="0" smtClean="0"/>
              <a:t>Žáci se pod vedením učitele seznamují s hlavními částmi trávicí soustavy a jejich funkcemi</a:t>
            </a:r>
            <a:endParaRPr lang="cs-CZ" dirty="0" smtClean="0"/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Žáci zpočátku pracují s učitelem. </a:t>
            </a:r>
            <a:r>
              <a:rPr lang="cs-CZ" dirty="0" smtClean="0"/>
              <a:t> </a:t>
            </a:r>
            <a:r>
              <a:rPr lang="cs-CZ" dirty="0" smtClean="0"/>
              <a:t>P</a:t>
            </a:r>
            <a:r>
              <a:rPr lang="cs-CZ" dirty="0" smtClean="0"/>
              <a:t>oslední </a:t>
            </a:r>
            <a:r>
              <a:rPr lang="cs-CZ" dirty="0" smtClean="0"/>
              <a:t>dva listy </a:t>
            </a:r>
            <a:r>
              <a:rPr lang="cs-CZ" dirty="0" smtClean="0"/>
              <a:t>k  opakování.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357290" y="1142984"/>
            <a:ext cx="6072230" cy="255454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/>
              <a:t> TRÁVICÍ </a:t>
            </a:r>
            <a:r>
              <a:rPr lang="cs-CZ" sz="8000" dirty="0" smtClean="0"/>
              <a:t>  SOUSTAVA</a:t>
            </a:r>
            <a:endParaRPr lang="cs-CZ" sz="8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71604" y="4786322"/>
            <a:ext cx="5715040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</a:t>
            </a:r>
            <a:r>
              <a:rPr lang="cs-CZ" sz="2400" dirty="0" smtClean="0"/>
              <a:t>Má za úkol zajistit tělu dostatek „paliva“</a:t>
            </a:r>
            <a:endParaRPr lang="cs-CZ" sz="24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2910" y="1524458"/>
            <a:ext cx="1770317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Příjem potravy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910" y="3406130"/>
            <a:ext cx="2143141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Zpracování potravy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4348" y="5500702"/>
            <a:ext cx="3214710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Vylučování nestrávených zbytků</a:t>
            </a:r>
            <a:endParaRPr lang="cs-CZ" dirty="0"/>
          </a:p>
        </p:txBody>
      </p:sp>
      <p:pic>
        <p:nvPicPr>
          <p:cNvPr id="1026" name="Picture 2" descr="C:\Users\HP\Desktop\MH90043047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928670"/>
            <a:ext cx="1500197" cy="1500198"/>
          </a:xfrm>
          <a:prstGeom prst="rect">
            <a:avLst/>
          </a:prstGeom>
          <a:noFill/>
        </p:spPr>
      </p:pic>
      <p:pic>
        <p:nvPicPr>
          <p:cNvPr id="1027" name="Picture 3" descr="C:\Users\HP\Desktop\MH90040061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7950" y="928670"/>
            <a:ext cx="1500197" cy="1500198"/>
          </a:xfrm>
          <a:prstGeom prst="rect">
            <a:avLst/>
          </a:prstGeom>
          <a:noFill/>
        </p:spPr>
      </p:pic>
      <p:pic>
        <p:nvPicPr>
          <p:cNvPr id="1028" name="Picture 4" descr="C:\Users\HP\Desktop\MH90003030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5072074"/>
            <a:ext cx="1428760" cy="1428760"/>
          </a:xfrm>
          <a:prstGeom prst="rect">
            <a:avLst/>
          </a:prstGeom>
          <a:noFill/>
        </p:spPr>
      </p:pic>
      <p:pic>
        <p:nvPicPr>
          <p:cNvPr id="1029" name="Picture 5" descr="C:\Users\HP\Desktop\MH900237617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15074" y="5143512"/>
            <a:ext cx="1428760" cy="1428760"/>
          </a:xfrm>
          <a:prstGeom prst="rect">
            <a:avLst/>
          </a:prstGeom>
          <a:noFill/>
        </p:spPr>
      </p:pic>
      <p:pic>
        <p:nvPicPr>
          <p:cNvPr id="1030" name="Picture 6" descr="C:\Users\HP\Desktop\MH900430469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928926" y="1071546"/>
            <a:ext cx="1357321" cy="1357322"/>
          </a:xfrm>
          <a:prstGeom prst="rect">
            <a:avLst/>
          </a:prstGeom>
          <a:noFill/>
        </p:spPr>
      </p:pic>
      <p:pic>
        <p:nvPicPr>
          <p:cNvPr id="1031" name="Picture 7" descr="C:\Users\HP\Desktop\MH900426142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928926" y="2643182"/>
            <a:ext cx="2214578" cy="221457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714348" y="428604"/>
            <a:ext cx="2900602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Úloha trávicí soustavy</a:t>
            </a:r>
            <a:endParaRPr lang="cs-CZ" sz="24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57224" y="571480"/>
            <a:ext cx="7000924" cy="52322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      Hlavní části trávicí soustavy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348" y="1214422"/>
            <a:ext cx="1500198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Ústní dutina </a:t>
            </a:r>
            <a:endParaRPr lang="cs-CZ" sz="2000" dirty="0"/>
          </a:p>
        </p:txBody>
      </p:sp>
      <p:pic>
        <p:nvPicPr>
          <p:cNvPr id="1026" name="Picture 2" descr="C:\Users\HP\Desktop\MH90042437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2357430"/>
            <a:ext cx="1500198" cy="1500198"/>
          </a:xfrm>
          <a:prstGeom prst="rect">
            <a:avLst/>
          </a:prstGeom>
          <a:noFill/>
        </p:spPr>
      </p:pic>
      <p:pic>
        <p:nvPicPr>
          <p:cNvPr id="1027" name="Picture 3" descr="C:\Users\HP\Desktop\MH900431785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4714884"/>
            <a:ext cx="1643074" cy="164307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357554" y="2857496"/>
            <a:ext cx="4874283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Kousání potravy a smíchání se slinami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86116" y="5000636"/>
            <a:ext cx="5357850" cy="120032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Polykání potravy</a:t>
            </a:r>
          </a:p>
          <a:p>
            <a:r>
              <a:rPr lang="cs-CZ" sz="2400" dirty="0" smtClean="0"/>
              <a:t>Chuťové pohárky – </a:t>
            </a:r>
          </a:p>
          <a:p>
            <a:r>
              <a:rPr lang="cs-CZ" sz="2400" dirty="0" smtClean="0"/>
              <a:t> chuť slaná,sladká,kyselá,hořká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42976" y="1928802"/>
            <a:ext cx="621580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zuby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42976" y="4286256"/>
            <a:ext cx="647485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jazyk</a:t>
            </a:r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HP\Desktop\MH90042614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2" y="571480"/>
            <a:ext cx="4929222" cy="4929222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 rot="10800000" flipV="1">
            <a:off x="4572000" y="714356"/>
            <a:ext cx="1357322" cy="5000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5929322" y="642918"/>
            <a:ext cx="71438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hltan</a:t>
            </a:r>
            <a:endParaRPr lang="cs-CZ" dirty="0"/>
          </a:p>
        </p:txBody>
      </p:sp>
      <p:cxnSp>
        <p:nvCxnSpPr>
          <p:cNvPr id="10" name="Přímá spojovací šipka 9"/>
          <p:cNvCxnSpPr/>
          <p:nvPr/>
        </p:nvCxnSpPr>
        <p:spPr>
          <a:xfrm rot="10800000" flipV="1">
            <a:off x="4572000" y="1785926"/>
            <a:ext cx="1357322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929323" y="1571612"/>
            <a:ext cx="71438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jícen</a:t>
            </a:r>
            <a:endParaRPr lang="cs-CZ" dirty="0"/>
          </a:p>
        </p:txBody>
      </p:sp>
      <p:cxnSp>
        <p:nvCxnSpPr>
          <p:cNvPr id="15" name="Přímá spojovací šipka 14"/>
          <p:cNvCxnSpPr/>
          <p:nvPr/>
        </p:nvCxnSpPr>
        <p:spPr>
          <a:xfrm>
            <a:off x="2357422" y="2285992"/>
            <a:ext cx="1214446" cy="7858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785918" y="2214554"/>
            <a:ext cx="642942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játra</a:t>
            </a:r>
            <a:endParaRPr lang="cs-CZ" dirty="0"/>
          </a:p>
        </p:txBody>
      </p:sp>
      <p:cxnSp>
        <p:nvCxnSpPr>
          <p:cNvPr id="18" name="Přímá spojovací šipka 17"/>
          <p:cNvCxnSpPr/>
          <p:nvPr/>
        </p:nvCxnSpPr>
        <p:spPr>
          <a:xfrm rot="10800000" flipV="1">
            <a:off x="5286380" y="2928934"/>
            <a:ext cx="857256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286512" y="2857496"/>
            <a:ext cx="898964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žaludek</a:t>
            </a:r>
            <a:endParaRPr lang="cs-CZ" dirty="0"/>
          </a:p>
        </p:txBody>
      </p:sp>
      <p:cxnSp>
        <p:nvCxnSpPr>
          <p:cNvPr id="21" name="Přímá spojovací šipka 20"/>
          <p:cNvCxnSpPr/>
          <p:nvPr/>
        </p:nvCxnSpPr>
        <p:spPr>
          <a:xfrm>
            <a:off x="2143108" y="3429000"/>
            <a:ext cx="178595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142976" y="3357562"/>
            <a:ext cx="827471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žlučník</a:t>
            </a:r>
            <a:endParaRPr lang="cs-CZ" dirty="0"/>
          </a:p>
        </p:txBody>
      </p:sp>
      <p:cxnSp>
        <p:nvCxnSpPr>
          <p:cNvPr id="29" name="Přímá spojovací šipka 28"/>
          <p:cNvCxnSpPr/>
          <p:nvPr/>
        </p:nvCxnSpPr>
        <p:spPr>
          <a:xfrm>
            <a:off x="2571736" y="4357694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1142976" y="4143380"/>
            <a:ext cx="1345753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tlusté střevo</a:t>
            </a:r>
            <a:endParaRPr lang="cs-CZ" dirty="0"/>
          </a:p>
        </p:txBody>
      </p:sp>
      <p:cxnSp>
        <p:nvCxnSpPr>
          <p:cNvPr id="33" name="Přímá spojovací šipka 32"/>
          <p:cNvCxnSpPr/>
          <p:nvPr/>
        </p:nvCxnSpPr>
        <p:spPr>
          <a:xfrm rot="10800000" flipV="1">
            <a:off x="4714876" y="4000504"/>
            <a:ext cx="1428760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6215074" y="3714752"/>
            <a:ext cx="134088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tenké střevo</a:t>
            </a:r>
            <a:endParaRPr lang="cs-CZ" dirty="0"/>
          </a:p>
        </p:txBody>
      </p:sp>
      <p:cxnSp>
        <p:nvCxnSpPr>
          <p:cNvPr id="36" name="Přímá spojovací šipka 35"/>
          <p:cNvCxnSpPr/>
          <p:nvPr/>
        </p:nvCxnSpPr>
        <p:spPr>
          <a:xfrm rot="10800000">
            <a:off x="4572000" y="5357826"/>
            <a:ext cx="1143008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5857884" y="5286388"/>
            <a:ext cx="1016881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konečník</a:t>
            </a:r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3" grpId="0" animBg="1"/>
      <p:bldP spid="16" grpId="0" animBg="1"/>
      <p:bldP spid="19" grpId="0" animBg="1"/>
      <p:bldP spid="22" grpId="0" animBg="1"/>
      <p:bldP spid="31" grpId="0" animBg="1"/>
      <p:bldP spid="34" grpId="0" animBg="1"/>
      <p:bldP spid="3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P\Desktop\MH90042633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785794"/>
            <a:ext cx="3786214" cy="378621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929190" y="1214422"/>
            <a:ext cx="2219454" cy="40011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vakovitý dutý orgán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488" y="4071942"/>
            <a:ext cx="3500462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upravuje potravu na  tráveninu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57356" y="5401032"/>
            <a:ext cx="3000396" cy="40011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přesun tráveniny do střeva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00563" y="2071678"/>
            <a:ext cx="4143404" cy="14773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funguje jako „mixér“</a:t>
            </a:r>
          </a:p>
          <a:p>
            <a:r>
              <a:rPr lang="cs-CZ" dirty="0" smtClean="0"/>
              <a:t>po sklouznutí jídla do žaludku,ho stěny </a:t>
            </a:r>
          </a:p>
          <a:p>
            <a:r>
              <a:rPr lang="cs-CZ" dirty="0" smtClean="0"/>
              <a:t>promíchávají s žaludeční šťávou – vznikne</a:t>
            </a:r>
          </a:p>
          <a:p>
            <a:r>
              <a:rPr lang="cs-CZ" dirty="0" smtClean="0"/>
              <a:t>trávenina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4348" y="785794"/>
            <a:ext cx="1324273" cy="5232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Žaludek</a:t>
            </a:r>
            <a:endParaRPr lang="cs-CZ" sz="28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HP\Desktop\MH90043873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500174"/>
            <a:ext cx="3643338" cy="364333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143372" y="1000108"/>
            <a:ext cx="4358694" cy="40011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trávenina  se dostane do tenkého střeva</a:t>
            </a:r>
            <a:endParaRPr lang="cs-CZ" sz="2000" dirty="0"/>
          </a:p>
        </p:txBody>
      </p:sp>
      <p:cxnSp>
        <p:nvCxnSpPr>
          <p:cNvPr id="7" name="Přímá spojovací šipka 6"/>
          <p:cNvCxnSpPr/>
          <p:nvPr/>
        </p:nvCxnSpPr>
        <p:spPr>
          <a:xfrm rot="10800000" flipV="1">
            <a:off x="2000232" y="1500174"/>
            <a:ext cx="2643206" cy="235745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643306" y="2357430"/>
            <a:ext cx="4857784" cy="7078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potrava je zde tak rozmělněna, že se do krve </a:t>
            </a:r>
          </a:p>
          <a:p>
            <a:r>
              <a:rPr lang="cs-CZ" sz="2000" dirty="0" smtClean="0"/>
              <a:t>mohou vstřebávat důležité složky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57620" y="3929066"/>
            <a:ext cx="5173404" cy="40011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zbytek přejde do tlustého střeva a do konečníku</a:t>
            </a:r>
            <a:endParaRPr lang="cs-CZ" sz="2000" dirty="0"/>
          </a:p>
        </p:txBody>
      </p:sp>
      <p:cxnSp>
        <p:nvCxnSpPr>
          <p:cNvPr id="13" name="Přímá spojovací šipka 12"/>
          <p:cNvCxnSpPr/>
          <p:nvPr/>
        </p:nvCxnSpPr>
        <p:spPr>
          <a:xfrm rot="10800000">
            <a:off x="2500298" y="4000504"/>
            <a:ext cx="135732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 flipV="1">
            <a:off x="2000232" y="4214818"/>
            <a:ext cx="1785950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143240" y="5286388"/>
            <a:ext cx="3772571" cy="400110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konečníkem odejdou zbytky z těla </a:t>
            </a:r>
            <a:endParaRPr lang="cs-CZ" sz="2000" dirty="0"/>
          </a:p>
        </p:txBody>
      </p:sp>
      <p:pic>
        <p:nvPicPr>
          <p:cNvPr id="3076" name="Picture 4" descr="C:\Users\HP\Desktop\MH900237617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00892" y="4857760"/>
            <a:ext cx="1643074" cy="1643074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714348" y="428604"/>
            <a:ext cx="1214446" cy="5232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Střeva </a:t>
            </a:r>
            <a:endParaRPr lang="cs-CZ" sz="28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11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0100" y="857232"/>
            <a:ext cx="957826" cy="5232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Játra </a:t>
            </a:r>
            <a:endParaRPr lang="cs-CZ" sz="2800" dirty="0"/>
          </a:p>
        </p:txBody>
      </p:sp>
      <p:pic>
        <p:nvPicPr>
          <p:cNvPr id="4098" name="Picture 2" descr="C:\Users\HP\Desktop\MH90002812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7" y="1643050"/>
            <a:ext cx="3929091" cy="392909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429124" y="1928802"/>
            <a:ext cx="2534540" cy="40011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chemická továrna těla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00562" y="3643314"/>
            <a:ext cx="3357586" cy="400110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odstraňují  z krve škodliviny </a:t>
            </a:r>
            <a:endParaRPr lang="cs-CZ" sz="20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642918"/>
            <a:ext cx="7056099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1. Potravu přijímáme do těla:      a) ústy                                b) nosem           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2524590"/>
            <a:ext cx="7929618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2. Potravu vylučujeme :    a)  konečníkem                                                  b)  žaludkem</a:t>
            </a:r>
            <a:endParaRPr lang="cs-CZ" dirty="0"/>
          </a:p>
        </p:txBody>
      </p:sp>
      <p:pic>
        <p:nvPicPr>
          <p:cNvPr id="5122" name="Picture 2" descr="C:\Users\HP\Desktop\MH90043046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29124" y="642918"/>
            <a:ext cx="1071570" cy="1071570"/>
          </a:xfrm>
          <a:prstGeom prst="rect">
            <a:avLst/>
          </a:prstGeom>
          <a:noFill/>
        </p:spPr>
      </p:pic>
      <p:pic>
        <p:nvPicPr>
          <p:cNvPr id="5124" name="Picture 4" descr="C:\Users\HP\Desktop\MH900438737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6248" y="2786058"/>
            <a:ext cx="1857388" cy="185738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642918"/>
            <a:ext cx="6855723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3. Chuťové pohárky jsou : a) na jazyku                                     b)  v žaludku </a:t>
            </a:r>
            <a:endParaRPr lang="cs-CZ" dirty="0"/>
          </a:p>
        </p:txBody>
      </p:sp>
      <p:pic>
        <p:nvPicPr>
          <p:cNvPr id="6146" name="Picture 2" descr="C:\Users\HP\Desktop\MH90043178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3371" y="571480"/>
            <a:ext cx="1428759" cy="142876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28596" y="2786058"/>
            <a:ext cx="6403949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4. Jako „mixér“ funguje : a) játra                                       b) žaludek  </a:t>
            </a:r>
            <a:endParaRPr lang="cs-CZ" dirty="0"/>
          </a:p>
        </p:txBody>
      </p:sp>
      <p:pic>
        <p:nvPicPr>
          <p:cNvPr id="6147" name="Picture 3" descr="C:\Users\HP\Desktop\MH90042633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16" y="2428868"/>
            <a:ext cx="1500198" cy="150019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71472" y="5072074"/>
            <a:ext cx="6143477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5. Čističkou v těle jsou :  a) játra                                            b) zuby </a:t>
            </a:r>
            <a:endParaRPr lang="cs-CZ" dirty="0"/>
          </a:p>
        </p:txBody>
      </p:sp>
      <p:pic>
        <p:nvPicPr>
          <p:cNvPr id="6148" name="Picture 4" descr="C:\Users\HP\Desktop\MH900028125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14744" y="4714884"/>
            <a:ext cx="1214446" cy="121444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Žaludek (text)- dostupné na </a:t>
            </a:r>
            <a:r>
              <a:rPr lang="cs-CZ" dirty="0" smtClean="0"/>
              <a:t>http://cs.wikipedia.org/wiki/%C5%BDaludek</a:t>
            </a:r>
            <a:endParaRPr lang="cs-CZ" dirty="0" smtClean="0"/>
          </a:p>
          <a:p>
            <a:r>
              <a:rPr lang="cs-CZ" dirty="0" smtClean="0"/>
              <a:t>Střeva (text)– </a:t>
            </a:r>
            <a:r>
              <a:rPr lang="cs-CZ" dirty="0" err="1" smtClean="0"/>
              <a:t>Ch</a:t>
            </a:r>
            <a:r>
              <a:rPr lang="cs-CZ" dirty="0" smtClean="0"/>
              <a:t>.</a:t>
            </a:r>
            <a:r>
              <a:rPr lang="cs-CZ" dirty="0" err="1" smtClean="0"/>
              <a:t>Baradeauová</a:t>
            </a:r>
            <a:r>
              <a:rPr lang="cs-CZ" dirty="0" smtClean="0"/>
              <a:t>,</a:t>
            </a:r>
            <a:r>
              <a:rPr lang="cs-CZ" dirty="0" err="1" smtClean="0"/>
              <a:t>G</a:t>
            </a:r>
            <a:r>
              <a:rPr lang="cs-CZ" dirty="0" smtClean="0"/>
              <a:t>.</a:t>
            </a:r>
            <a:r>
              <a:rPr lang="cs-CZ" dirty="0" err="1" smtClean="0"/>
              <a:t>Finiftérová</a:t>
            </a:r>
            <a:r>
              <a:rPr lang="cs-CZ" dirty="0" smtClean="0"/>
              <a:t>: Co ještě nevím,Paříž </a:t>
            </a:r>
            <a:r>
              <a:rPr lang="cs-CZ" dirty="0" smtClean="0"/>
              <a:t>1982</a:t>
            </a:r>
            <a:endParaRPr lang="cs-CZ" dirty="0" smtClean="0"/>
          </a:p>
          <a:p>
            <a:r>
              <a:rPr lang="cs-CZ" dirty="0" smtClean="0"/>
              <a:t>Kliparty – dostupné na </a:t>
            </a: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 smtClean="0"/>
              <a:t>Vše citováno </a:t>
            </a:r>
            <a:r>
              <a:rPr lang="cs-CZ" dirty="0" smtClean="0"/>
              <a:t>[2012-03-20].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5">
      <a:dk1>
        <a:sysClr val="windowText" lastClr="000000"/>
      </a:dk1>
      <a:lt1>
        <a:srgbClr val="BDE296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356</TotalTime>
  <Words>297</Words>
  <Application>Microsoft Office PowerPoint</Application>
  <PresentationFormat>Předvádění na obrazovce (4:3)</PresentationFormat>
  <Paragraphs>56</Paragraphs>
  <Slides>12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školy:Speciální základní škola Louny,                        Poděbradova 640,příspěvková organizace  Autor:  Mgr. Jana Zelinková  Název materiálu:VY_32_INOVACE_06_TRÁVICÍ SOUSTAVA Téma: Trávicí soustava Název sady: PŘÍRODA – HŠ Číslo projektu:  CZ.1.07/1.4.00/21.3407  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HP</cp:lastModifiedBy>
  <cp:revision>40</cp:revision>
  <dcterms:created xsi:type="dcterms:W3CDTF">2012-04-04T19:09:13Z</dcterms:created>
  <dcterms:modified xsi:type="dcterms:W3CDTF">2012-10-12T21:48:30Z</dcterms:modified>
</cp:coreProperties>
</file>