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58" r:id="rId5"/>
    <p:sldId id="260" r:id="rId6"/>
    <p:sldId id="261" r:id="rId7"/>
    <p:sldId id="262" r:id="rId8"/>
    <p:sldId id="264" r:id="rId9"/>
    <p:sldId id="265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9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E7154-D818-48F8-8FB0-A7F3C6816B79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8D40-4A21-4F3E-858C-1E4179C56F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E7154-D818-48F8-8FB0-A7F3C6816B79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8D40-4A21-4F3E-858C-1E4179C56F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E7154-D818-48F8-8FB0-A7F3C6816B79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8D40-4A21-4F3E-858C-1E4179C56F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E7154-D818-48F8-8FB0-A7F3C6816B79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8D40-4A21-4F3E-858C-1E4179C56F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E7154-D818-48F8-8FB0-A7F3C6816B79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8D40-4A21-4F3E-858C-1E4179C56F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E7154-D818-48F8-8FB0-A7F3C6816B79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8D40-4A21-4F3E-858C-1E4179C56F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E7154-D818-48F8-8FB0-A7F3C6816B79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8D40-4A21-4F3E-858C-1E4179C56F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E7154-D818-48F8-8FB0-A7F3C6816B79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8D40-4A21-4F3E-858C-1E4179C56F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E7154-D818-48F8-8FB0-A7F3C6816B79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8D40-4A21-4F3E-858C-1E4179C56F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E7154-D818-48F8-8FB0-A7F3C6816B79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8D40-4A21-4F3E-858C-1E4179C56F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E7154-D818-48F8-8FB0-A7F3C6816B79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8D40-4A21-4F3E-858C-1E4179C56F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1E7154-D818-48F8-8FB0-A7F3C6816B79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208D40-4A21-4F3E-858C-1E4179C56FE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85729"/>
            <a:ext cx="7772400" cy="4429156"/>
          </a:xfrm>
        </p:spPr>
        <p:txBody>
          <a:bodyPr>
            <a:normAutofit/>
          </a:bodyPr>
          <a:lstStyle/>
          <a:p>
            <a:pPr algn="l"/>
            <a:r>
              <a:rPr lang="cs-CZ" sz="2700" dirty="0" smtClean="0"/>
              <a:t>Název </a:t>
            </a:r>
            <a:r>
              <a:rPr lang="cs-CZ" sz="2700" dirty="0" smtClean="0"/>
              <a:t>školy:Speciální </a:t>
            </a:r>
            <a:r>
              <a:rPr lang="cs-CZ" sz="2700" dirty="0" smtClean="0"/>
              <a:t>základní škola Louny,</a:t>
            </a:r>
            <a:br>
              <a:rPr lang="cs-CZ" sz="2700" dirty="0" smtClean="0"/>
            </a:br>
            <a:r>
              <a:rPr lang="cs-CZ" sz="2700" dirty="0" smtClean="0"/>
              <a:t>                      </a:t>
            </a:r>
            <a:r>
              <a:rPr lang="cs-CZ" sz="2700" dirty="0" err="1" smtClean="0"/>
              <a:t>Poděbradova</a:t>
            </a:r>
            <a:r>
              <a:rPr lang="cs-CZ" sz="2700" dirty="0" smtClean="0"/>
              <a:t> </a:t>
            </a:r>
            <a:r>
              <a:rPr lang="cs-CZ" sz="2700" dirty="0" smtClean="0"/>
              <a:t>640, příspěvková </a:t>
            </a:r>
            <a:r>
              <a:rPr lang="cs-CZ" sz="2700" dirty="0" smtClean="0"/>
              <a:t>organizace</a:t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Autor: </a:t>
            </a:r>
            <a:r>
              <a:rPr lang="cs-CZ" sz="2700" dirty="0" err="1" smtClean="0"/>
              <a:t>Mgr.Jana</a:t>
            </a:r>
            <a:r>
              <a:rPr lang="cs-CZ" sz="2700" dirty="0" smtClean="0"/>
              <a:t> </a:t>
            </a:r>
            <a:r>
              <a:rPr lang="cs-CZ" sz="2700" dirty="0" smtClean="0"/>
              <a:t>Zelinková</a:t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Název </a:t>
            </a:r>
            <a:r>
              <a:rPr lang="cs-CZ" sz="2700" dirty="0" smtClean="0"/>
              <a:t>materiálu: VY_32_INOVACE_07_ONEMOCNĚNÍ </a:t>
            </a:r>
            <a:r>
              <a:rPr lang="cs-CZ" sz="2700" dirty="0" smtClean="0"/>
              <a:t>TRÁVICÍ SOUSTAVY</a:t>
            </a:r>
            <a:br>
              <a:rPr lang="cs-CZ" sz="2700" dirty="0" smtClean="0"/>
            </a:br>
            <a:r>
              <a:rPr lang="cs-CZ" sz="2700" dirty="0" smtClean="0"/>
              <a:t>Téma</a:t>
            </a:r>
            <a:r>
              <a:rPr lang="cs-CZ" sz="2700" dirty="0" smtClean="0"/>
              <a:t>: Onemocnění trávicí soustavy 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2800" dirty="0" smtClean="0">
                <a:solidFill>
                  <a:srgbClr val="FF0000"/>
                </a:solidFill>
              </a:rPr>
              <a:t>Číslo </a:t>
            </a:r>
            <a:r>
              <a:rPr lang="cs-CZ" sz="2800" dirty="0" smtClean="0">
                <a:solidFill>
                  <a:srgbClr val="FF0000"/>
                </a:solidFill>
              </a:rPr>
              <a:t>projektu:  CZ.1.07/1.4.00/21.3407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857760"/>
            <a:ext cx="6400800" cy="857256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4643446"/>
            <a:ext cx="7689001" cy="14890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Prezentace je určena k výkladu učiva v 7.ročníku </a:t>
            </a:r>
            <a:r>
              <a:rPr lang="cs-CZ" dirty="0" smtClean="0"/>
              <a:t>s </a:t>
            </a:r>
            <a:r>
              <a:rPr lang="cs-CZ" dirty="0" smtClean="0"/>
              <a:t>a k opakování učiva v 8.ročníku speciální </a:t>
            </a:r>
            <a:r>
              <a:rPr lang="cs-CZ" dirty="0" smtClean="0"/>
              <a:t>školy v předmětu příroda – základní poznatky z přírodopisu.</a:t>
            </a:r>
          </a:p>
          <a:p>
            <a:r>
              <a:rPr lang="cs-CZ" dirty="0" smtClean="0"/>
              <a:t>Žáci poznávají problematiku onemocnění trávicí soustavy a s vedením učitele se snaží předcházet těmto nesnázím u sebe samých.</a:t>
            </a:r>
            <a:endParaRPr lang="cs-CZ" dirty="0" smtClean="0"/>
          </a:p>
          <a:p>
            <a:r>
              <a:rPr lang="cs-CZ" dirty="0" smtClean="0"/>
              <a:t>Prezentace na interaktivní </a:t>
            </a:r>
            <a:r>
              <a:rPr lang="cs-CZ" dirty="0" smtClean="0"/>
              <a:t>tabuli.</a:t>
            </a:r>
            <a:endParaRPr lang="cs-CZ" dirty="0" smtClean="0"/>
          </a:p>
          <a:p>
            <a:r>
              <a:rPr lang="cs-CZ" dirty="0" smtClean="0"/>
              <a:t>Inovace: interaktivní 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Žáci pracují společně s učitelem, v závěru </a:t>
            </a:r>
            <a:r>
              <a:rPr lang="cs-CZ" dirty="0" smtClean="0"/>
              <a:t>(listy    7-9)si </a:t>
            </a:r>
            <a:r>
              <a:rPr lang="cs-CZ" dirty="0" smtClean="0"/>
              <a:t>opakují nové </a:t>
            </a:r>
            <a:r>
              <a:rPr lang="cs-CZ" dirty="0" smtClean="0"/>
              <a:t>poznatky.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28662" y="1857364"/>
            <a:ext cx="7000924" cy="1938992"/>
          </a:xfrm>
          <a:prstGeom prst="rect">
            <a:avLst/>
          </a:prstGeo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 Onemocnění </a:t>
            </a:r>
          </a:p>
          <a:p>
            <a:pPr algn="ctr"/>
            <a:r>
              <a:rPr lang="cs-CZ" sz="6000" dirty="0" smtClean="0"/>
              <a:t>   trávicí soustavy</a:t>
            </a:r>
            <a:endParaRPr lang="cs-CZ" sz="6000" dirty="0"/>
          </a:p>
        </p:txBody>
      </p:sp>
      <p:pic>
        <p:nvPicPr>
          <p:cNvPr id="4098" name="Picture 2" descr="C:\Users\HP\Desktop\MH90044067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57422" y="4143380"/>
            <a:ext cx="2338376" cy="2338376"/>
          </a:xfrm>
          <a:prstGeom prst="rect">
            <a:avLst/>
          </a:prstGeom>
          <a:noFill/>
        </p:spPr>
      </p:pic>
      <p:pic>
        <p:nvPicPr>
          <p:cNvPr id="4099" name="Picture 3" descr="C:\Users\HP\Desktop\MH900440677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4143380"/>
            <a:ext cx="2268552" cy="226855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Nemoci z nesprávné výživy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857364"/>
            <a:ext cx="8229600" cy="4525963"/>
          </a:xfrm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OBEZITA</a:t>
            </a:r>
          </a:p>
          <a:p>
            <a:endParaRPr lang="cs-CZ" dirty="0"/>
          </a:p>
          <a:p>
            <a:r>
              <a:rPr lang="cs-CZ" dirty="0" smtClean="0"/>
              <a:t>PODVÝŽIVA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VITAMÍNOVÝ NEDOSTATEK  </a:t>
            </a:r>
            <a:endParaRPr lang="cs-CZ" dirty="0"/>
          </a:p>
        </p:txBody>
      </p:sp>
      <p:pic>
        <p:nvPicPr>
          <p:cNvPr id="1026" name="Picture 2" descr="C:\Users\HP\Desktop\Obesity-waist_circumference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71736" y="1571612"/>
            <a:ext cx="1357322" cy="119487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143372" y="1857364"/>
            <a:ext cx="2714644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/>
              <a:t>v</a:t>
            </a:r>
            <a:r>
              <a:rPr lang="cs-CZ" sz="2400" dirty="0" smtClean="0"/>
              <a:t>elká tuková zásoba </a:t>
            </a:r>
            <a:endParaRPr lang="cs-CZ" sz="2400" dirty="0"/>
          </a:p>
        </p:txBody>
      </p:sp>
      <p:pic>
        <p:nvPicPr>
          <p:cNvPr id="1027" name="Picture 3" descr="C:\Users\HP\Desktop\Luzon-pow-194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28926" y="3000372"/>
            <a:ext cx="1145390" cy="142876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4143373" y="3357562"/>
            <a:ext cx="2714644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/>
              <a:t>n</a:t>
            </a:r>
            <a:r>
              <a:rPr lang="cs-CZ" sz="2400" dirty="0" smtClean="0"/>
              <a:t>edostatek potravy 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43570" y="4857760"/>
            <a:ext cx="2928958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/>
              <a:t>c</a:t>
            </a:r>
            <a:r>
              <a:rPr lang="cs-CZ" sz="2400" dirty="0" smtClean="0"/>
              <a:t>hybí některý vitamín</a:t>
            </a:r>
            <a:endParaRPr lang="cs-CZ" sz="24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10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Nemoci trávicí soustavy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0" name="Picture 2" descr="C:\Users\HP\Desktop\252px-Stomach_colon_rectum_diagram_svg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768" y="1714488"/>
            <a:ext cx="1300551" cy="135732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500430" y="2643182"/>
            <a:ext cx="3250313" cy="36933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č</a:t>
            </a:r>
            <a:r>
              <a:rPr lang="cs-CZ" dirty="0" smtClean="0"/>
              <a:t>ervovitý přívěšek – slepé střevo</a:t>
            </a:r>
            <a:endParaRPr lang="cs-CZ" dirty="0"/>
          </a:p>
        </p:txBody>
      </p:sp>
      <p:cxnSp>
        <p:nvCxnSpPr>
          <p:cNvPr id="9" name="Přímá spojovací šipka 8"/>
          <p:cNvCxnSpPr/>
          <p:nvPr/>
        </p:nvCxnSpPr>
        <p:spPr>
          <a:xfrm flipV="1">
            <a:off x="6786578" y="2786058"/>
            <a:ext cx="857256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3286117" y="3786190"/>
            <a:ext cx="3071834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ánětlivé onemocnění žaludku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57224" y="2071678"/>
            <a:ext cx="2840265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Zánět slepého střeva 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57224" y="3714753"/>
            <a:ext cx="2081917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Žaludeční vřed 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57225" y="5357826"/>
            <a:ext cx="221457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Žlučové kameny </a:t>
            </a:r>
            <a:endParaRPr lang="cs-CZ" sz="24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11" grpId="0" animBg="1"/>
      <p:bldP spid="13" grpId="0" animBg="1"/>
      <p:bldP spid="15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71472" y="857232"/>
            <a:ext cx="4020268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Onemocnění jater  - žloutenka </a:t>
            </a:r>
            <a:endParaRPr lang="cs-CZ" sz="2400" dirty="0"/>
          </a:p>
        </p:txBody>
      </p:sp>
      <p:pic>
        <p:nvPicPr>
          <p:cNvPr id="3074" name="Picture 2" descr="C:\Users\HP\Desktop\220px-Jaundice_ey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2066" y="642918"/>
            <a:ext cx="1920003" cy="137000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00034" y="2714620"/>
            <a:ext cx="7715303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Nádorová onemocnění žaludku nebo střev - rakovina 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034" y="4786322"/>
            <a:ext cx="5674134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Porucha zažívání – průjem, zvracení ,zácpa </a:t>
            </a:r>
            <a:endParaRPr lang="cs-CZ" sz="24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Opakujeme: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Na obrázku je člověk: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 a) obézní                                  b)podvyživený  </a:t>
            </a:r>
            <a:endParaRPr lang="cs-CZ" dirty="0"/>
          </a:p>
        </p:txBody>
      </p:sp>
      <p:pic>
        <p:nvPicPr>
          <p:cNvPr id="5122" name="Picture 2" descr="C:\Users\HP\Desktop\Luzon-pow-194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571612"/>
            <a:ext cx="1431737" cy="1785950"/>
          </a:xfrm>
          <a:prstGeom prst="rect">
            <a:avLst/>
          </a:prstGeom>
          <a:noFill/>
        </p:spPr>
      </p:pic>
      <p:pic>
        <p:nvPicPr>
          <p:cNvPr id="5123" name="Picture 3" descr="C:\Users\HP\Desktop\MH90044045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15074" y="4572008"/>
            <a:ext cx="1285884" cy="128588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Opakujeme: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Na obrázku je chlapec, který má: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a</a:t>
            </a:r>
            <a:r>
              <a:rPr lang="cs-CZ" dirty="0" smtClean="0"/>
              <a:t>) žloutenku                        b) žaludeční vřed</a:t>
            </a:r>
            <a:endParaRPr lang="cs-CZ" dirty="0"/>
          </a:p>
        </p:txBody>
      </p:sp>
      <p:pic>
        <p:nvPicPr>
          <p:cNvPr id="6146" name="Picture 2" descr="C:\Users\HP\Desktop\220px-Jaundice_ey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57950" y="1428736"/>
            <a:ext cx="1902234" cy="1357322"/>
          </a:xfrm>
          <a:prstGeom prst="rect">
            <a:avLst/>
          </a:prstGeom>
          <a:noFill/>
        </p:spPr>
      </p:pic>
      <p:pic>
        <p:nvPicPr>
          <p:cNvPr id="6147" name="Picture 3" descr="C:\Users\HP\Desktop\MH90044045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85852" y="4000504"/>
            <a:ext cx="1285884" cy="128588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Opakujeme: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Na obrázku je člověk, který má:</a:t>
            </a:r>
          </a:p>
          <a:p>
            <a:endParaRPr lang="cs-CZ" dirty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a) žlučové kameny          b) zánět slepého střeva</a:t>
            </a:r>
            <a:endParaRPr lang="cs-CZ" dirty="0"/>
          </a:p>
        </p:txBody>
      </p:sp>
      <p:pic>
        <p:nvPicPr>
          <p:cNvPr id="7170" name="Picture 2" descr="C:\Users\HP\Desktop\252px-Stomach_colon_rectum_diagram_svg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388" y="642918"/>
            <a:ext cx="2190404" cy="2286016"/>
          </a:xfrm>
          <a:prstGeom prst="rect">
            <a:avLst/>
          </a:prstGeom>
          <a:noFill/>
        </p:spPr>
      </p:pic>
      <p:cxnSp>
        <p:nvCxnSpPr>
          <p:cNvPr id="7" name="Přímá spojovací šipka 6"/>
          <p:cNvCxnSpPr/>
          <p:nvPr/>
        </p:nvCxnSpPr>
        <p:spPr>
          <a:xfrm flipV="1">
            <a:off x="6000760" y="2357430"/>
            <a:ext cx="1214446" cy="5715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171" name="Picture 3" descr="C:\Users\HP\Desktop\MH90044045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43636" y="4071942"/>
            <a:ext cx="1500198" cy="150019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Obezita </a:t>
            </a:r>
            <a:r>
              <a:rPr lang="cs-CZ" dirty="0" smtClean="0"/>
              <a:t>– dostupné jako volné dílo  </a:t>
            </a:r>
            <a:r>
              <a:rPr lang="cs-CZ" dirty="0" smtClean="0"/>
              <a:t>na http://</a:t>
            </a:r>
            <a:r>
              <a:rPr lang="cs-CZ" dirty="0" smtClean="0"/>
              <a:t>cs.wikipedia.org/wiki/Soubor:Obesity-waist_circumference.PNG</a:t>
            </a:r>
            <a:endParaRPr lang="cs-CZ" dirty="0" smtClean="0"/>
          </a:p>
          <a:p>
            <a:r>
              <a:rPr lang="cs-CZ" dirty="0" smtClean="0"/>
              <a:t>Podvýživa – dostupné </a:t>
            </a:r>
            <a:r>
              <a:rPr lang="cs-CZ" dirty="0" smtClean="0"/>
              <a:t>jako volné dílo na </a:t>
            </a:r>
            <a:r>
              <a:rPr lang="cs-CZ" dirty="0" smtClean="0"/>
              <a:t>http://</a:t>
            </a:r>
            <a:r>
              <a:rPr lang="cs-CZ" dirty="0" smtClean="0"/>
              <a:t>cs.wikipedia.org/wiki/Soubor:Luzon-pow-1945.jpg</a:t>
            </a:r>
            <a:endParaRPr lang="cs-CZ" dirty="0" smtClean="0"/>
          </a:p>
          <a:p>
            <a:r>
              <a:rPr lang="cs-CZ" dirty="0" smtClean="0"/>
              <a:t>Žloutenka – </a:t>
            </a:r>
            <a:r>
              <a:rPr lang="cs-CZ" dirty="0" smtClean="0"/>
              <a:t>dostupné jako volné dílo  </a:t>
            </a:r>
            <a:r>
              <a:rPr lang="cs-CZ" dirty="0" smtClean="0"/>
              <a:t>na http://cs.wikipedia.org/wiki/%C5%BDloutenka</a:t>
            </a:r>
            <a:endParaRPr lang="cs-CZ" dirty="0" smtClean="0"/>
          </a:p>
          <a:p>
            <a:r>
              <a:rPr lang="cs-CZ" dirty="0" smtClean="0"/>
              <a:t>Kliparty – dostupné na </a:t>
            </a:r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 smtClean="0"/>
              <a:t>Vše citováno </a:t>
            </a:r>
            <a:r>
              <a:rPr lang="cs-CZ" dirty="0" smtClean="0"/>
              <a:t>[2012-03-20].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15">
      <a:dk1>
        <a:sysClr val="windowText" lastClr="000000"/>
      </a:dk1>
      <a:lt1>
        <a:srgbClr val="FFFF99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234</Words>
  <Application>Microsoft Office PowerPoint</Application>
  <PresentationFormat>Předvádění na obrazovce (4:3)</PresentationFormat>
  <Paragraphs>56</Paragraphs>
  <Slides>10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Název školy:Speciální základní škola Louny,                       Poděbradova 640, příspěvková organizace  Autor: Mgr.Jana Zelinková  Název materiálu: VY_32_INOVACE_07_ONEMOCNĚNÍ TRÁVICÍ SOUSTAVY Téma: Onemocnění trávicí soustavy  Číslo projektu:  CZ.1.07/1.4.00/21.3407</vt:lpstr>
      <vt:lpstr>Anotace</vt:lpstr>
      <vt:lpstr>Snímek 3</vt:lpstr>
      <vt:lpstr>Nemoci z nesprávné výživy</vt:lpstr>
      <vt:lpstr>Nemoci trávicí soustavy</vt:lpstr>
      <vt:lpstr>Snímek 6</vt:lpstr>
      <vt:lpstr>Opakujeme:</vt:lpstr>
      <vt:lpstr>Opakujeme:</vt:lpstr>
      <vt:lpstr>Opakujeme: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 Louny, Poděbradova 640, příspěvková organizace Autor: Mgr.Jana Zelinková Téma: Onemocnění trávicí soustavy Název materiálu: VY_32_INOVACE_07_ONEMOCNĚNÍ TRÁVICÍ SOUSTAVY</dc:title>
  <dc:creator>HP</dc:creator>
  <cp:lastModifiedBy>HP</cp:lastModifiedBy>
  <cp:revision>16</cp:revision>
  <dcterms:created xsi:type="dcterms:W3CDTF">2012-04-11T17:49:23Z</dcterms:created>
  <dcterms:modified xsi:type="dcterms:W3CDTF">2012-10-13T11:23:41Z</dcterms:modified>
</cp:coreProperties>
</file>