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7" r:id="rId10"/>
    <p:sldId id="266" r:id="rId11"/>
    <p:sldId id="268" r:id="rId12"/>
    <p:sldId id="26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CC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21829-5BA9-4A61-AA7E-38DDF0F65A90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F658CA-DBA7-4A11-BE18-71D5DA292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s.wikipedia.org/wiki/Vylu%C4%8Dovac%C3%AD_soustav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357166"/>
            <a:ext cx="8515352" cy="444024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Název školy: </a:t>
            </a:r>
            <a:r>
              <a:rPr lang="cs-CZ" sz="2400" dirty="0" smtClean="0"/>
              <a:t>Speciální </a:t>
            </a:r>
            <a:r>
              <a:rPr lang="cs-CZ" sz="2400" dirty="0" smtClean="0"/>
              <a:t>základní škola Louny,</a:t>
            </a:r>
            <a:br>
              <a:rPr lang="cs-CZ" sz="2400" dirty="0" smtClean="0"/>
            </a:br>
            <a:r>
              <a:rPr lang="cs-CZ" sz="2400" dirty="0" smtClean="0"/>
              <a:t>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</a:t>
            </a:r>
            <a:r>
              <a:rPr lang="cs-CZ" sz="2400" dirty="0" smtClean="0"/>
              <a:t>640, příspěvková </a:t>
            </a:r>
            <a:r>
              <a:rPr lang="cs-CZ" sz="2400" dirty="0" smtClean="0"/>
              <a:t>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</a:t>
            </a:r>
            <a:r>
              <a:rPr lang="cs-CZ" sz="2400" b="1" dirty="0" smtClean="0"/>
              <a:t> </a:t>
            </a:r>
            <a:r>
              <a:rPr lang="cs-CZ" sz="2400" dirty="0" smtClean="0"/>
              <a:t>Mgr. Jana 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</a:t>
            </a:r>
            <a:r>
              <a:rPr lang="cs-CZ" sz="2400" dirty="0" smtClean="0"/>
              <a:t>materiálu</a:t>
            </a:r>
            <a:r>
              <a:rPr lang="cs-CZ" sz="2400" b="1" dirty="0" smtClean="0"/>
              <a:t>:</a:t>
            </a:r>
            <a:r>
              <a:rPr lang="cs-CZ" sz="2400" b="1" dirty="0"/>
              <a:t> </a:t>
            </a:r>
            <a:r>
              <a:rPr lang="cs-CZ" sz="2400" dirty="0" smtClean="0"/>
              <a:t>VY_32_INOVACE_08_VYLUČOVACÍ SOUSTAVA</a:t>
            </a:r>
            <a:br>
              <a:rPr lang="cs-CZ" sz="2400" dirty="0" smtClean="0"/>
            </a:br>
            <a:r>
              <a:rPr lang="cs-CZ" sz="2400" dirty="0" smtClean="0"/>
              <a:t>Téma: Vylučovací soustava</a:t>
            </a:r>
            <a:br>
              <a:rPr lang="cs-CZ" sz="2400" dirty="0" smtClean="0"/>
            </a:br>
            <a:r>
              <a:rPr lang="cs-CZ" sz="2400" dirty="0" smtClean="0"/>
              <a:t>Název sady: PŘÍRODA – HŠ</a:t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Číslo projektu:  CZ.1.07/1.4.00/21.3407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85786" y="5143512"/>
            <a:ext cx="7500990" cy="14529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Prezentace je určena žákům speciální školy </a:t>
            </a:r>
            <a:r>
              <a:rPr lang="cs-CZ" dirty="0" err="1" smtClean="0"/>
              <a:t>II.stupně</a:t>
            </a:r>
            <a:r>
              <a:rPr lang="cs-CZ" dirty="0" smtClean="0"/>
              <a:t> k výkladu a opakování učiva v předmětu </a:t>
            </a:r>
            <a:r>
              <a:rPr lang="cs-CZ" dirty="0" smtClean="0"/>
              <a:t>příroda – základní poznatky z přírodopisu</a:t>
            </a:r>
          </a:p>
          <a:p>
            <a:r>
              <a:rPr lang="cs-CZ" dirty="0" smtClean="0"/>
              <a:t>Žáci se seznámí s hlavními částmi vylučovací soustavy a </a:t>
            </a:r>
            <a:r>
              <a:rPr lang="cs-CZ" dirty="0"/>
              <a:t>z</a:t>
            </a:r>
            <a:r>
              <a:rPr lang="cs-CZ" dirty="0" smtClean="0"/>
              <a:t>ákladními hygienickými pravidly.</a:t>
            </a: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První část prezentace slouží ke společné práci žáků s učitelem, v závěru </a:t>
            </a:r>
            <a:r>
              <a:rPr lang="cs-CZ" dirty="0" smtClean="0"/>
              <a:t>(listy 10 – 12) </a:t>
            </a:r>
            <a:r>
              <a:rPr lang="cs-CZ" dirty="0" smtClean="0"/>
              <a:t>opakují </a:t>
            </a:r>
            <a:r>
              <a:rPr lang="cs-CZ" dirty="0" smtClean="0"/>
              <a:t>osvojené učivo, podle schopností samostatně nebo s </a:t>
            </a:r>
            <a:r>
              <a:rPr lang="cs-CZ" dirty="0" smtClean="0"/>
              <a:t>učitelem. Listy s úkoly jsou také vhodné k vytisknutí.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2984"/>
            <a:ext cx="8229600" cy="2786082"/>
          </a:xfrm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5400" dirty="0" smtClean="0"/>
              <a:t>Vylučovací soustava</a:t>
            </a:r>
            <a:br>
              <a:rPr lang="cs-CZ" sz="5400" dirty="0" smtClean="0"/>
            </a:br>
            <a:r>
              <a:rPr lang="cs-CZ" sz="5400" dirty="0" smtClean="0"/>
              <a:t>člověka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072206"/>
            <a:ext cx="8229600" cy="5395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CO TVOŘÍ VYLUČOVACÍ SOUSTAVU?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>
              <a:buNone/>
            </a:pPr>
            <a:endParaRPr lang="cs-CZ" dirty="0"/>
          </a:p>
        </p:txBody>
      </p:sp>
      <p:pic>
        <p:nvPicPr>
          <p:cNvPr id="1026" name="Picture 2" descr="C:\Users\HP\Desktop\Illu_urinary_syste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531479"/>
            <a:ext cx="5143536" cy="454072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57818" y="2857496"/>
            <a:ext cx="2071701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LEDVINY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57819" y="3571876"/>
            <a:ext cx="2071701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MOČOVODY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57818" y="4500570"/>
            <a:ext cx="307183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MOČOVÝ MĚCHÝŘ 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7818" y="5572140"/>
            <a:ext cx="307183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MOČOVÁ TRUBICE</a:t>
            </a:r>
            <a:endParaRPr lang="cs-CZ" sz="2000" dirty="0"/>
          </a:p>
        </p:txBody>
      </p:sp>
      <p:cxnSp>
        <p:nvCxnSpPr>
          <p:cNvPr id="12" name="Přímá spojovací šipka 11"/>
          <p:cNvCxnSpPr/>
          <p:nvPr/>
        </p:nvCxnSpPr>
        <p:spPr>
          <a:xfrm rot="10800000" flipV="1">
            <a:off x="3357554" y="3857628"/>
            <a:ext cx="1928826" cy="214314"/>
          </a:xfrm>
          <a:prstGeom prst="straightConnector1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1026" name="Picture 2" descr="C:\Users\HP\Desktop\MH90042616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571612"/>
            <a:ext cx="3714777" cy="37147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357686" y="1857364"/>
            <a:ext cx="2643206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MAJÍ TVAR FAZOLE 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7686" y="3443402"/>
            <a:ext cx="3500462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VYTVÁŘÍ SE V NICH  MOČ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7686" y="2571744"/>
            <a:ext cx="2071701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 TĚLE JSOU </a:t>
            </a:r>
            <a:r>
              <a:rPr lang="cs-CZ" sz="2000" dirty="0" smtClean="0"/>
              <a:t>2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7686" y="4572008"/>
            <a:ext cx="4286279" cy="707886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 MOČI JSOU LÁTKY, KTERÉ </a:t>
            </a:r>
            <a:br>
              <a:rPr lang="cs-CZ" sz="2000" dirty="0" smtClean="0"/>
            </a:br>
            <a:r>
              <a:rPr lang="cs-CZ" sz="2000" dirty="0" smtClean="0"/>
              <a:t>TĚLO NEPOTŘEBUJE A JSOU ŠKODLIVÉ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MOČOVODY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HP\Desktop\Urinary_tract_e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643050"/>
            <a:ext cx="2719502" cy="4429156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rot="10800000">
            <a:off x="2214546" y="4786322"/>
            <a:ext cx="121444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0800000" flipV="1">
            <a:off x="1643042" y="4786322"/>
            <a:ext cx="1643074" cy="2143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500430" y="4643446"/>
            <a:ext cx="1607508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MOČOVODY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3306" y="2000240"/>
            <a:ext cx="1266693" cy="40011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2 TRUBICE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14744" y="3000372"/>
            <a:ext cx="2946256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ODVÁDĚJÍ MOČ Z LEDVIN </a:t>
            </a:r>
          </a:p>
          <a:p>
            <a:r>
              <a:rPr lang="cs-CZ" sz="2000" dirty="0" smtClean="0"/>
              <a:t>DO MOČOVÉHO MĚCHÝŘE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1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MOČOVÝ MĚCHÝŘ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P\Desktop\Urinary_tract_e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643050"/>
            <a:ext cx="2763365" cy="4500594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rot="10800000" flipV="1">
            <a:off x="2071670" y="5500702"/>
            <a:ext cx="1285884" cy="7143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000496" y="1714488"/>
            <a:ext cx="1951432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JAKO NÁDOBA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00496" y="2285992"/>
            <a:ext cx="2580458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PŘITÉKÁ DO NĚJ MOČ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00496" y="3000372"/>
            <a:ext cx="3286148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KDYŽ JE PLNÝ, POTŘEBUJEME</a:t>
            </a:r>
          </a:p>
          <a:p>
            <a:r>
              <a:rPr lang="cs-CZ" sz="2000" dirty="0" smtClean="0"/>
              <a:t>NA </a:t>
            </a:r>
            <a:r>
              <a:rPr lang="cs-CZ" sz="2000" dirty="0" smtClean="0"/>
              <a:t>MALOU STRANU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00496" y="4000504"/>
            <a:ext cx="4000528" cy="707886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MNOŽSTVÍ MOČI ZÁLEŽÍ NA TOM,</a:t>
            </a:r>
          </a:p>
          <a:p>
            <a:pPr algn="ctr"/>
            <a:r>
              <a:rPr lang="cs-CZ" sz="2000" dirty="0" smtClean="0"/>
              <a:t>JAK HODNĚ PIJEME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00430" y="5286388"/>
            <a:ext cx="2143140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MOČOVÝ MĚCHÝŘ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MOČOVÁ TRUBICE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2052" name="Picture 4" descr="C:\Users\HP\Desktop\Illu_urinary_syste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643050"/>
            <a:ext cx="4286280" cy="450059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500430" y="578645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00430" y="5572140"/>
            <a:ext cx="2643206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MOČOVÁ TRUBICE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9124" y="2143116"/>
            <a:ext cx="3158365" cy="677108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ODVÁDÍ</a:t>
            </a:r>
            <a:r>
              <a:rPr lang="cs-CZ" dirty="0" smtClean="0"/>
              <a:t> ŠKODLIVÉ A ZBYTEČNÉ</a:t>
            </a:r>
          </a:p>
          <a:p>
            <a:r>
              <a:rPr lang="cs-CZ" dirty="0" smtClean="0"/>
              <a:t> LÁTKY Z TĚLA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00562" y="3286124"/>
            <a:ext cx="3033972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U ŽEN JE DLOUHÁ ASI 4 CM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00562" y="4214818"/>
            <a:ext cx="2683564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MUŽI MAJÍ MOČOVOU </a:t>
            </a:r>
          </a:p>
          <a:p>
            <a:pPr algn="ctr"/>
            <a:r>
              <a:rPr lang="cs-CZ" sz="2000" dirty="0" smtClean="0"/>
              <a:t>TRUBICI 12  - 25 CM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HYGIENA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HP\Desktop\MH90039623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4429132"/>
            <a:ext cx="1500198" cy="150019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1473" y="1714488"/>
            <a:ext cx="8001056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OTVORY, KUDY ODCHÁZEJÍ Z TĚLA  ŠKODLIVÉ LÁTKY UDRŽUJEME V ČISTOTĚ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2571744"/>
            <a:ext cx="2163156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DENNĚ SE MYJEME</a:t>
            </a:r>
            <a:endParaRPr lang="cs-CZ" sz="2000" dirty="0"/>
          </a:p>
        </p:txBody>
      </p:sp>
      <p:pic>
        <p:nvPicPr>
          <p:cNvPr id="3076" name="Picture 4" descr="C:\Users\HP\Desktop\MH90025049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2357430"/>
            <a:ext cx="1571636" cy="1571636"/>
          </a:xfrm>
          <a:prstGeom prst="rect">
            <a:avLst/>
          </a:prstGeom>
          <a:noFill/>
        </p:spPr>
      </p:pic>
      <p:pic>
        <p:nvPicPr>
          <p:cNvPr id="3077" name="Picture 5" descr="C:\Users\HP\Desktop\MH90003037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2357430"/>
            <a:ext cx="1571636" cy="15716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1472" y="4929198"/>
            <a:ext cx="3762448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VYMĚŇUJEME SI SPODNÍ PRÁDLO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algn="l"/>
            <a:r>
              <a:rPr lang="cs-CZ" dirty="0" smtClean="0"/>
              <a:t>OPAKUJEME: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514350" indent="-514350">
              <a:buNone/>
            </a:pPr>
            <a:r>
              <a:rPr lang="cs-CZ" sz="2400" dirty="0" smtClean="0"/>
              <a:t>1.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VYLUČOVACÍ SOUSTAVU ČLOVĚKA TVOŘÍ:</a:t>
            </a:r>
          </a:p>
          <a:p>
            <a:pPr marL="514350" indent="-514350">
              <a:buNone/>
            </a:pPr>
            <a:r>
              <a:rPr lang="cs-CZ" sz="2400" dirty="0" smtClean="0"/>
              <a:t>a) LEDVINY,MOČOVODY,MOČOVÝ </a:t>
            </a:r>
            <a:r>
              <a:rPr lang="cs-CZ" sz="2400" dirty="0" smtClean="0"/>
              <a:t>MĚCHÝŘ</a:t>
            </a:r>
            <a:r>
              <a:rPr lang="cs-CZ" sz="2400" dirty="0" smtClean="0"/>
              <a:t>,</a:t>
            </a:r>
          </a:p>
          <a:p>
            <a:pPr marL="514350" indent="-51435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smtClean="0"/>
              <a:t>MOČOVÁ </a:t>
            </a:r>
            <a:r>
              <a:rPr lang="cs-CZ" sz="2400" dirty="0" smtClean="0"/>
              <a:t>TRUBICE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r>
              <a:rPr lang="cs-CZ" sz="2400" dirty="0" smtClean="0"/>
              <a:t>b</a:t>
            </a:r>
            <a:r>
              <a:rPr lang="cs-CZ" sz="2400" dirty="0" smtClean="0"/>
              <a:t>) ÚSTA, ŽALUDEK,STŘEVA,KONEČNÍK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r>
              <a:rPr lang="cs-CZ" sz="2400" dirty="0" smtClean="0"/>
              <a:t>2</a:t>
            </a:r>
            <a:r>
              <a:rPr lang="cs-CZ" sz="2400" dirty="0" smtClean="0"/>
              <a:t>. LEDVINY MAJÍ TVAR:</a:t>
            </a:r>
          </a:p>
          <a:p>
            <a:pPr marL="514350" indent="-514350">
              <a:buNone/>
            </a:pPr>
            <a:r>
              <a:rPr lang="cs-CZ" sz="2400" dirty="0" smtClean="0"/>
              <a:t>  a)  FAZOLE                                          b) MĚSÍCE</a:t>
            </a:r>
            <a:endParaRPr lang="cs-CZ" sz="2400" dirty="0"/>
          </a:p>
        </p:txBody>
      </p:sp>
      <p:pic>
        <p:nvPicPr>
          <p:cNvPr id="1026" name="Picture 2" descr="C:\Users\HP\Desktop\MB9004380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2000240"/>
            <a:ext cx="785818" cy="7858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7" name="Picture 3" descr="C:\Users\HP\Desktop\MB9004380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5072074"/>
            <a:ext cx="785818" cy="7858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algn="l"/>
            <a:r>
              <a:rPr lang="cs-CZ" dirty="0" smtClean="0"/>
              <a:t>OPAKUJEME: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3. V LEDVINÁCH SE TVOŘÍ :</a:t>
            </a:r>
          </a:p>
          <a:p>
            <a:pPr>
              <a:buNone/>
            </a:pPr>
            <a:r>
              <a:rPr lang="cs-CZ" sz="2400" dirty="0" smtClean="0"/>
              <a:t>  a)   SLINY                                              b) MOČ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4.DELŠÍ MOČOVOU TRUBICI MAJÍ: </a:t>
            </a:r>
          </a:p>
          <a:p>
            <a:pPr>
              <a:buNone/>
            </a:pPr>
            <a:r>
              <a:rPr lang="cs-CZ" sz="2400" dirty="0" smtClean="0"/>
              <a:t>  a)   MUŽI                                              b) ŽENY</a:t>
            </a:r>
            <a:endParaRPr lang="cs-CZ" sz="2400" dirty="0"/>
          </a:p>
        </p:txBody>
      </p:sp>
      <p:pic>
        <p:nvPicPr>
          <p:cNvPr id="5122" name="Picture 2" descr="C:\Users\HP\Desktop\MH90044045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500306"/>
            <a:ext cx="1071570" cy="107157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5123" name="Picture 3" descr="C:\Users\HP\Desktop\MH90044045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4786322"/>
            <a:ext cx="1071570" cy="107157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algn="l"/>
            <a:r>
              <a:rPr lang="cs-CZ" dirty="0" smtClean="0"/>
              <a:t>OPAKUJEME: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600" dirty="0" smtClean="0"/>
              <a:t>5. CO JE TO MOČ?</a:t>
            </a:r>
          </a:p>
          <a:p>
            <a:pPr marL="457200" indent="-457200">
              <a:buNone/>
            </a:pPr>
            <a:r>
              <a:rPr lang="cs-CZ" sz="2600" dirty="0" smtClean="0"/>
              <a:t>    </a:t>
            </a:r>
            <a:r>
              <a:rPr lang="cs-CZ" sz="2600" dirty="0" smtClean="0">
                <a:solidFill>
                  <a:srgbClr val="FF0000"/>
                </a:solidFill>
              </a:rPr>
              <a:t>TEKUTINA SE ŠKODLIVÝMI A NEPOTŘEBNÝMI LÁTKAMI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6. PROČ SE MUSÍME DENNĚ MÝT?</a:t>
            </a:r>
          </a:p>
          <a:p>
            <a:pPr>
              <a:buNone/>
            </a:pPr>
            <a:r>
              <a:rPr lang="cs-CZ" sz="2600" dirty="0" smtClean="0"/>
              <a:t>   </a:t>
            </a:r>
            <a:r>
              <a:rPr lang="cs-CZ" sz="2600" dirty="0" smtClean="0">
                <a:solidFill>
                  <a:srgbClr val="FF0000"/>
                </a:solidFill>
              </a:rPr>
              <a:t>ABYCHOM NEZAPÁCHALI A NEONEMOCNĚLI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Vylučovací soustava – </a:t>
            </a:r>
            <a:r>
              <a:rPr lang="cs-CZ" dirty="0" smtClean="0"/>
              <a:t>dostupné na </a:t>
            </a:r>
            <a:r>
              <a:rPr lang="cs-CZ" dirty="0" smtClean="0">
                <a:hlinkClick r:id="rId2"/>
              </a:rPr>
              <a:t>http://cs.wikipedia.org/wiki/Vylu%C4%8Dovac%C3%AD_soustava</a:t>
            </a:r>
            <a:r>
              <a:rPr lang="cs-CZ" dirty="0" smtClean="0"/>
              <a:t>,</a:t>
            </a:r>
          </a:p>
          <a:p>
            <a:r>
              <a:rPr lang="cs-CZ" dirty="0" smtClean="0"/>
              <a:t> </a:t>
            </a:r>
            <a:r>
              <a:rPr lang="cs-CZ" dirty="0"/>
              <a:t>V</a:t>
            </a:r>
            <a:r>
              <a:rPr lang="cs-CZ" dirty="0" smtClean="0"/>
              <a:t>ylučovací soustava (obrázek) dostupný jako volné dílo http://cs.wikipedia.org/wiki/Soubor:Illu_urinary_system.jpg</a:t>
            </a:r>
            <a:endParaRPr lang="cs-CZ" dirty="0" smtClean="0"/>
          </a:p>
          <a:p>
            <a:r>
              <a:rPr lang="cs-CZ" dirty="0" smtClean="0"/>
              <a:t>Močovod – dostupné na http://</a:t>
            </a:r>
            <a:r>
              <a:rPr lang="cs-CZ" dirty="0" smtClean="0"/>
              <a:t>cs.wikipedia.org/wiki/Soubor:Urinary_tract_en.png,</a:t>
            </a:r>
            <a:endParaRPr lang="cs-CZ" dirty="0" smtClean="0"/>
          </a:p>
          <a:p>
            <a:r>
              <a:rPr lang="cs-CZ" dirty="0" smtClean="0"/>
              <a:t>Močová trubice – dostupné na </a:t>
            </a:r>
            <a:r>
              <a:rPr lang="cs-CZ" dirty="0" smtClean="0"/>
              <a:t>http://cs.wikipedia.org/wiki/Mo%C4%8Dov%C3%A1_trubice</a:t>
            </a:r>
            <a:endParaRPr lang="cs-CZ" dirty="0" smtClean="0"/>
          </a:p>
          <a:p>
            <a:r>
              <a:rPr lang="cs-CZ" dirty="0" smtClean="0"/>
              <a:t>Učebnice Škoda Eduard :Přírodověda pro 1.stupeň základní školy praktické, PARTA, Praha 2008</a:t>
            </a:r>
            <a:endParaRPr lang="cs-CZ" dirty="0" smtClean="0"/>
          </a:p>
          <a:p>
            <a:r>
              <a:rPr lang="cs-CZ" dirty="0" smtClean="0"/>
              <a:t>Kliparty – dostupné na 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/>
          </a:p>
          <a:p>
            <a:r>
              <a:rPr lang="cs-CZ" dirty="0" smtClean="0"/>
              <a:t>Vše citováno </a:t>
            </a:r>
            <a:r>
              <a:rPr lang="cs-CZ" dirty="0" smtClean="0"/>
              <a:t>[2012-04-03].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469</TotalTime>
  <Words>367</Words>
  <Application>Microsoft Office PowerPoint</Application>
  <PresentationFormat>Předvádění na obrazovce (4:3)</PresentationFormat>
  <Paragraphs>81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Název školy: Speciální základní škola Louny,                         Poděbradova 640, příspěvková organizace  Autor: Mgr. Jana Zelinková  Název materiálu: VY_32_INOVACE_08_VYLUČOVACÍ SOUSTAVA Téma: Vylučovací soustava Název sady: PŘÍRODA – HŠ Číslo projektu:  CZ.1.07/1.4.00/21.3407  </vt:lpstr>
      <vt:lpstr>Anotace</vt:lpstr>
      <vt:lpstr>Vylučovací soustava člověka</vt:lpstr>
      <vt:lpstr>CO TVOŘÍ VYLUČOVACÍ SOUSTAVU?</vt:lpstr>
      <vt:lpstr>Ledviny</vt:lpstr>
      <vt:lpstr>MOČOVODY</vt:lpstr>
      <vt:lpstr>MOČOVÝ MĚCHÝŘ</vt:lpstr>
      <vt:lpstr>MOČOVÁ TRUBICE</vt:lpstr>
      <vt:lpstr>HYGIENA</vt:lpstr>
      <vt:lpstr>OPAKUJEME:</vt:lpstr>
      <vt:lpstr>OPAKUJEME:</vt:lpstr>
      <vt:lpstr>OPAKUJEME: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Speciální základní škola Louny, Poděbradova 640, příspěvková organizace Autor: Mgr. Jana Zelinková Téma: Vylučovací soustava Název materiálu: VY_32_INOVACE_08_VYLUČOVACÍ SOUSTAVA</dc:title>
  <dc:creator>HP</dc:creator>
  <cp:lastModifiedBy>HP</cp:lastModifiedBy>
  <cp:revision>50</cp:revision>
  <dcterms:created xsi:type="dcterms:W3CDTF">2012-04-12T13:28:35Z</dcterms:created>
  <dcterms:modified xsi:type="dcterms:W3CDTF">2012-10-13T11:54:56Z</dcterms:modified>
</cp:coreProperties>
</file>