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492FD5-539E-4B44-9947-117DBAE3846B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2A4FC2-9067-41DB-B8EB-74295D900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4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5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71481"/>
            <a:ext cx="8458200" cy="400052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Název školy:</a:t>
            </a:r>
            <a:r>
              <a:rPr lang="cs-CZ" sz="2400" dirty="0" smtClean="0"/>
              <a:t> </a:t>
            </a:r>
            <a:r>
              <a:rPr lang="cs-CZ" sz="2700" dirty="0" smtClean="0"/>
              <a:t>SPECIÁLNÍ </a:t>
            </a:r>
            <a:r>
              <a:rPr lang="cs-CZ" sz="2700" dirty="0" smtClean="0"/>
              <a:t>ZÁKLADNÍ ŠKOLA LOUNY,</a:t>
            </a:r>
            <a:br>
              <a:rPr lang="cs-CZ" sz="2700" dirty="0" smtClean="0"/>
            </a:br>
            <a:r>
              <a:rPr lang="cs-CZ" sz="2700" dirty="0" smtClean="0"/>
              <a:t>PODĚBRADOVA </a:t>
            </a:r>
            <a:r>
              <a:rPr lang="cs-CZ" sz="2700" dirty="0" smtClean="0"/>
              <a:t>640, PŘÍSPĚVKOVÁ </a:t>
            </a:r>
            <a:r>
              <a:rPr lang="cs-CZ" sz="2700" dirty="0" smtClean="0"/>
              <a:t>ORGANIZACE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Autor: </a:t>
            </a:r>
            <a:r>
              <a:rPr lang="cs-CZ" sz="2700" dirty="0" err="1" smtClean="0"/>
              <a:t>Mgr.Jana</a:t>
            </a:r>
            <a:r>
              <a:rPr lang="cs-CZ" sz="2700" dirty="0" smtClean="0"/>
              <a:t> </a:t>
            </a:r>
            <a:r>
              <a:rPr lang="cs-CZ" sz="2700" dirty="0" smtClean="0"/>
              <a:t>Zelinková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err="1" smtClean="0"/>
              <a:t>náZEV</a:t>
            </a:r>
            <a:r>
              <a:rPr lang="cs-CZ" sz="2700" dirty="0" smtClean="0"/>
              <a:t> MATERIÁLU:</a:t>
            </a:r>
            <a:r>
              <a:rPr lang="cs-CZ" sz="2700" dirty="0" err="1" smtClean="0"/>
              <a:t>vY</a:t>
            </a:r>
            <a:r>
              <a:rPr lang="cs-CZ" sz="2700" dirty="0" smtClean="0"/>
              <a:t>_32_inovace_10_DRUHY </a:t>
            </a:r>
            <a:r>
              <a:rPr lang="cs-CZ" sz="2700" dirty="0" smtClean="0"/>
              <a:t>LÁTEK</a:t>
            </a:r>
            <a:br>
              <a:rPr lang="cs-CZ" sz="2700" dirty="0" smtClean="0"/>
            </a:br>
            <a:r>
              <a:rPr lang="cs-CZ" sz="2700" dirty="0" smtClean="0"/>
              <a:t>TÉMA: DRUHY LÁTEK</a:t>
            </a:r>
            <a:br>
              <a:rPr lang="cs-CZ" sz="2700" dirty="0" smtClean="0"/>
            </a:br>
            <a:r>
              <a:rPr lang="cs-CZ" sz="2700" dirty="0" smtClean="0"/>
              <a:t>NÁZEV SADY: PŘÍRODA – HŠ</a:t>
            </a:r>
            <a:br>
              <a:rPr lang="cs-CZ" sz="27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Číslo </a:t>
            </a:r>
            <a:r>
              <a:rPr lang="cs-CZ" sz="2800" dirty="0" smtClean="0">
                <a:solidFill>
                  <a:srgbClr val="FF0000"/>
                </a:solidFill>
              </a:rPr>
              <a:t>projektu:  CZ.1.07/1.4.00/21.3407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5357826"/>
            <a:ext cx="6072230" cy="78581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5000636"/>
            <a:ext cx="6740550" cy="130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Žáci se seznámí se základními pojmy jako je těleso, </a:t>
            </a:r>
            <a:r>
              <a:rPr lang="cs-CZ" dirty="0" smtClean="0"/>
              <a:t>látka pevná, kapalná a plynná.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První část je určena ke společné práci s učitelem, </a:t>
            </a:r>
            <a:r>
              <a:rPr lang="cs-CZ" dirty="0" smtClean="0"/>
              <a:t>poslední list </a:t>
            </a:r>
            <a:r>
              <a:rPr lang="cs-CZ" dirty="0" smtClean="0"/>
              <a:t>může být využit k samostatné práci (podle schopností žáků).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DRUHY</a:t>
            </a:r>
            <a:r>
              <a:rPr lang="cs-CZ" sz="5400" dirty="0" smtClean="0">
                <a:solidFill>
                  <a:srgbClr val="FFC000"/>
                </a:solidFill>
              </a:rPr>
              <a:t> </a:t>
            </a:r>
            <a:r>
              <a:rPr lang="cs-CZ" sz="5400" dirty="0" smtClean="0">
                <a:solidFill>
                  <a:srgbClr val="0070C0"/>
                </a:solidFill>
              </a:rPr>
              <a:t>LÁTEK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P\Desktop\MB9004371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3429000"/>
            <a:ext cx="2714644" cy="2714644"/>
          </a:xfrm>
          <a:prstGeom prst="rect">
            <a:avLst/>
          </a:prstGeom>
          <a:noFill/>
        </p:spPr>
      </p:pic>
      <p:pic>
        <p:nvPicPr>
          <p:cNvPr id="1027" name="Picture 3" descr="C:\Users\HP\Desktop\MB90044864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714488"/>
            <a:ext cx="2714644" cy="2714644"/>
          </a:xfrm>
          <a:prstGeom prst="rect">
            <a:avLst/>
          </a:prstGeom>
          <a:noFill/>
        </p:spPr>
      </p:pic>
      <p:pic>
        <p:nvPicPr>
          <p:cNvPr id="1028" name="Picture 4" descr="C:\Users\HP\Desktop\MB90023762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285992"/>
            <a:ext cx="2714644" cy="271464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642918"/>
            <a:ext cx="850489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ŠKOLE, DOMA, VENKU I V PŘÍRODĚ JSOU RŮZNÉ PŘEDMĚTY </a:t>
            </a:r>
          </a:p>
          <a:p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ŘÍKÁME JIM </a:t>
            </a:r>
            <a:r>
              <a:rPr lang="cs-CZ" sz="2400" dirty="0" smtClean="0">
                <a:solidFill>
                  <a:srgbClr val="FF0000"/>
                </a:solidFill>
              </a:rPr>
              <a:t>TĚLESA</a:t>
            </a:r>
          </a:p>
          <a:p>
            <a:pPr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VIDÍME JE , MŮŽEME SI NA NĚ SÁHNOUT, CÍTÍME JE ,SLYŠÍME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NEBO JE MŮŽEME OCHUTNAT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pPr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dirty="0" smtClean="0"/>
              <a:t>                                         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4000" dirty="0"/>
          </a:p>
        </p:txBody>
      </p:sp>
      <p:pic>
        <p:nvPicPr>
          <p:cNvPr id="2054" name="Picture 6" descr="C:\Users\HP\Desktop\MB90044249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4429132"/>
            <a:ext cx="1828800" cy="1828800"/>
          </a:xfrm>
          <a:prstGeom prst="rect">
            <a:avLst/>
          </a:prstGeom>
          <a:noFill/>
        </p:spPr>
      </p:pic>
      <p:pic>
        <p:nvPicPr>
          <p:cNvPr id="2055" name="Picture 7" descr="C:\Users\HP\Desktop\MB9004373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3429000"/>
            <a:ext cx="1857388" cy="1857388"/>
          </a:xfrm>
          <a:prstGeom prst="rect">
            <a:avLst/>
          </a:prstGeom>
          <a:noFill/>
        </p:spPr>
      </p:pic>
      <p:pic>
        <p:nvPicPr>
          <p:cNvPr id="1026" name="Picture 2" descr="C:\Users\HP\Desktop\MH9004413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357562"/>
            <a:ext cx="1714513" cy="1714512"/>
          </a:xfrm>
          <a:prstGeom prst="rect">
            <a:avLst/>
          </a:prstGeom>
          <a:noFill/>
        </p:spPr>
      </p:pic>
      <p:pic>
        <p:nvPicPr>
          <p:cNvPr id="1027" name="Picture 3" descr="C:\Users\HP\Desktop\MB90040648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3929066"/>
            <a:ext cx="1857388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85794"/>
            <a:ext cx="5347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NĚKTERÉ PŘEDMĚTY VYROBIL ČLOVĚK </a:t>
            </a:r>
            <a:endParaRPr lang="cs-CZ" sz="2400" dirty="0"/>
          </a:p>
        </p:txBody>
      </p:sp>
      <p:pic>
        <p:nvPicPr>
          <p:cNvPr id="3074" name="Picture 2" descr="C:\Users\HP\Desktop\MB9003096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428736"/>
            <a:ext cx="1643074" cy="1643074"/>
          </a:xfrm>
          <a:prstGeom prst="rect">
            <a:avLst/>
          </a:prstGeom>
          <a:noFill/>
        </p:spPr>
      </p:pic>
      <p:pic>
        <p:nvPicPr>
          <p:cNvPr id="3075" name="Picture 3" descr="C:\Users\HP\Desktop\MB90044173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428736"/>
            <a:ext cx="1685924" cy="1685924"/>
          </a:xfrm>
          <a:prstGeom prst="rect">
            <a:avLst/>
          </a:prstGeom>
          <a:noFill/>
        </p:spPr>
      </p:pic>
      <p:pic>
        <p:nvPicPr>
          <p:cNvPr id="3076" name="Picture 4" descr="C:\Users\HP\Desktop\MB90042359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1428736"/>
            <a:ext cx="1757362" cy="175736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14348" y="3500438"/>
            <a:ext cx="43288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JINÉ JSOU VÝTVOREM PŘÍRODY </a:t>
            </a:r>
            <a:endParaRPr lang="cs-CZ" sz="2400" dirty="0"/>
          </a:p>
        </p:txBody>
      </p:sp>
      <p:pic>
        <p:nvPicPr>
          <p:cNvPr id="3078" name="Picture 6" descr="C:\Users\HP\Desktop\MB90043856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4286256"/>
            <a:ext cx="1828800" cy="1828800"/>
          </a:xfrm>
          <a:prstGeom prst="rect">
            <a:avLst/>
          </a:prstGeom>
          <a:noFill/>
        </p:spPr>
      </p:pic>
      <p:pic>
        <p:nvPicPr>
          <p:cNvPr id="3080" name="Picture 8" descr="C:\Users\HP\Desktop\MH90040734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8992" y="4357694"/>
            <a:ext cx="1714512" cy="1714512"/>
          </a:xfrm>
          <a:prstGeom prst="rect">
            <a:avLst/>
          </a:prstGeom>
          <a:noFill/>
        </p:spPr>
      </p:pic>
      <p:pic>
        <p:nvPicPr>
          <p:cNvPr id="3081" name="Picture 9" descr="C:\Users\HP\Desktop\MB90012314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4357694"/>
            <a:ext cx="1757362" cy="175736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44726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TĚLESA JSOU Z RŮZNÝCH </a:t>
            </a:r>
            <a:r>
              <a:rPr lang="cs-CZ" sz="2400" dirty="0" smtClean="0">
                <a:solidFill>
                  <a:srgbClr val="FF0000"/>
                </a:solidFill>
              </a:rPr>
              <a:t>LÁTEK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4120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LÁTKY DĚLÍME DO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SKUPIN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357430"/>
            <a:ext cx="21725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LÁTKY PEVNÉ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HP\Desktop\MB90035406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071678"/>
            <a:ext cx="1214446" cy="1214446"/>
          </a:xfrm>
          <a:prstGeom prst="rect">
            <a:avLst/>
          </a:prstGeom>
          <a:noFill/>
        </p:spPr>
      </p:pic>
      <p:pic>
        <p:nvPicPr>
          <p:cNvPr id="4099" name="Picture 3" descr="C:\Users\HP\Desktop\MB9004373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071678"/>
            <a:ext cx="1214446" cy="121444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15074" y="2285992"/>
            <a:ext cx="2136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JEJICH ROZBITÍ </a:t>
            </a:r>
          </a:p>
          <a:p>
            <a:r>
              <a:rPr lang="cs-CZ" dirty="0" smtClean="0"/>
              <a:t>POTŘEBUJEME SÍLU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3929066"/>
            <a:ext cx="2430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LÁTKY KAPALNÉ 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100" name="Picture 4" descr="C:\Users\HP\Desktop\MH90044175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3714752"/>
            <a:ext cx="1214446" cy="1214446"/>
          </a:xfrm>
          <a:prstGeom prst="rect">
            <a:avLst/>
          </a:prstGeom>
          <a:noFill/>
        </p:spPr>
      </p:pic>
      <p:pic>
        <p:nvPicPr>
          <p:cNvPr id="4102" name="Picture 6" descr="C:\Users\HP\Desktop\MB90044864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3714752"/>
            <a:ext cx="1214446" cy="121444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286513" y="400050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KAPOU,TEČOU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64357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LÁTKY PLYNNÉ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103" name="Picture 7" descr="C:\Users\HP\Desktop\MB90023309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00364" y="5286388"/>
            <a:ext cx="1214446" cy="1214446"/>
          </a:xfrm>
          <a:prstGeom prst="rect">
            <a:avLst/>
          </a:prstGeom>
          <a:noFill/>
        </p:spPr>
      </p:pic>
      <p:pic>
        <p:nvPicPr>
          <p:cNvPr id="4104" name="Picture 8" descr="C:\Users\HP\Desktop\MB90043718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5286388"/>
            <a:ext cx="1214446" cy="121444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429388" y="5500702"/>
            <a:ext cx="1749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DAJÍ SE STLAČIT</a:t>
            </a:r>
          </a:p>
          <a:p>
            <a:r>
              <a:rPr lang="cs-CZ" dirty="0" smtClean="0"/>
              <a:t>ROZPTÝLÍ SE 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2" grpId="0"/>
      <p:bldP spid="13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814393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ROZDĚL LÁTKY PODLE DRUHU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rot="5400000">
            <a:off x="1500166" y="2643182"/>
            <a:ext cx="328614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4321967" y="2678901"/>
            <a:ext cx="32147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85786" y="1142984"/>
            <a:ext cx="84350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PEVNÉ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7620" y="1142984"/>
            <a:ext cx="135732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KAPALNÉ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64" y="1142984"/>
            <a:ext cx="960199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PLYNNÉ</a:t>
            </a:r>
            <a:endParaRPr lang="cs-CZ" dirty="0"/>
          </a:p>
        </p:txBody>
      </p:sp>
      <p:pic>
        <p:nvPicPr>
          <p:cNvPr id="5122" name="Picture 2" descr="C:\Users\HP\Desktop\MB90042359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786322"/>
            <a:ext cx="1214446" cy="1214446"/>
          </a:xfrm>
          <a:prstGeom prst="rect">
            <a:avLst/>
          </a:prstGeom>
          <a:noFill/>
        </p:spPr>
      </p:pic>
      <p:pic>
        <p:nvPicPr>
          <p:cNvPr id="5123" name="Picture 3" descr="C:\Users\HP\Desktop\MB90033527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4786322"/>
            <a:ext cx="1214446" cy="1214446"/>
          </a:xfrm>
          <a:prstGeom prst="rect">
            <a:avLst/>
          </a:prstGeom>
          <a:noFill/>
        </p:spPr>
      </p:pic>
      <p:pic>
        <p:nvPicPr>
          <p:cNvPr id="5124" name="Picture 4" descr="C:\Users\HP\Desktop\MB90023309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4786322"/>
            <a:ext cx="1214446" cy="1214446"/>
          </a:xfrm>
          <a:prstGeom prst="rect">
            <a:avLst/>
          </a:prstGeom>
          <a:noFill/>
        </p:spPr>
      </p:pic>
      <p:pic>
        <p:nvPicPr>
          <p:cNvPr id="5125" name="Picture 5" descr="C:\Users\HP\Desktop\MB90019931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4786322"/>
            <a:ext cx="1214446" cy="1214446"/>
          </a:xfrm>
          <a:prstGeom prst="rect">
            <a:avLst/>
          </a:prstGeom>
          <a:noFill/>
        </p:spPr>
      </p:pic>
      <p:pic>
        <p:nvPicPr>
          <p:cNvPr id="5126" name="Picture 6" descr="C:\Users\HP\Desktop\MB90043945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4786322"/>
            <a:ext cx="1236674" cy="1236674"/>
          </a:xfrm>
          <a:prstGeom prst="rect">
            <a:avLst/>
          </a:prstGeom>
          <a:noFill/>
        </p:spPr>
      </p:pic>
      <p:pic>
        <p:nvPicPr>
          <p:cNvPr id="5127" name="Picture 7" descr="C:\Users\HP\Desktop\MB90034991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00958" y="4786322"/>
            <a:ext cx="1214446" cy="121444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-0.05551 L 0.05573 -0.43294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-0.10778 L 0.254 -0.43294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3 -0.09714 L 0.39688 -0.42253 " pathEditMode="relative" rAng="0" ptsTypes="AA">
                                      <p:cBhvr>
                                        <p:cTn id="14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4.74561E-6 L -0.071 -0.12581 " pathEditMode="relative" ptsTypes="AA">
                                      <p:cBhvr>
                                        <p:cTn id="18" dur="5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 -0.09898 L -0.59392 -0.17229 " pathEditMode="relative" ptsTypes="AA">
                                      <p:cBhvr>
                                        <p:cTn id="22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74561E-6 L -0.09462 -0.12581 " pathEditMode="relative" ptsTypes="AA">
                                      <p:cBhvr>
                                        <p:cTn id="26" dur="5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82404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ŽIDLE, MLÉKO, KOUŘ, DŘEVO,KYTARA,VÍČKA,ZMRZLINA, ZÁMEK, AUTO,</a:t>
            </a:r>
          </a:p>
          <a:p>
            <a:r>
              <a:rPr lang="cs-CZ" dirty="0" smtClean="0"/>
              <a:t>  HOUSKA,VODA, KAMENY, PAMPELIŠKA, SKLENICE, VODA Z KOHOUTKU, VÍTR,</a:t>
            </a:r>
          </a:p>
          <a:p>
            <a:r>
              <a:rPr lang="cs-CZ" dirty="0" smtClean="0"/>
              <a:t>  BENZÍNOVÁ PUMPA, LIMONÁDA, PAPÍR, LAHEV S PLYNEM DOSTUPNÉ NA</a:t>
            </a:r>
          </a:p>
          <a:p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/>
              <a:t>, 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vše citováno </a:t>
            </a:r>
            <a:r>
              <a:rPr lang="cs-CZ" dirty="0" smtClean="0"/>
              <a:t>[2012-09-03</a:t>
            </a:r>
            <a:r>
              <a:rPr lang="cs-CZ" dirty="0" smtClean="0"/>
              <a:t>].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215</Words>
  <Application>Microsoft Office PowerPoint</Application>
  <PresentationFormat>Předvádění na obrazovce (4:3)</PresentationFormat>
  <Paragraphs>40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Název školy: SPECIÁLNÍ ZÁKLADNÍ ŠKOLA LOUNY, PODĚBRADOVA 640, PŘÍSPĚVKOVÁ ORGANIZACE  Autor: Mgr.Jana Zelinková  náZEV MATERIÁLU:vY_32_inovace_10_DRUHY LÁTEK TÉMA: DRUHY LÁTEK NÁZEV SADY: PŘÍRODA – HŠ Číslo projektu:  CZ.1.07/1.4.00/21.3407  </vt:lpstr>
      <vt:lpstr>ANOTACE</vt:lpstr>
      <vt:lpstr>DRUHY LÁTEK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15</cp:revision>
  <dcterms:created xsi:type="dcterms:W3CDTF">2012-09-13T15:12:27Z</dcterms:created>
  <dcterms:modified xsi:type="dcterms:W3CDTF">2012-10-13T12:43:27Z</dcterms:modified>
</cp:coreProperties>
</file>