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62" r:id="rId2"/>
    <p:sldId id="263" r:id="rId3"/>
    <p:sldId id="257" r:id="rId4"/>
    <p:sldId id="258" r:id="rId5"/>
    <p:sldId id="259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50" autoAdjust="0"/>
  </p:normalViewPr>
  <p:slideViewPr>
    <p:cSldViewPr>
      <p:cViewPr varScale="1">
        <p:scale>
          <a:sx n="71" d="100"/>
          <a:sy n="71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BAC8DA-FFC4-4ADE-AF27-2AB2559E788F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B4747D-6910-4195-91B5-FF6AB301CB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27200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1FD4CF-B999-47FC-B707-3024F5E2801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EA8FE5-764A-4553-8724-C54DFFFB735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82D1FA-40C5-4EFB-AE89-5B31BC0134A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34FF76-85BE-4355-BD82-4880DE4B17F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6E6DE9-F8CB-4BBD-9E2A-271DDC7368AA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9535D0-7272-4D81-8D8A-2A6837CA77C8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61A49-430E-4A0C-91B0-5670D3592869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B5979-71E5-4073-B123-361D353A23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759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1CE80-28B0-4497-987F-268919820CBA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6F75A-EDC6-4303-9D33-AF59825351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47078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32D17-BDB9-4319-BCCF-E625378C104A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55E3D-81C6-44FE-97FF-FC6C34D02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29651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87CAD-6E2D-415C-9D51-3A0D391F083B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F2EE8-1E9D-4EAB-B882-7D9CB6875B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5774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65A69-D1A2-4107-991C-D46DA0E6BA96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12B4F-5504-4612-9A46-DCB163FBFF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00586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75A20-C155-4D06-B0D5-D738D9F9633C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CB1D9-32C6-45DB-8017-AB2B125C7B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9042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650C8-BF44-42C6-952C-B36C8A97AF50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8180F-36EE-4CEF-BFAB-0961920E4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28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AD3C0-B01F-4AB7-95FA-A0A1202F3B02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A7ECA-CFE2-4160-9980-CD91FACE6C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0945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3E681-17AA-40DB-8375-6BAB6A245A83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2B9F3-6FDB-4D78-BA4C-313635D2EF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45716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CD829-A6C9-4591-954C-DC2E8A47493E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6192D-9207-4BB3-B69A-727B86343C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2022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A1C38-73AE-44FE-8EB2-7A37D7647C3C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F83F-3B1B-4211-B3BA-1E400E4DB7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9610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4EEB694-49E8-43A8-A190-9C9694090CBC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CF338C9-63DA-43A7-B3C5-B8DA67AA23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09" r:id="rId4"/>
    <p:sldLayoutId id="2147483815" r:id="rId5"/>
    <p:sldLayoutId id="2147483810" r:id="rId6"/>
    <p:sldLayoutId id="2147483816" r:id="rId7"/>
    <p:sldLayoutId id="2147483817" r:id="rId8"/>
    <p:sldLayoutId id="2147483818" r:id="rId9"/>
    <p:sldLayoutId id="2147483811" r:id="rId10"/>
    <p:sldLayoutId id="21474838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232247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>
            <a:norm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Matematika a její aplikace</a:t>
            </a:r>
            <a:r>
              <a:rPr kumimoji="0" lang="cs-CZ" sz="22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, </a:t>
            </a:r>
            <a:r>
              <a:rPr kumimoji="0" lang="cs-CZ" sz="22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Matematika, Geometrie 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 rovině a v prostoru, Úsečka a přímka - prezentace</a:t>
            </a:r>
            <a:b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Autor: Mgr. Marika Podroužková</a:t>
            </a:r>
            <a:b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Název materiálu: </a:t>
            </a:r>
            <a:r>
              <a:rPr kumimoji="0" lang="cs-CZ" sz="2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VY_42_INOVACE_32/I.SADA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Podnadpis 2"/>
          <p:cNvSpPr>
            <a:spLocks noGrp="1"/>
          </p:cNvSpPr>
          <p:nvPr>
            <p:ph type="subTitle" idx="1"/>
          </p:nvPr>
        </p:nvSpPr>
        <p:spPr bwMode="auto">
          <a:xfrm>
            <a:off x="683568" y="3212976"/>
            <a:ext cx="7776864" cy="1919064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  <a:extLst/>
        </p:spPr>
        <p:txBody>
          <a:bodyPr>
            <a:norm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: Prezentace je určena pro žáky 3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 ročníku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, slouží </a:t>
            </a: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k výkladu </a:t>
            </a:r>
            <a:r>
              <a:rPr kumimoji="0" lang="cs-CZ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učiva </a:t>
            </a:r>
            <a:r>
              <a:rPr lang="cs-CZ" sz="2200" kern="0" dirty="0" smtClean="0">
                <a:solidFill>
                  <a:sysClr val="windowText" lastClr="000000"/>
                </a:solidFill>
                <a:latin typeface="Arial" pitchFamily="34" charset="0"/>
                <a:ea typeface="+mj-ea"/>
                <a:cs typeface="Arial" pitchFamily="34" charset="0"/>
              </a:rPr>
              <a:t>Ú</a:t>
            </a:r>
            <a:r>
              <a:rPr kumimoji="0" lang="cs-CZ" sz="22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sečka</a:t>
            </a:r>
            <a:r>
              <a:rPr lang="cs-CZ" sz="2200" kern="0" dirty="0">
                <a:solidFill>
                  <a:sysClr val="windowText" lastClr="000000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cs-CZ" sz="2200" kern="0" dirty="0" smtClean="0">
                <a:solidFill>
                  <a:sysClr val="windowText" lastClr="000000"/>
                </a:solidFill>
                <a:latin typeface="Arial" pitchFamily="34" charset="0"/>
                <a:ea typeface="+mj-ea"/>
                <a:cs typeface="Arial" pitchFamily="34" charset="0"/>
              </a:rPr>
              <a:t>a</a:t>
            </a:r>
            <a:r>
              <a:rPr kumimoji="0" lang="cs-CZ" sz="22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přímka.</a:t>
            </a:r>
            <a:endParaRPr kumimoji="0" lang="cs-CZ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cs-CZ" sz="2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září-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prosinec 2011</a:t>
            </a:r>
            <a:endParaRPr lang="cs-CZ" sz="2200" kern="0" dirty="0">
              <a:solidFill>
                <a:sysClr val="windowText" lastClr="000000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1486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cs-CZ" sz="9600" dirty="0" smtClean="0"/>
              <a:t>ÚSEČKA</a:t>
            </a:r>
            <a:endParaRPr lang="cs-CZ" sz="9600" dirty="0"/>
          </a:p>
        </p:txBody>
      </p:sp>
    </p:spTree>
    <p:extLst>
      <p:ext uri="{BB962C8B-B14F-4D97-AF65-F5344CB8AC3E}">
        <p14:creationId xmlns="" xmlns:p14="http://schemas.microsoft.com/office/powerpoint/2010/main" val="348436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93640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0000"/>
                </a:solidFill>
              </a:rPr>
              <a:t>ÚSEČKA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651500" y="1916113"/>
            <a:ext cx="3032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000">
                <a:latin typeface="Calibri" pitchFamily="34" charset="0"/>
              </a:rPr>
              <a:t>p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979613" y="1844675"/>
            <a:ext cx="288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>
                <a:latin typeface="Calibri" pitchFamily="34" charset="0"/>
              </a:rPr>
              <a:t>A</a:t>
            </a: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468313" y="1341438"/>
            <a:ext cx="8207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je část přímky mezi dvěma body.  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258888" y="2349500"/>
            <a:ext cx="453707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2124075" y="2205038"/>
            <a:ext cx="0" cy="2873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5219700" y="2205038"/>
            <a:ext cx="0" cy="2873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>
            <a:spLocks noChangeArrowheads="1"/>
          </p:cNvSpPr>
          <p:nvPr/>
        </p:nvSpPr>
        <p:spPr bwMode="auto">
          <a:xfrm>
            <a:off x="5076825" y="1844675"/>
            <a:ext cx="309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B</a:t>
            </a:r>
          </a:p>
        </p:txBody>
      </p:sp>
      <p:sp>
        <p:nvSpPr>
          <p:cNvPr id="28" name="Obdélník 27"/>
          <p:cNvSpPr>
            <a:spLocks noChangeArrowheads="1"/>
          </p:cNvSpPr>
          <p:nvPr/>
        </p:nvSpPr>
        <p:spPr bwMode="auto">
          <a:xfrm>
            <a:off x="611188" y="3357563"/>
            <a:ext cx="6048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Říkáme, že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úsečka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  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AB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   leží na přímce  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p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.  </a:t>
            </a:r>
          </a:p>
        </p:txBody>
      </p:sp>
      <p:sp>
        <p:nvSpPr>
          <p:cNvPr id="35" name="Obdélník 34"/>
          <p:cNvSpPr>
            <a:spLocks noChangeArrowheads="1"/>
          </p:cNvSpPr>
          <p:nvPr/>
        </p:nvSpPr>
        <p:spPr bwMode="auto">
          <a:xfrm>
            <a:off x="3059113" y="1916113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úsečka   AB</a:t>
            </a:r>
          </a:p>
        </p:txBody>
      </p:sp>
      <p:sp>
        <p:nvSpPr>
          <p:cNvPr id="36" name="Obdélník 35"/>
          <p:cNvSpPr>
            <a:spLocks noChangeArrowheads="1"/>
          </p:cNvSpPr>
          <p:nvPr/>
        </p:nvSpPr>
        <p:spPr bwMode="auto">
          <a:xfrm>
            <a:off x="611188" y="3860800"/>
            <a:ext cx="82089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Vzdálenost mezi body AB je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délka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 úsečky. Značíme ji  </a:t>
            </a:r>
            <a:r>
              <a:rPr lang="en-US" sz="2400">
                <a:solidFill>
                  <a:srgbClr val="FF0000"/>
                </a:solidFill>
                <a:latin typeface="Calibri" pitchFamily="34" charset="0"/>
              </a:rPr>
              <a:t>|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AB</a:t>
            </a:r>
            <a:r>
              <a:rPr lang="en-US" sz="2400">
                <a:solidFill>
                  <a:srgbClr val="FF0000"/>
                </a:solidFill>
                <a:latin typeface="Calibri" pitchFamily="34" charset="0"/>
              </a:rPr>
              <a:t>|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7029450"/>
            <a:ext cx="3922713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611188" y="4437063"/>
            <a:ext cx="7345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>
                <a:solidFill>
                  <a:schemeClr val="accent1"/>
                </a:solidFill>
                <a:latin typeface="Calibri" pitchFamily="34" charset="0"/>
              </a:rPr>
              <a:t>D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élka úsečky AB je větší než 6 </a:t>
            </a:r>
            <a:r>
              <a:rPr lang="en-US" sz="2400">
                <a:solidFill>
                  <a:schemeClr val="accent1"/>
                </a:solidFill>
                <a:latin typeface="Calibri" pitchFamily="34" charset="0"/>
              </a:rPr>
              <a:t>cm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.</a:t>
            </a:r>
            <a:endParaRPr lang="cs-CZ" sz="240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auto">
          <a:xfrm>
            <a:off x="611188" y="5084763"/>
            <a:ext cx="7632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Zapíšeme:  </a:t>
            </a:r>
            <a:r>
              <a:rPr lang="en-US" sz="2400">
                <a:solidFill>
                  <a:schemeClr val="accent1"/>
                </a:solidFill>
                <a:latin typeface="Calibri" pitchFamily="34" charset="0"/>
              </a:rPr>
              <a:t>|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AB</a:t>
            </a:r>
            <a:r>
              <a:rPr lang="en-US" sz="2400">
                <a:solidFill>
                  <a:schemeClr val="accent1"/>
                </a:solidFill>
                <a:latin typeface="Calibri" pitchFamily="34" charset="0"/>
              </a:rPr>
              <a:t>| &gt; 6 cm</a:t>
            </a:r>
            <a:r>
              <a:rPr lang="cs-CZ" sz="2400">
                <a:solidFill>
                  <a:schemeClr val="accent1"/>
                </a:solidFill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-0.3287 L 0.00608 -0.66203 " pathEditMode="relative" rAng="0" ptsTypes="AA">
                                      <p:cBhvr>
                                        <p:cTn id="78" dur="8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7" grpId="0"/>
      <p:bldP spid="28" grpId="0"/>
      <p:bldP spid="35" grpId="0"/>
      <p:bldP spid="36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651576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1. </a:t>
            </a:r>
            <a:r>
              <a:rPr lang="cs-CZ" sz="3200" dirty="0" err="1" smtClean="0"/>
              <a:t>NaRÝSUJ</a:t>
            </a:r>
            <a:r>
              <a:rPr lang="cs-CZ" sz="3200" dirty="0" smtClean="0"/>
              <a:t>  ÚSEČKU AB   </a:t>
            </a:r>
            <a:r>
              <a:rPr lang="en-US" sz="3200" dirty="0" smtClean="0"/>
              <a:t>|</a:t>
            </a:r>
            <a:r>
              <a:rPr lang="cs-CZ" sz="3200" dirty="0" smtClean="0"/>
              <a:t>AB</a:t>
            </a:r>
            <a:r>
              <a:rPr lang="en-US" sz="3200" dirty="0" smtClean="0"/>
              <a:t>|</a:t>
            </a:r>
            <a:r>
              <a:rPr lang="cs-CZ" sz="3200" dirty="0" smtClean="0"/>
              <a:t>= </a:t>
            </a:r>
            <a:r>
              <a:rPr lang="cs-CZ" sz="3200" cap="none" dirty="0" smtClean="0"/>
              <a:t>5 cm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2195513" y="3213100"/>
            <a:ext cx="0" cy="28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716463" y="3213100"/>
            <a:ext cx="0" cy="28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6858000"/>
            <a:ext cx="3924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Přímá spojovací čára 14"/>
          <p:cNvCxnSpPr/>
          <p:nvPr/>
        </p:nvCxnSpPr>
        <p:spPr>
          <a:xfrm>
            <a:off x="2195513" y="3357563"/>
            <a:ext cx="25209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835150" y="2997200"/>
            <a:ext cx="325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A</a:t>
            </a: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4716463" y="2997200"/>
            <a:ext cx="31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B</a:t>
            </a:r>
          </a:p>
        </p:txBody>
      </p:sp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5487">
            <a:off x="2259013" y="7739063"/>
            <a:ext cx="39243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Přímá spojovací čára 21"/>
          <p:cNvCxnSpPr/>
          <p:nvPr/>
        </p:nvCxnSpPr>
        <p:spPr>
          <a:xfrm flipH="1" flipV="1">
            <a:off x="1979613" y="2133600"/>
            <a:ext cx="2736850" cy="1223963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>
            <a:spLocks noChangeArrowheads="1"/>
          </p:cNvSpPr>
          <p:nvPr/>
        </p:nvSpPr>
        <p:spPr bwMode="auto">
          <a:xfrm>
            <a:off x="2051050" y="1844675"/>
            <a:ext cx="306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C</a:t>
            </a:r>
          </a:p>
        </p:txBody>
      </p:sp>
      <p:cxnSp>
        <p:nvCxnSpPr>
          <p:cNvPr id="26" name="Přímá spojovací čára 25"/>
          <p:cNvCxnSpPr/>
          <p:nvPr/>
        </p:nvCxnSpPr>
        <p:spPr>
          <a:xfrm flipV="1">
            <a:off x="1908175" y="1989138"/>
            <a:ext cx="142875" cy="287337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1835150" y="1341438"/>
            <a:ext cx="720725" cy="410368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>
            <a:spLocks noChangeArrowheads="1"/>
          </p:cNvSpPr>
          <p:nvPr/>
        </p:nvSpPr>
        <p:spPr bwMode="auto">
          <a:xfrm>
            <a:off x="2124075" y="5013325"/>
            <a:ext cx="30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alibri" pitchFamily="34" charset="0"/>
              </a:rPr>
              <a:t>p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683568" y="5517232"/>
            <a:ext cx="6976597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2. NARÝSUJ  ÚSEČKU </a:t>
            </a:r>
            <a:r>
              <a:rPr lang="cs-CZ" sz="3200" cap="all" dirty="0"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BC</a:t>
            </a: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  </a:t>
            </a:r>
            <a:r>
              <a:rPr lang="en-US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|</a:t>
            </a: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BC</a:t>
            </a:r>
            <a:r>
              <a:rPr lang="en-US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|</a:t>
            </a: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= 6 </a:t>
            </a:r>
            <a:r>
              <a:rPr lang="cs-CZ" sz="3200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cm</a:t>
            </a:r>
          </a:p>
        </p:txBody>
      </p:sp>
      <p:sp>
        <p:nvSpPr>
          <p:cNvPr id="36" name="Obdélník 35"/>
          <p:cNvSpPr>
            <a:spLocks noChangeArrowheads="1"/>
          </p:cNvSpPr>
          <p:nvPr/>
        </p:nvSpPr>
        <p:spPr bwMode="auto">
          <a:xfrm>
            <a:off x="3059113" y="1773238"/>
            <a:ext cx="5400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/>
              <a:t>Jak se </a:t>
            </a:r>
            <a:r>
              <a:rPr lang="cs-CZ" dirty="0" smtClean="0"/>
              <a:t>nazývá </a:t>
            </a:r>
            <a:r>
              <a:rPr lang="cs-CZ" dirty="0"/>
              <a:t>bod  B úseček AB a BC ?</a:t>
            </a:r>
          </a:p>
        </p:txBody>
      </p:sp>
      <p:sp>
        <p:nvSpPr>
          <p:cNvPr id="37" name="Obdélník 36"/>
          <p:cNvSpPr>
            <a:spLocks noChangeArrowheads="1"/>
          </p:cNvSpPr>
          <p:nvPr/>
        </p:nvSpPr>
        <p:spPr bwMode="auto">
          <a:xfrm>
            <a:off x="4643438" y="2565400"/>
            <a:ext cx="39292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Bod B se </a:t>
            </a:r>
            <a:r>
              <a:rPr lang="cs-CZ" dirty="0" smtClean="0"/>
              <a:t>nazývá </a:t>
            </a:r>
            <a:r>
              <a:rPr lang="cs-CZ" dirty="0" smtClean="0">
                <a:solidFill>
                  <a:srgbClr val="FF0000"/>
                </a:solidFill>
              </a:rPr>
              <a:t>SPOLEČNÝ BOD </a:t>
            </a:r>
            <a:r>
              <a:rPr lang="cs-CZ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683568" y="6093296"/>
            <a:ext cx="828092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3. NARÝSUJ přímku </a:t>
            </a:r>
            <a:r>
              <a:rPr lang="cs-CZ" sz="3200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</a:t>
            </a:r>
            <a:r>
              <a:rPr lang="cs-CZ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procházející </a:t>
            </a:r>
            <a:r>
              <a:rPr lang="cs-CZ" sz="3200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BODY </a:t>
            </a:r>
            <a:r>
              <a:rPr lang="cs-CZ" sz="3200" dirty="0"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A </a:t>
            </a:r>
            <a:r>
              <a:rPr lang="cs-CZ" sz="3200" dirty="0" err="1"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a</a:t>
            </a:r>
            <a:r>
              <a:rPr lang="cs-CZ" sz="3200" dirty="0"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C</a:t>
            </a:r>
            <a:r>
              <a:rPr lang="cs-CZ" sz="3200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4643438" y="4076700"/>
            <a:ext cx="3419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 smtClean="0"/>
              <a:t> Jaký geometrický útvar vznikl?</a:t>
            </a:r>
            <a:endParaRPr lang="cs-CZ" dirty="0"/>
          </a:p>
        </p:txBody>
      </p:sp>
      <p:sp>
        <p:nvSpPr>
          <p:cNvPr id="23" name="Obdélník 22"/>
          <p:cNvSpPr>
            <a:spLocks noChangeArrowheads="1"/>
          </p:cNvSpPr>
          <p:nvPr/>
        </p:nvSpPr>
        <p:spPr bwMode="auto">
          <a:xfrm>
            <a:off x="4716463" y="4508500"/>
            <a:ext cx="2087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dirty="0" smtClean="0"/>
              <a:t>Trojúhelník  ABC. </a:t>
            </a:r>
            <a:endParaRPr lang="cs-CZ" dirty="0"/>
          </a:p>
        </p:txBody>
      </p:sp>
      <p:sp>
        <p:nvSpPr>
          <p:cNvPr id="25" name="Obdélník 24"/>
          <p:cNvSpPr>
            <a:spLocks noChangeArrowheads="1"/>
          </p:cNvSpPr>
          <p:nvPr/>
        </p:nvSpPr>
        <p:spPr bwMode="auto">
          <a:xfrm>
            <a:off x="3132138" y="4941888"/>
            <a:ext cx="4930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dirty="0"/>
              <a:t> Body </a:t>
            </a:r>
            <a:r>
              <a:rPr lang="cs-CZ" dirty="0" smtClean="0"/>
              <a:t>A, </a:t>
            </a:r>
            <a:r>
              <a:rPr lang="cs-CZ" dirty="0"/>
              <a:t>B a C jsou vrcholy </a:t>
            </a:r>
            <a:r>
              <a:rPr lang="cs-CZ" dirty="0" smtClean="0"/>
              <a:t>trojúhelníku </a:t>
            </a:r>
            <a:r>
              <a:rPr lang="cs-CZ" dirty="0"/>
              <a:t>ABC.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15671 L -0.00191 -0.49004 " pathEditMode="relative" rAng="0" ptsTypes="AA">
                                      <p:cBhvr>
                                        <p:cTn id="14" dur="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36898 L -0.07969 -0.70232 " pathEditMode="relative" rAng="0" ptsTypes="AA">
                                      <p:cBhvr>
                                        <p:cTn id="54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9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build="allAtOnce"/>
      <p:bldP spid="21" grpId="0"/>
      <p:bldP spid="25" grpId="0"/>
      <p:bldP spid="2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57200"/>
            <a:ext cx="8236024" cy="8382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4. Najdeš více řešení? </a:t>
            </a:r>
            <a:r>
              <a:rPr lang="cs-CZ" sz="2000" cap="none" dirty="0" smtClean="0"/>
              <a:t>(úsečka AB nemění svoji polohu)</a:t>
            </a:r>
            <a:endParaRPr lang="cs-CZ" sz="3200" cap="none" dirty="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2195513" y="3789363"/>
            <a:ext cx="25209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>
            <a:off x="2195513" y="3644900"/>
            <a:ext cx="0" cy="28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4716463" y="3644900"/>
            <a:ext cx="0" cy="2873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4643438" y="3357563"/>
            <a:ext cx="31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B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63713" y="3429000"/>
            <a:ext cx="323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A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 flipH="1" flipV="1">
            <a:off x="4716463" y="3789363"/>
            <a:ext cx="2736850" cy="1223962"/>
          </a:xfrm>
          <a:prstGeom prst="line">
            <a:avLst/>
          </a:prstGeom>
          <a:ln w="158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7380288" y="4868863"/>
            <a:ext cx="142875" cy="287337"/>
          </a:xfrm>
          <a:prstGeom prst="line">
            <a:avLst/>
          </a:prstGeom>
          <a:ln w="158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>
            <a:spLocks noChangeArrowheads="1"/>
          </p:cNvSpPr>
          <p:nvPr/>
        </p:nvSpPr>
        <p:spPr bwMode="auto">
          <a:xfrm>
            <a:off x="7235825" y="4508500"/>
            <a:ext cx="3593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latin typeface="Calibri" pitchFamily="34" charset="0"/>
              </a:rPr>
              <a:t>C </a:t>
            </a:r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5487">
            <a:off x="4635500" y="7639050"/>
            <a:ext cx="3924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Obdélník 26"/>
          <p:cNvSpPr>
            <a:spLocks noChangeArrowheads="1"/>
          </p:cNvSpPr>
          <p:nvPr/>
        </p:nvSpPr>
        <p:spPr bwMode="auto">
          <a:xfrm>
            <a:off x="1115615" y="3169973"/>
            <a:ext cx="307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</a:t>
            </a:r>
            <a:endParaRPr lang="cs-CZ" b="1" dirty="0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663683" y="3429000"/>
            <a:ext cx="8084781" cy="187220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5 -0.11296 L -0.04045 -0.44629 " pathEditMode="relative" rAng="0" ptsTypes="AA">
                                      <p:cBhvr>
                                        <p:cTn id="59" dur="8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57200"/>
            <a:ext cx="7776864" cy="838200"/>
          </a:xfrm>
        </p:spPr>
        <p:txBody>
          <a:bodyPr/>
          <a:lstStyle/>
          <a:p>
            <a:pPr>
              <a:defRPr/>
            </a:pPr>
            <a:r>
              <a:rPr lang="cs-CZ" sz="3200" cap="none" dirty="0" smtClean="0"/>
              <a:t>Další  řešení  …</a:t>
            </a:r>
            <a:endParaRPr lang="cs-CZ" sz="3200" cap="none" dirty="0"/>
          </a:p>
        </p:txBody>
      </p:sp>
      <p:sp>
        <p:nvSpPr>
          <p:cNvPr id="14341" name="Obdélník 5"/>
          <p:cNvSpPr>
            <a:spLocks noChangeArrowheads="1"/>
          </p:cNvSpPr>
          <p:nvPr/>
        </p:nvSpPr>
        <p:spPr bwMode="auto">
          <a:xfrm>
            <a:off x="4653492" y="3775670"/>
            <a:ext cx="31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latin typeface="Calibri" pitchFamily="34" charset="0"/>
              </a:rPr>
              <a:t>B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5567983" y="2979500"/>
            <a:ext cx="3064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 smtClean="0">
                <a:latin typeface="Calibri" pitchFamily="34" charset="0"/>
              </a:rPr>
              <a:t>C</a:t>
            </a:r>
            <a:endParaRPr lang="cs-CZ" b="1" baseline="-25000" dirty="0">
              <a:latin typeface="Calibri" pitchFamily="34" charset="0"/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347864" y="3773488"/>
            <a:ext cx="1224136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348" name="Obdélník 27"/>
          <p:cNvSpPr>
            <a:spLocks noChangeArrowheads="1"/>
          </p:cNvSpPr>
          <p:nvPr/>
        </p:nvSpPr>
        <p:spPr bwMode="auto">
          <a:xfrm>
            <a:off x="3114675" y="3315494"/>
            <a:ext cx="323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latin typeface="Calibri" pitchFamily="34" charset="0"/>
              </a:rPr>
              <a:t>A</a:t>
            </a:r>
          </a:p>
        </p:txBody>
      </p:sp>
      <p:cxnSp>
        <p:nvCxnSpPr>
          <p:cNvPr id="57" name="Přímá spojovací čára 56"/>
          <p:cNvCxnSpPr/>
          <p:nvPr/>
        </p:nvCxnSpPr>
        <p:spPr>
          <a:xfrm flipV="1">
            <a:off x="1908175" y="2565401"/>
            <a:ext cx="4535488" cy="172769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4572000" y="2889781"/>
            <a:ext cx="1066800" cy="874712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bdélník 67"/>
          <p:cNvSpPr>
            <a:spLocks noChangeArrowheads="1"/>
          </p:cNvSpPr>
          <p:nvPr/>
        </p:nvSpPr>
        <p:spPr bwMode="auto">
          <a:xfrm>
            <a:off x="5795963" y="2420938"/>
            <a:ext cx="3730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Calibri" pitchFamily="34" charset="0"/>
              </a:rPr>
              <a:t>m</a:t>
            </a:r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3334461" y="3681016"/>
            <a:ext cx="0" cy="18494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4572000" y="3685381"/>
            <a:ext cx="0" cy="18057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endCxn id="8" idx="0"/>
          </p:cNvCxnSpPr>
          <p:nvPr/>
        </p:nvCxnSpPr>
        <p:spPr>
          <a:xfrm>
            <a:off x="5567983" y="2790825"/>
            <a:ext cx="153247" cy="188675"/>
          </a:xfrm>
          <a:prstGeom prst="line">
            <a:avLst/>
          </a:prstGeom>
          <a:ln w="158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sz="2400" dirty="0" err="1"/>
              <a:t>Hošpesová</a:t>
            </a:r>
            <a:r>
              <a:rPr lang="cs-CZ" sz="2400" dirty="0"/>
              <a:t>, A. – Divíšek, J: - Kuřina, F. Svět čísel a tvarů: Matematika pro 3. ročník. Ilustrovala Kateřina Sušková. </a:t>
            </a:r>
            <a:r>
              <a:rPr lang="cs-CZ" sz="2400" dirty="0" err="1"/>
              <a:t>I.vyd</a:t>
            </a:r>
            <a:r>
              <a:rPr lang="cs-CZ" sz="2400" dirty="0"/>
              <a:t>. Praha: Prometheus, spol. s r. o., 1998. ISBN </a:t>
            </a:r>
            <a:r>
              <a:rPr lang="cs-CZ" sz="2400" dirty="0" smtClean="0"/>
              <a:t>80-7196-117-5</a:t>
            </a: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8368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785</TotalTime>
  <Words>247</Words>
  <Application>Microsoft Office PowerPoint</Application>
  <PresentationFormat>Předvádění na obrazovce (4:3)</PresentationFormat>
  <Paragraphs>44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Název školy: ZŠ Varnsdorf, Edisonova 2821, okres Děčín, příspěvková organizace Matematika a její aplikace, Matematika, Geometrie v rovině a v prostoru, Úsečka a přímka - prezentace Autor: Mgr. Marika Podroužková Název materiálu: VY_42_INOVACE_32/I.SADA</vt:lpstr>
      <vt:lpstr>ÚSEČKA</vt:lpstr>
      <vt:lpstr>ÚSEČKA </vt:lpstr>
      <vt:lpstr>1. NaRÝSUJ  ÚSEČKU AB   |AB|= 5 cm</vt:lpstr>
      <vt:lpstr>4. Najdeš více řešení? (úsečka AB nemění svoji polohu)</vt:lpstr>
      <vt:lpstr>Další  řešení  …</vt:lpstr>
      <vt:lpstr>POUŽITÉ ZDROJE</vt:lpstr>
    </vt:vector>
  </TitlesOfParts>
  <Company>WebActive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Průsečík přímek</dc:title>
  <dc:creator>marika</dc:creator>
  <cp:lastModifiedBy>Rumcajs</cp:lastModifiedBy>
  <cp:revision>33</cp:revision>
  <dcterms:created xsi:type="dcterms:W3CDTF">2011-10-29T16:01:02Z</dcterms:created>
  <dcterms:modified xsi:type="dcterms:W3CDTF">2012-01-04T19:46:06Z</dcterms:modified>
</cp:coreProperties>
</file>