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37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9F79-0D7B-4467-BDFB-299C6C2E7EF6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2FE4049-5E15-4330-8189-26E0A7FE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9F79-0D7B-4467-BDFB-299C6C2E7EF6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2FE4049-5E15-4330-8189-26E0A7FE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9F79-0D7B-4467-BDFB-299C6C2E7EF6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E4049-5E15-4330-8189-26E0A7FE5F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9F79-0D7B-4467-BDFB-299C6C2E7EF6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E4049-5E15-4330-8189-26E0A7FE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9F79-0D7B-4467-BDFB-299C6C2E7EF6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2FE4049-5E15-4330-8189-26E0A7FE5F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9F79-0D7B-4467-BDFB-299C6C2E7EF6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E4049-5E15-4330-8189-26E0A7FE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9F79-0D7B-4467-BDFB-299C6C2E7EF6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E4049-5E15-4330-8189-26E0A7FE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9F79-0D7B-4467-BDFB-299C6C2E7EF6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E4049-5E15-4330-8189-26E0A7FE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9F79-0D7B-4467-BDFB-299C6C2E7EF6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E4049-5E15-4330-8189-26E0A7FE5F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9F79-0D7B-4467-BDFB-299C6C2E7EF6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E4049-5E15-4330-8189-26E0A7FE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9F79-0D7B-4467-BDFB-299C6C2E7EF6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E4049-5E15-4330-8189-26E0A7FE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9EB9F79-0D7B-4467-BDFB-299C6C2E7EF6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2FE4049-5E15-4330-8189-26E0A7FE5F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ransition>
    <p:pull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gif"/><Relationship Id="rId5" Type="http://schemas.openxmlformats.org/officeDocument/2006/relationships/image" Target="../media/image8.jpeg"/><Relationship Id="rId10" Type="http://schemas.openxmlformats.org/officeDocument/2006/relationships/image" Target="../media/image13.gif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gif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167"/>
            <a:ext cx="7772400" cy="421484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NÁZEV ŠKOLY:</a:t>
            </a:r>
            <a:br>
              <a:rPr lang="cs-CZ" sz="2400" dirty="0" smtClean="0"/>
            </a:br>
            <a:r>
              <a:rPr lang="cs-CZ" sz="2400" dirty="0" smtClean="0"/>
              <a:t>SPECIÁLNÍ ZÁKLADNÍ ŠKOLA LOUNY,</a:t>
            </a:r>
            <a:br>
              <a:rPr lang="cs-CZ" sz="2400" dirty="0" smtClean="0"/>
            </a:br>
            <a:r>
              <a:rPr lang="cs-CZ" sz="2400" dirty="0" smtClean="0"/>
              <a:t>PODĚBRADOVA 640, PŘÍSPĚVKOVÁ </a:t>
            </a:r>
            <a:r>
              <a:rPr lang="cs-CZ" sz="2400" dirty="0" smtClean="0"/>
              <a:t>ORGANIZACE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AUTOR: MGR.JANA </a:t>
            </a:r>
            <a:r>
              <a:rPr lang="cs-CZ" sz="2400" dirty="0" smtClean="0"/>
              <a:t>ZELINKOVÁ</a:t>
            </a:r>
            <a:br>
              <a:rPr lang="cs-CZ" sz="2400" dirty="0" smtClean="0"/>
            </a:b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NÁZEV </a:t>
            </a:r>
            <a:r>
              <a:rPr lang="cs-CZ" sz="2400" dirty="0" smtClean="0"/>
              <a:t>MATERIÁLU:</a:t>
            </a:r>
            <a:br>
              <a:rPr lang="cs-CZ" sz="2400" dirty="0" smtClean="0"/>
            </a:br>
            <a:r>
              <a:rPr lang="cs-CZ" sz="2400" dirty="0" smtClean="0"/>
              <a:t>VY_32_INOVACE_13_VLASTNOSTI PLYNNÝCH </a:t>
            </a:r>
            <a:r>
              <a:rPr lang="cs-CZ" sz="2400" dirty="0" smtClean="0"/>
              <a:t>LÁTEK</a:t>
            </a:r>
            <a:br>
              <a:rPr lang="cs-CZ" sz="2400" dirty="0" smtClean="0"/>
            </a:br>
            <a:r>
              <a:rPr lang="cs-CZ" sz="2400" dirty="0" smtClean="0"/>
              <a:t>TÉMA</a:t>
            </a:r>
            <a:r>
              <a:rPr lang="cs-CZ" sz="2400" dirty="0" smtClean="0"/>
              <a:t>: VLASTNOSTI PLYNNÝCH </a:t>
            </a:r>
            <a:r>
              <a:rPr lang="cs-CZ" sz="2400" dirty="0" smtClean="0"/>
              <a:t>LÁTEK</a:t>
            </a:r>
            <a:br>
              <a:rPr lang="cs-CZ" sz="2400" dirty="0" smtClean="0"/>
            </a:br>
            <a:r>
              <a:rPr lang="cs-CZ" sz="2400" dirty="0" smtClean="0"/>
              <a:t>NÁZEV SADY: PŘÍRODA –HŠ</a:t>
            </a:r>
            <a:br>
              <a:rPr lang="cs-CZ" sz="2400" dirty="0" smtClean="0"/>
            </a:br>
            <a:r>
              <a:rPr lang="cs-CZ" sz="2400" dirty="0" smtClean="0">
                <a:solidFill>
                  <a:srgbClr val="FF0000"/>
                </a:solidFill>
              </a:rPr>
              <a:t>Číslo </a:t>
            </a:r>
            <a:r>
              <a:rPr lang="cs-CZ" sz="2400" dirty="0" smtClean="0">
                <a:solidFill>
                  <a:srgbClr val="FF0000"/>
                </a:solidFill>
              </a:rPr>
              <a:t>projektu:  CZ.1.07/1.4.00/21.3407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786322"/>
            <a:ext cx="6400800" cy="121444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4643446"/>
            <a:ext cx="8057880" cy="1560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Žáci se seznámí s vlastnostmi plynných látek.</a:t>
            </a:r>
          </a:p>
          <a:p>
            <a:r>
              <a:rPr lang="cs-CZ" dirty="0" smtClean="0"/>
              <a:t>Materiál je určen k výkladu i opakování učiva v předmětu příroda – základní poznatky z fyziky na II. stupni speciální školy.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Inovace: interaktivní způsob vyučování</a:t>
            </a:r>
          </a:p>
          <a:p>
            <a:r>
              <a:rPr lang="cs-CZ" dirty="0" smtClean="0"/>
              <a:t>První část je určena ke společné práci s učitelem. Odpovědi na otázky (list č. 7) kontrolují spolužáci.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143108" y="857232"/>
            <a:ext cx="2834750" cy="707886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VLASTNOSTI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86182" y="1643050"/>
            <a:ext cx="3214710" cy="707886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PLYNNÝCH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43570" y="2500306"/>
            <a:ext cx="2143140" cy="707886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LÁTEK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8" name="Picture 4" descr="C:\Users\HP\Desktop\MB90031691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2357430"/>
            <a:ext cx="4214842" cy="421484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667334"/>
            <a:ext cx="1143008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VZDUCH 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098" name="Picture 2" descr="C:\Users\HP\Desktop\MB900282757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357298"/>
            <a:ext cx="1828800" cy="182880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4099" name="Picture 3" descr="C:\Users\HP\Desktop\MB90032283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0777776">
            <a:off x="357158" y="3429000"/>
            <a:ext cx="1828800" cy="182880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4100" name="Picture 4" descr="C:\Users\HP\Desktop\MB900196458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260772">
            <a:off x="3624630" y="624241"/>
            <a:ext cx="1828800" cy="182880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4101" name="Picture 5" descr="C:\Users\HP\Desktop\MB900422817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20696641">
            <a:off x="2357422" y="4357694"/>
            <a:ext cx="1828800" cy="182880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4102" name="Picture 6" descr="C:\Users\HP\Desktop\MB900234714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86182" y="2428868"/>
            <a:ext cx="1828800" cy="182880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4103" name="Picture 7" descr="C:\Users\HP\Desktop\MB900448613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15074" y="214290"/>
            <a:ext cx="1828800" cy="182880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500034" y="500042"/>
            <a:ext cx="3000396" cy="58477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PLYNNÉ LÁTKY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4105" name="Picture 9" descr="C:\Users\HP\Desktop\MB900237386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572000" y="4429132"/>
            <a:ext cx="1828800" cy="182880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4106" name="Picture 10" descr="C:\Users\HP\Desktop\MB900250564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 rot="1040252">
            <a:off x="6874649" y="2159748"/>
            <a:ext cx="1828800" cy="182880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4107" name="Picture 11" descr="C:\Users\HP\Desktop\MB900315795.GIF"/>
          <p:cNvPicPr>
            <a:picLocks noChangeAspect="1" noChangeArrowheads="1" noCrop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929454" y="4214818"/>
            <a:ext cx="1828800" cy="182880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sp>
        <p:nvSpPr>
          <p:cNvPr id="13" name="TextovéPole 12"/>
          <p:cNvSpPr txBox="1"/>
          <p:nvPr/>
        </p:nvSpPr>
        <p:spPr>
          <a:xfrm>
            <a:off x="7000892" y="5857892"/>
            <a:ext cx="1796517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PLYN POTŘEBNÝ</a:t>
            </a:r>
          </a:p>
          <a:p>
            <a:r>
              <a:rPr lang="cs-CZ" dirty="0" smtClean="0"/>
              <a:t>KE SVAŘOVÁNÍ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428604"/>
            <a:ext cx="4929222" cy="646331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70C0"/>
                </a:solidFill>
              </a:rPr>
              <a:t>NEMAJÍ STÁLÝ TVAR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3571868" y="1357298"/>
            <a:ext cx="2143140" cy="1785950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HP\Desktop\MB90025056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3071810"/>
            <a:ext cx="2400304" cy="2400304"/>
          </a:xfrm>
          <a:prstGeom prst="rect">
            <a:avLst/>
          </a:prstGeom>
          <a:noFill/>
        </p:spPr>
      </p:pic>
      <p:pic>
        <p:nvPicPr>
          <p:cNvPr id="2051" name="Picture 3" descr="C:\Users\HP\Desktop\MB90038757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1928802"/>
            <a:ext cx="2428892" cy="2428892"/>
          </a:xfrm>
          <a:prstGeom prst="rect">
            <a:avLst/>
          </a:prstGeom>
          <a:noFill/>
        </p:spPr>
      </p:pic>
      <p:pic>
        <p:nvPicPr>
          <p:cNvPr id="2052" name="Picture 4" descr="C:\Users\HP\Desktop\MB90035314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06" y="3929066"/>
            <a:ext cx="2357454" cy="235745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357166"/>
            <a:ext cx="6713930" cy="1754326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DAJÍ SE STLAČIT, 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ALE PŘI UVOLNĚNÍ 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SE RYCHLE ROZPTÝLÍ DO OKOLÍ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HP\Desktop\MB90039856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9863610">
            <a:off x="714348" y="2357430"/>
            <a:ext cx="1714512" cy="1714512"/>
          </a:xfrm>
          <a:prstGeom prst="rect">
            <a:avLst/>
          </a:prstGeom>
          <a:noFill/>
        </p:spPr>
      </p:pic>
      <p:pic>
        <p:nvPicPr>
          <p:cNvPr id="3075" name="Picture 3" descr="C:\Users\HP\Desktop\MB90002456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9527770">
            <a:off x="3428992" y="2285992"/>
            <a:ext cx="1828800" cy="1828800"/>
          </a:xfrm>
          <a:prstGeom prst="rect">
            <a:avLst/>
          </a:prstGeom>
          <a:noFill/>
        </p:spPr>
      </p:pic>
      <p:pic>
        <p:nvPicPr>
          <p:cNvPr id="3076" name="Picture 4" descr="C:\Users\HP\Desktop\MB90029987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2214554"/>
            <a:ext cx="1828800" cy="1828800"/>
          </a:xfrm>
          <a:prstGeom prst="rect">
            <a:avLst/>
          </a:prstGeom>
          <a:noFill/>
        </p:spPr>
      </p:pic>
      <p:pic>
        <p:nvPicPr>
          <p:cNvPr id="3077" name="Picture 5" descr="C:\Users\HP\Desktop\MB900030201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928794" y="4357694"/>
            <a:ext cx="1828800" cy="1828800"/>
          </a:xfrm>
          <a:prstGeom prst="rect">
            <a:avLst/>
          </a:prstGeom>
          <a:noFill/>
        </p:spPr>
      </p:pic>
      <p:pic>
        <p:nvPicPr>
          <p:cNvPr id="3078" name="Picture 6" descr="C:\Users\HP\Desktop\MB900437353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57752" y="4357694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571480"/>
            <a:ext cx="242889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OTÁZKY,PRO TEBE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142984"/>
            <a:ext cx="6131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CO SE STANE, KDYŽ PROPÍCHNEŠ NAFUKOVACÍ LEHÁTKO ?</a:t>
            </a:r>
            <a:endParaRPr lang="cs-CZ" dirty="0"/>
          </a:p>
        </p:txBody>
      </p:sp>
      <p:pic>
        <p:nvPicPr>
          <p:cNvPr id="5122" name="Picture 2" descr="C:\Users\HP\Desktop\MB90035314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2264" y="785794"/>
            <a:ext cx="1000132" cy="10001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428596" y="2143116"/>
            <a:ext cx="4826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KDE BERE POTÁPĚČ POD VODOU VZDUCH ?</a:t>
            </a:r>
            <a:endParaRPr lang="cs-CZ" dirty="0"/>
          </a:p>
        </p:txBody>
      </p:sp>
      <p:pic>
        <p:nvPicPr>
          <p:cNvPr id="5123" name="Picture 3" descr="C:\Users\HP\Desktop\MB90002456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1785926"/>
            <a:ext cx="1143008" cy="114300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428596" y="3500438"/>
            <a:ext cx="5538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NA CO SI MUSÍŠ DÁT POZOR, KDYŽ SE VAŘÍ VODA ?</a:t>
            </a:r>
            <a:endParaRPr lang="cs-CZ" dirty="0"/>
          </a:p>
        </p:txBody>
      </p:sp>
      <p:pic>
        <p:nvPicPr>
          <p:cNvPr id="5124" name="Picture 4" descr="C:\Users\HP\Desktop\MB900196458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3071810"/>
            <a:ext cx="1285884" cy="1285884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428596" y="5072074"/>
            <a:ext cx="30299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PROČ SE TOČÍ VĚTRNÍK ?</a:t>
            </a:r>
            <a:endParaRPr lang="cs-CZ" dirty="0"/>
          </a:p>
        </p:txBody>
      </p:sp>
      <p:pic>
        <p:nvPicPr>
          <p:cNvPr id="5125" name="Picture 5" descr="C:\Users\HP\Desktop\MB900282860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00430" y="4500570"/>
            <a:ext cx="1571636" cy="157163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1026" name="Picture 2" descr="C:\Users\HP\Desktop\MB900196532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8596" y="142852"/>
            <a:ext cx="857256" cy="85725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714356"/>
            <a:ext cx="1058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1571612"/>
            <a:ext cx="5814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VZDUCH Z LEHÁTKA „UTEČE“ A ROZPTÝLÍ SE DO OKOLÍ.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2500306"/>
            <a:ext cx="6829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POTÁPĚČ MÁ VZDUCH STLAČENÝ V PLYNOVÉ LAHVI NA ZÁDECH.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3571876"/>
            <a:ext cx="79649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Z KONVICE, VE KTERÉ SE VAŘÍ VODA, UNIKÁ PÁRA. JE HORKÁ, MOHL BY SES </a:t>
            </a:r>
          </a:p>
          <a:p>
            <a:r>
              <a:rPr lang="cs-CZ" dirty="0" smtClean="0"/>
              <a:t>     OPAŘIT.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1472" y="4857760"/>
            <a:ext cx="7887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DO LOPATEK VĚTRNÍKU FOUKÁ VÍTR. JE TO PROUDÍCÍ VZDUCH, NENÍ VIDĚT.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357167"/>
            <a:ext cx="8458200" cy="857255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1357298"/>
            <a:ext cx="8458200" cy="2571768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Obrázky </a:t>
            </a:r>
            <a:r>
              <a:rPr lang="cs-CZ" dirty="0" smtClean="0"/>
              <a:t>kouř, konvička, mlha, tankování plynu do nádrže auta, kyslík, hustilka, vařič, balonek, potápěč, výfuk, kouřící komíny, větrný mlýn dostupné na </a:t>
            </a: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Vše c</a:t>
            </a:r>
            <a:r>
              <a:rPr lang="cs-CZ" dirty="0" smtClean="0"/>
              <a:t>itováno </a:t>
            </a:r>
            <a:r>
              <a:rPr lang="cs-CZ" dirty="0" smtClean="0"/>
              <a:t>[2012-09-07].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137</TotalTime>
  <Words>242</Words>
  <Application>Microsoft Office PowerPoint</Application>
  <PresentationFormat>Předvádění na obrazovce (4:3)</PresentationFormat>
  <Paragraphs>33</Paragraphs>
  <Slides>9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NÁZEV ŠKOLY: SPECIÁLNÍ ZÁKLADNÍ ŠKOLA LOUNY, PODĚBRADOVA 640, PŘÍSPĚVKOVÁ ORGANIZACE  AUTOR: MGR.JANA ZELINKOVÁ  NÁZEV MATERIÁLU: VY_32_INOVACE_13_VLASTNOSTI PLYNNÝCH LÁTEK TÉMA: VLASTNOSTI PLYNNÝCH LÁTEK NÁZEV SADY: PŘÍRODA –HŠ Číslo projektu:  CZ.1.07/1.4.00/21.3407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19</cp:revision>
  <dcterms:created xsi:type="dcterms:W3CDTF">2012-09-16T14:29:59Z</dcterms:created>
  <dcterms:modified xsi:type="dcterms:W3CDTF">2012-10-13T15:35:15Z</dcterms:modified>
</cp:coreProperties>
</file>