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3" r:id="rId9"/>
    <p:sldId id="264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F2A42-B527-470D-BAC9-81C3EEB7D84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3939AA-BBAD-42C3-AB6B-1B7D20BA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suvka_(elektrotechnika)" TargetMode="External"/><Relationship Id="rId2" Type="http://schemas.openxmlformats.org/officeDocument/2006/relationships/hyperlink" Target="http://cs.wikipedia.org/wiki/Seznam_sou%C4%8D%C3%A1st%C3%AD_j%C3%ADzdn%C3%ADho_kol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42976" y="285728"/>
            <a:ext cx="735811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charset="0"/>
              <a:buNone/>
            </a:pPr>
            <a:r>
              <a:rPr lang="cs-CZ" sz="2800" dirty="0" smtClean="0"/>
              <a:t>Název školy:      Speciální základní škola, Louny,    </a:t>
            </a:r>
            <a:r>
              <a:rPr lang="cs-CZ" sz="2800" dirty="0" err="1" smtClean="0"/>
              <a:t>Poděbradova</a:t>
            </a:r>
            <a:r>
              <a:rPr lang="cs-CZ" sz="2800" dirty="0" smtClean="0"/>
              <a:t> 640,příspěvková </a:t>
            </a:r>
            <a:r>
              <a:rPr lang="cs-CZ" sz="2800" dirty="0" smtClean="0"/>
              <a:t>organizace</a:t>
            </a:r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Autor:               Mgr. Jana Zelinková</a:t>
            </a:r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 Název materiálu: </a:t>
            </a:r>
            <a:r>
              <a:rPr lang="cs-CZ" sz="2800" dirty="0" smtClean="0"/>
              <a:t>VY_32_INOVACE_19_ZDROJE </a:t>
            </a:r>
            <a:r>
              <a:rPr lang="cs-CZ" sz="2800" dirty="0" smtClean="0"/>
              <a:t>ELEKTRICKÉ ENERGIE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Téma:  ZDROJE ELEKTRICKÉ ENERGIE 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Název sady:  </a:t>
            </a:r>
            <a:r>
              <a:rPr lang="cs-CZ" sz="2800" dirty="0" smtClean="0"/>
              <a:t>PŘÍRODA – HRAVÁ ŠKOLA</a:t>
            </a: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Číslo projektu:  CZ.1.07/1.4.00/21.3407</a:t>
            </a:r>
            <a:endParaRPr lang="cs-CZ" sz="2800" dirty="0"/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5084763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výkladu i opakování učiva v předmětu příroda – základní poznatky z fyziky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školy.</a:t>
            </a:r>
          </a:p>
          <a:p>
            <a:r>
              <a:rPr lang="cs-CZ" dirty="0" smtClean="0"/>
              <a:t>Žáci se seznamují se základními zdroji elektrické energie a pravidly bezpečnosti při práci s uvedenými zdroji.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 – interaktivní způsob učení.</a:t>
            </a:r>
          </a:p>
          <a:p>
            <a:r>
              <a:rPr lang="cs-CZ" dirty="0" smtClean="0"/>
              <a:t>Listy 3 – 8 jsou určeny k výkladu učiva. List 9- 10 slouží k samostatnému nebo společnému opakování, lze je také vytisknout.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571480"/>
            <a:ext cx="1928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ZDROJE</a:t>
            </a:r>
            <a:r>
              <a:rPr lang="cs-CZ" sz="4400" dirty="0" smtClean="0">
                <a:solidFill>
                  <a:srgbClr val="00B0F0"/>
                </a:solidFill>
              </a:rPr>
              <a:t> 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5984" y="1357298"/>
            <a:ext cx="33575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ELEKTRICKÉ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3504" y="2071678"/>
            <a:ext cx="2571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ENERGIE 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P\Desktop\MB90038431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071678"/>
            <a:ext cx="4357718" cy="435771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357166"/>
            <a:ext cx="3357586" cy="769441"/>
          </a:xfrm>
          <a:prstGeom prst="rect">
            <a:avLst/>
          </a:prstGeom>
          <a:solidFill>
            <a:schemeClr val="accent6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DYNAMO </a:t>
            </a:r>
            <a:endParaRPr lang="cs-CZ" sz="4400" dirty="0"/>
          </a:p>
        </p:txBody>
      </p:sp>
      <p:pic>
        <p:nvPicPr>
          <p:cNvPr id="2050" name="Picture 2" descr="C:\Users\HP\Desktop\MB9004015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357298"/>
            <a:ext cx="2000264" cy="20002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1" name="Picture 3" descr="C:\Users\HP\Desktop\80px-Bicycle_dynam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285860"/>
            <a:ext cx="1571636" cy="223958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071538" y="3786190"/>
            <a:ext cx="339823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000" dirty="0" smtClean="0"/>
              <a:t>JE TOČIVÝ ELEKTRICKÝ STROJ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1538" y="4572008"/>
            <a:ext cx="5829866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NEVÝHODOU : KOLÍSÁNÍ NAPĚTÍ A NESTEJNOMĚRNÉ </a:t>
            </a:r>
          </a:p>
          <a:p>
            <a:r>
              <a:rPr lang="cs-CZ" sz="2000" dirty="0" smtClean="0"/>
              <a:t>  OSVĚTLENÍ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5572140"/>
            <a:ext cx="5857916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VELKÉ OPOTŘEBENÍ PNEUMATIKY V DŮSLEDKU</a:t>
            </a:r>
          </a:p>
          <a:p>
            <a:r>
              <a:rPr lang="cs-CZ" sz="2000" dirty="0" smtClean="0"/>
              <a:t>  KONTAKTU S OZUBENOU  HLAVIČKOU DYNAMA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612" y="642918"/>
            <a:ext cx="2928958" cy="769441"/>
          </a:xfrm>
          <a:prstGeom prst="rect">
            <a:avLst/>
          </a:prstGeom>
          <a:solidFill>
            <a:schemeClr val="accent6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BATERIE </a:t>
            </a:r>
            <a:endParaRPr lang="cs-CZ" sz="4400" dirty="0"/>
          </a:p>
        </p:txBody>
      </p:sp>
      <p:pic>
        <p:nvPicPr>
          <p:cNvPr id="3074" name="Picture 2" descr="C:\Users\HP\Desktop\MB90043259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571480"/>
            <a:ext cx="1428760" cy="142876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3075" name="Picture 3" descr="C:\Users\HP\Desktop\MB9004347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571612"/>
            <a:ext cx="1500198" cy="150019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3076" name="Picture 4" descr="C:\Users\HP\Desktop\MB90028175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428604"/>
            <a:ext cx="1500198" cy="150019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3077" name="Picture 5" descr="C:\Users\HP\Desktop\MB90023785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2500306"/>
            <a:ext cx="1285884" cy="12858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3078" name="Picture 6" descr="C:\Users\HP\Desktop\MB90025106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2500306"/>
            <a:ext cx="1285884" cy="12858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3079" name="Picture 7" descr="C:\Users\HP\Desktop\MB90034934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14414" y="2571744"/>
            <a:ext cx="1285884" cy="12858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00034" y="4500570"/>
            <a:ext cx="521497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PRACUJE NA ZÁKLADĚ CHEMICKÉ REAKCE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5214950"/>
            <a:ext cx="642942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PRO VĚTŠÍ NAPĚTÍ  SE SPOJUJE NĚKOLIK ČLÁNKŮ ZA SEBOU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6000768"/>
            <a:ext cx="507209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MUSÍ SE DO SPOTŘEBIČE VLOŽIT SPRÁVNĚ</a:t>
            </a:r>
            <a:endParaRPr lang="cs-CZ" sz="2000" dirty="0"/>
          </a:p>
        </p:txBody>
      </p:sp>
      <p:pic>
        <p:nvPicPr>
          <p:cNvPr id="5122" name="Picture 2" descr="C:\Users\HP\Desktop\MB900215335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72330" y="478632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612" y="714356"/>
            <a:ext cx="3643659" cy="769441"/>
          </a:xfrm>
          <a:prstGeom prst="rect">
            <a:avLst/>
          </a:prstGeom>
          <a:solidFill>
            <a:schemeClr val="accent6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AUTOBATERIE</a:t>
            </a:r>
            <a:endParaRPr lang="cs-CZ" sz="4400" dirty="0"/>
          </a:p>
        </p:txBody>
      </p:sp>
      <p:pic>
        <p:nvPicPr>
          <p:cNvPr id="4098" name="Picture 2" descr="C:\Users\HP\Desktop\MB90014949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1828800" cy="18288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786050" y="2071678"/>
            <a:ext cx="4946162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ZDROJ ELEKTRICKÉ ENERGIE V AUTOMOBILU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2786058"/>
            <a:ext cx="557216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MUSÍ SE KONTROLOVAT KONTAKTY PŘED OXIDACÍ 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3500438"/>
            <a:ext cx="3857652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PROSPÍVÁ JÍ ČASTÉ POUŽÍVÁNÍ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4214818"/>
            <a:ext cx="557216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JE NUTNÉ DODRŽOVAT  BEZPEČNOST  PŘI VÝMĚNĚ   </a:t>
            </a:r>
            <a:endParaRPr lang="cs-CZ" sz="2000" dirty="0"/>
          </a:p>
        </p:txBody>
      </p:sp>
      <p:pic>
        <p:nvPicPr>
          <p:cNvPr id="6146" name="Picture 2" descr="C:\Users\HP\Desktop\220px-Photo-CarBatter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571876"/>
            <a:ext cx="2184384" cy="208509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6500858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2800" dirty="0" smtClean="0"/>
              <a:t> VYBITÉ BATERIE A AUTOBATERIE</a:t>
            </a:r>
          </a:p>
          <a:p>
            <a:r>
              <a:rPr lang="cs-CZ" sz="2800" dirty="0" smtClean="0"/>
              <a:t>   JSOU NEBEZPEČNÝ ODPAD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071678"/>
            <a:ext cx="6999993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BATERIE PATŘÍ DO SPECIÁLNÍCH NÁDOB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3786190"/>
            <a:ext cx="7668831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AUTOBATERIE  SE VRACÍ ZPĚT DO PRODEJNY</a:t>
            </a:r>
          </a:p>
          <a:p>
            <a:r>
              <a:rPr lang="cs-CZ" sz="2800" dirty="0" smtClean="0"/>
              <a:t> NEBO JE VYKUPUJÍ  FIRMY, KTERÉ JE SPRÁVNĚ</a:t>
            </a:r>
          </a:p>
          <a:p>
            <a:r>
              <a:rPr lang="cs-CZ" sz="2800" dirty="0" smtClean="0"/>
              <a:t> ZLIKVIDUJÍ </a:t>
            </a:r>
            <a:endParaRPr lang="cs-CZ" sz="2800" dirty="0"/>
          </a:p>
        </p:txBody>
      </p:sp>
      <p:pic>
        <p:nvPicPr>
          <p:cNvPr id="1026" name="Picture 2" descr="C:\Users\HP\Desktop\staciona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37200" y="285728"/>
            <a:ext cx="2606800" cy="235745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714356"/>
            <a:ext cx="5643602" cy="769441"/>
          </a:xfrm>
          <a:prstGeom prst="rect">
            <a:avLst/>
          </a:prstGeom>
          <a:solidFill>
            <a:schemeClr val="accent6"/>
          </a:solidFill>
          <a:ln>
            <a:solidFill>
              <a:srgbClr val="FFFF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SÍŤOVÁ ZÁSUVKA </a:t>
            </a:r>
            <a:endParaRPr lang="cs-CZ" sz="4400" dirty="0"/>
          </a:p>
        </p:txBody>
      </p:sp>
      <p:pic>
        <p:nvPicPr>
          <p:cNvPr id="5122" name="Picture 2" descr="C:\Users\HP\Desktop\120px-CEE_7-17_plu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785926"/>
            <a:ext cx="1785950" cy="177106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488" y="1785926"/>
            <a:ext cx="521497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PRO OPAKOVANÉ SPOJENÍ A ROZPOJENÍ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488" y="3143248"/>
            <a:ext cx="521497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UMOŽŇUJE MANIPULACI TÉMĚŘ KAŽDÉMU</a:t>
            </a:r>
            <a:endParaRPr lang="cs-CZ" sz="2000" dirty="0"/>
          </a:p>
        </p:txBody>
      </p:sp>
      <p:pic>
        <p:nvPicPr>
          <p:cNvPr id="5124" name="Picture 4" descr="C:\Users\HP\Desktop\120px-C_plu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786190"/>
            <a:ext cx="2214629" cy="11049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57488" y="4429132"/>
            <a:ext cx="5214974" cy="132343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SPOTŘEBIČ SE SMÍ PŘIPOJOVAT JEN K NAPĚTÍ,</a:t>
            </a:r>
          </a:p>
          <a:p>
            <a:r>
              <a:rPr lang="cs-CZ" sz="2000" dirty="0" smtClean="0"/>
              <a:t>  KTERÉ JE NA NĚM NAPSÁNO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NIŽŠÍ NAPĚTÍ – PŘÍSTROJ PRACUJE ŠPATNĚ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VYŠŠÍ NAPĚTÍ – PŘÍSTROJ SE ZNIČÍ </a:t>
            </a:r>
            <a:endParaRPr lang="cs-CZ" sz="2000" dirty="0"/>
          </a:p>
        </p:txBody>
      </p:sp>
      <p:pic>
        <p:nvPicPr>
          <p:cNvPr id="4098" name="Picture 2" descr="C:\Users\HP\Desktop\MB900309786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1500174"/>
            <a:ext cx="1571636" cy="15716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857488" y="3857628"/>
            <a:ext cx="6174126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PŘED ROZPOJENÍM – VŽDY VYPNI VYPÍNAČ NA PŘÍSTROJI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2474011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K SOBĚ PATŘÍ ?</a:t>
            </a:r>
            <a:endParaRPr lang="cs-CZ" sz="2400" dirty="0"/>
          </a:p>
        </p:txBody>
      </p:sp>
      <p:pic>
        <p:nvPicPr>
          <p:cNvPr id="2050" name="Picture 2" descr="C:\Users\HP\Desktop\MB90030289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071546"/>
            <a:ext cx="1285884" cy="1285884"/>
          </a:xfrm>
          <a:prstGeom prst="rect">
            <a:avLst/>
          </a:prstGeom>
          <a:noFill/>
        </p:spPr>
      </p:pic>
      <p:pic>
        <p:nvPicPr>
          <p:cNvPr id="2052" name="Picture 4" descr="C:\Users\HP\Desktop\MB9004347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2500306"/>
            <a:ext cx="1285884" cy="1285884"/>
          </a:xfrm>
          <a:prstGeom prst="rect">
            <a:avLst/>
          </a:prstGeom>
          <a:noFill/>
        </p:spPr>
      </p:pic>
      <p:pic>
        <p:nvPicPr>
          <p:cNvPr id="2053" name="Picture 5" descr="C:\Users\HP\Desktop\MB90043264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786190"/>
            <a:ext cx="1214446" cy="1214446"/>
          </a:xfrm>
          <a:prstGeom prst="rect">
            <a:avLst/>
          </a:prstGeom>
          <a:noFill/>
        </p:spPr>
      </p:pic>
      <p:pic>
        <p:nvPicPr>
          <p:cNvPr id="2054" name="Picture 6" descr="C:\Users\HP\Desktop\MB90040313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214950"/>
            <a:ext cx="1214446" cy="1214446"/>
          </a:xfrm>
          <a:prstGeom prst="rect">
            <a:avLst/>
          </a:prstGeom>
          <a:noFill/>
        </p:spPr>
      </p:pic>
      <p:pic>
        <p:nvPicPr>
          <p:cNvPr id="2055" name="Picture 7" descr="C:\Users\HP\Desktop\80px-Bicycle_dynamo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14414" y="3929066"/>
            <a:ext cx="857256" cy="1221590"/>
          </a:xfrm>
          <a:prstGeom prst="rect">
            <a:avLst/>
          </a:prstGeom>
          <a:noFill/>
        </p:spPr>
      </p:pic>
      <p:pic>
        <p:nvPicPr>
          <p:cNvPr id="2056" name="Picture 8" descr="C:\Users\HP\Desktop\MB90040151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98" y="2285992"/>
            <a:ext cx="1214446" cy="1214446"/>
          </a:xfrm>
          <a:prstGeom prst="rect">
            <a:avLst/>
          </a:prstGeom>
          <a:noFill/>
        </p:spPr>
      </p:pic>
      <p:pic>
        <p:nvPicPr>
          <p:cNvPr id="2057" name="Picture 9" descr="C:\Users\HP\Desktop\120px-C_plug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5286388"/>
            <a:ext cx="2147801" cy="1071570"/>
          </a:xfrm>
          <a:prstGeom prst="rect">
            <a:avLst/>
          </a:prstGeom>
          <a:noFill/>
        </p:spPr>
      </p:pic>
      <p:pic>
        <p:nvPicPr>
          <p:cNvPr id="2058" name="Picture 10" descr="C:\Users\HP\Desktop\MB900396874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8" y="928670"/>
            <a:ext cx="1214446" cy="121444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56337E-6 L 0.2125 0.58742 " pathEditMode="relative" ptsTypes="AA">
                                      <p:cBhvr>
                                        <p:cTn id="6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26735E-6 L 0.13385 0.18871 " pathEditMode="relative" ptsTypes="AA">
                                      <p:cBhvr>
                                        <p:cTn id="10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6 0.01642 L 0.21007 -0.23543 " pathEditMode="relative" ptsTypes="AA">
                                      <p:cBhvr>
                                        <p:cTn id="14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32655E-6 L 0.09462 -0.62952 " pathEditMode="relative" ptsTypes="AA">
                                      <p:cBhvr>
                                        <p:cTn id="18" dur="3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500042"/>
            <a:ext cx="3631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KAM VYHODÍŠ VYBITÉ BATERIE ? </a:t>
            </a:r>
            <a:endParaRPr lang="cs-CZ" dirty="0"/>
          </a:p>
        </p:txBody>
      </p:sp>
      <p:pic>
        <p:nvPicPr>
          <p:cNvPr id="3074" name="Picture 2" descr="C:\Users\HP\Desktop\staciona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785794"/>
            <a:ext cx="1184909" cy="1071570"/>
          </a:xfrm>
          <a:prstGeom prst="rect">
            <a:avLst/>
          </a:prstGeom>
          <a:noFill/>
        </p:spPr>
      </p:pic>
      <p:pic>
        <p:nvPicPr>
          <p:cNvPr id="3075" name="Picture 3" descr="C:\Users\HP\Desktop\MB90043385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857232"/>
            <a:ext cx="857256" cy="857256"/>
          </a:xfrm>
          <a:prstGeom prst="rect">
            <a:avLst/>
          </a:prstGeom>
          <a:noFill/>
        </p:spPr>
      </p:pic>
      <p:pic>
        <p:nvPicPr>
          <p:cNvPr id="3076" name="Picture 4" descr="C:\Users\HP\Desktop\MB9004380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928670"/>
            <a:ext cx="857256" cy="857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2285992"/>
            <a:ext cx="2294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NA OBRÁZKU JE :</a:t>
            </a:r>
            <a:endParaRPr lang="cs-CZ" dirty="0"/>
          </a:p>
        </p:txBody>
      </p:sp>
      <p:pic>
        <p:nvPicPr>
          <p:cNvPr id="3077" name="Picture 5" descr="C:\Users\HP\Desktop\80px-Bicycle_dynamo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2643182"/>
            <a:ext cx="802111" cy="11430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14480" y="2643182"/>
            <a:ext cx="2913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BATERIE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4480" y="3286124"/>
            <a:ext cx="4040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DYNAMO NA KOLE </a:t>
            </a:r>
            <a:endParaRPr lang="cs-CZ" dirty="0"/>
          </a:p>
        </p:txBody>
      </p:sp>
      <p:pic>
        <p:nvPicPr>
          <p:cNvPr id="3078" name="Picture 6" descr="C:\Users\HP\Desktop\MB9004380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3071810"/>
            <a:ext cx="785818" cy="78581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4572008"/>
            <a:ext cx="7703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CO MUSÍŠ UDĚLAT PŘED ODPOJENÍM ELEKTRICKÉHO PŘÍSTROJE ZE ZÁSUVKY ? </a:t>
            </a:r>
            <a:endParaRPr lang="cs-CZ" dirty="0"/>
          </a:p>
        </p:txBody>
      </p:sp>
      <p:pic>
        <p:nvPicPr>
          <p:cNvPr id="3079" name="Picture 7" descr="C:\Users\HP\Desktop\MB90043757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4857760"/>
            <a:ext cx="857256" cy="85725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643042" y="5143512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VYPNOUT VYPÍNAČEM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14480" y="607220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OTEVŘÍT DVEŘE </a:t>
            </a:r>
            <a:endParaRPr lang="cs-CZ" dirty="0"/>
          </a:p>
        </p:txBody>
      </p:sp>
      <p:pic>
        <p:nvPicPr>
          <p:cNvPr id="3080" name="Picture 8" descr="C:\Users\HP\Desktop\MB900323824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5786454"/>
            <a:ext cx="857256" cy="857256"/>
          </a:xfrm>
          <a:prstGeom prst="rect">
            <a:avLst/>
          </a:prstGeom>
          <a:noFill/>
        </p:spPr>
      </p:pic>
      <p:pic>
        <p:nvPicPr>
          <p:cNvPr id="3081" name="Picture 9" descr="C:\Users\HP\Desktop\MB9004380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4929198"/>
            <a:ext cx="785818" cy="78581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864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Dynamo (obrázek) dostupné jako volné dílo na </a:t>
            </a:r>
            <a:r>
              <a:rPr lang="cs-CZ" dirty="0" smtClean="0">
                <a:hlinkClick r:id="rId2"/>
              </a:rPr>
              <a:t>http://cs.wikipedia.org/wiki/Seznam_sou%C4%8D%C3%A1st%C3%AD_j%C3%ADzdn%C3%ADho_kola</a:t>
            </a:r>
            <a:endParaRPr lang="cs-CZ" dirty="0" smtClean="0"/>
          </a:p>
          <a:p>
            <a:r>
              <a:rPr lang="cs-CZ" dirty="0" smtClean="0"/>
              <a:t>Autobaterie (text i obrázek) dostupné jako volné dílo na http://cs.wikipedia.org/wiki/Autobaterie</a:t>
            </a:r>
          </a:p>
          <a:p>
            <a:r>
              <a:rPr lang="cs-CZ" dirty="0" smtClean="0"/>
              <a:t>Zásuvka (obrázek), vidlice (obrázek) dostupné jako volné dílo na </a:t>
            </a:r>
            <a:r>
              <a:rPr lang="cs-CZ" dirty="0" smtClean="0">
                <a:hlinkClick r:id="rId3"/>
              </a:rPr>
              <a:t>http://cs.wikipedia.org/wiki/Z%C3%A1suvka_(elektrotechnika)</a:t>
            </a:r>
            <a:endParaRPr lang="cs-CZ" dirty="0" smtClean="0"/>
          </a:p>
          <a:p>
            <a:r>
              <a:rPr lang="cs-CZ" dirty="0" smtClean="0"/>
              <a:t>Ostatní </a:t>
            </a:r>
            <a:r>
              <a:rPr lang="cs-CZ" dirty="0" smtClean="0"/>
              <a:t>kliparty </a:t>
            </a:r>
            <a:r>
              <a:rPr lang="cs-CZ" dirty="0" smtClean="0"/>
              <a:t>dostupné na 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Učebnice Macháček Martin: FYZIKA8, SEPTIMA, </a:t>
            </a:r>
            <a:r>
              <a:rPr lang="cs-CZ" dirty="0" smtClean="0"/>
              <a:t>2005</a:t>
            </a:r>
            <a:endParaRPr lang="cs-CZ" dirty="0" smtClean="0"/>
          </a:p>
          <a:p>
            <a:r>
              <a:rPr lang="cs-CZ" dirty="0" smtClean="0"/>
              <a:t>Vše citováno </a:t>
            </a:r>
            <a:r>
              <a:rPr lang="cs-CZ" dirty="0" smtClean="0"/>
              <a:t> [2012-09-21].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7">
      <a:dk1>
        <a:sysClr val="windowText" lastClr="000000"/>
      </a:dk1>
      <a:lt1>
        <a:srgbClr val="93E2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377</Words>
  <Application>Microsoft Office PowerPoint</Application>
  <PresentationFormat>Předvádění na obrazovce (4:3)</PresentationFormat>
  <Paragraphs>61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37</cp:revision>
  <dcterms:created xsi:type="dcterms:W3CDTF">2012-10-07T16:46:16Z</dcterms:created>
  <dcterms:modified xsi:type="dcterms:W3CDTF">2012-10-13T16:46:20Z</dcterms:modified>
</cp:coreProperties>
</file>