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12E86-2B5B-480F-B701-7D40F1B0EE7C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35DE8-3DAD-4DA1-9D8F-6B015BAB1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gif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13.jpeg"/><Relationship Id="rId4" Type="http://schemas.openxmlformats.org/officeDocument/2006/relationships/image" Target="../media/image1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9.gif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2.jpeg"/><Relationship Id="rId7" Type="http://schemas.openxmlformats.org/officeDocument/2006/relationships/image" Target="../media/image34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19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vuk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85728"/>
            <a:ext cx="7772400" cy="4214842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Název školy:</a:t>
            </a:r>
            <a:r>
              <a:rPr lang="cs-CZ" sz="2700" dirty="0"/>
              <a:t> </a:t>
            </a:r>
            <a:r>
              <a:rPr lang="cs-CZ" sz="2700" dirty="0" smtClean="0"/>
              <a:t>Speciální základní škola, Louny,</a:t>
            </a:r>
            <a:br>
              <a:rPr lang="cs-CZ" sz="2700" dirty="0" smtClean="0"/>
            </a:br>
            <a:r>
              <a:rPr lang="cs-CZ" sz="2700" dirty="0" smtClean="0"/>
              <a:t>                       </a:t>
            </a:r>
            <a:r>
              <a:rPr lang="cs-CZ" sz="2700" dirty="0" err="1" smtClean="0"/>
              <a:t>Poděbradova</a:t>
            </a:r>
            <a:r>
              <a:rPr lang="cs-CZ" sz="2700" dirty="0" smtClean="0"/>
              <a:t> 640,</a:t>
            </a:r>
            <a:r>
              <a:rPr lang="cs-CZ" sz="2700" dirty="0"/>
              <a:t> </a:t>
            </a:r>
            <a:r>
              <a:rPr lang="cs-CZ" sz="2700" dirty="0" smtClean="0"/>
              <a:t>příspěvková organizace</a:t>
            </a:r>
            <a:br>
              <a:rPr lang="cs-CZ" sz="2700" dirty="0" smtClean="0"/>
            </a:br>
            <a:r>
              <a:rPr lang="cs-CZ" sz="2700" dirty="0" smtClean="0"/>
              <a:t> </a:t>
            </a:r>
            <a:br>
              <a:rPr lang="cs-CZ" sz="2700" dirty="0" smtClean="0"/>
            </a:br>
            <a:r>
              <a:rPr lang="cs-CZ" sz="2700" dirty="0" smtClean="0"/>
              <a:t>                       Autor: Mgr. Jana Zelinková</a:t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 smtClean="0"/>
              <a:t>Název materiálu: </a:t>
            </a:r>
            <a:r>
              <a:rPr lang="cs-CZ" sz="2700" dirty="0" smtClean="0"/>
              <a:t>VY_32_INOVACE_20_CO </a:t>
            </a:r>
            <a:r>
              <a:rPr lang="cs-CZ" sz="2700" dirty="0" smtClean="0"/>
              <a:t>JE A JAK VZNIKÁ ZVUK</a:t>
            </a:r>
            <a:br>
              <a:rPr lang="cs-CZ" sz="2700" dirty="0" smtClean="0"/>
            </a:br>
            <a:r>
              <a:rPr lang="cs-CZ" sz="2700" dirty="0" smtClean="0"/>
              <a:t>Téma: CO JE A JAK VZNIKÁ ZVUK</a:t>
            </a:r>
            <a:br>
              <a:rPr lang="cs-CZ" sz="2700" dirty="0" smtClean="0"/>
            </a:br>
            <a:r>
              <a:rPr lang="cs-CZ" sz="2700" dirty="0" smtClean="0"/>
              <a:t>Název sady:   PŘÍRODA HŠ</a:t>
            </a:r>
            <a:br>
              <a:rPr lang="cs-CZ" sz="2700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Číslo projektu:  CZ.1.07/1.4.00/21.3407</a:t>
            </a: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5072074"/>
            <a:ext cx="6843738" cy="12858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5084763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</a:t>
            </a:r>
            <a:r>
              <a:rPr lang="cs-CZ" dirty="0" smtClean="0"/>
              <a:t> je určen k výkladu i opakování učiva v předmětu příroda – základní poznatky z fyziky na </a:t>
            </a:r>
            <a:r>
              <a:rPr lang="cs-CZ" dirty="0" err="1" smtClean="0"/>
              <a:t>II.stupni</a:t>
            </a:r>
            <a:r>
              <a:rPr lang="cs-CZ" dirty="0" smtClean="0"/>
              <a:t> speciální školy.</a:t>
            </a:r>
          </a:p>
          <a:p>
            <a:r>
              <a:rPr lang="cs-CZ" dirty="0" smtClean="0"/>
              <a:t>Žáci se seznámí s tím jak vzniká zvuk, se zdroji zvuku a rozdělením hudebních nástrojů podle vzniku zvuku.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Součástí listů 4 a 5 jsou i otázky, na které žáci odpovídají, nebo plní zadané úkoly přímo při výkladu učiva. Závěrečné strany 9 – 11 slouží k samostatné práci na IT nebo je lze vytisknout a použít jako pracovní list.</a:t>
            </a:r>
          </a:p>
          <a:p>
            <a:r>
              <a:rPr lang="cs-CZ" dirty="0" smtClean="0"/>
              <a:t>Doporučuji prakticky vyzkoušet v hodinách HV.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7" y="1071546"/>
            <a:ext cx="8429684" cy="34163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CO JE </a:t>
            </a:r>
          </a:p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            A     </a:t>
            </a:r>
          </a:p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                  JAK  VZNIKÁ </a:t>
            </a:r>
          </a:p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ZVUK ?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HP\Desktop\MB90034964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195250"/>
            <a:ext cx="2286016" cy="22860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123" name="Picture 3" descr="C:\Users\HP\Desktop\MB90044208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3714752"/>
            <a:ext cx="2886108" cy="288610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285728"/>
            <a:ext cx="71748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dirty="0" smtClean="0"/>
              <a:t> </a:t>
            </a:r>
            <a:r>
              <a:rPr lang="cs-CZ" sz="3600" dirty="0" smtClean="0">
                <a:solidFill>
                  <a:schemeClr val="tx2"/>
                </a:solidFill>
              </a:rPr>
              <a:t>VŠUDE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tx2"/>
                </a:solidFill>
              </a:rPr>
              <a:t>KOLEM </a:t>
            </a:r>
            <a:r>
              <a:rPr lang="cs-CZ" sz="3600" dirty="0" smtClean="0">
                <a:solidFill>
                  <a:schemeClr val="tx2"/>
                </a:solidFill>
              </a:rPr>
              <a:t>SEBE SLYŠÍME ZVUKY </a:t>
            </a:r>
            <a:endParaRPr lang="cs-CZ" sz="3600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HP\Desktop\MB90043363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564900">
            <a:off x="609382" y="1395207"/>
            <a:ext cx="1437198" cy="14371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7" name="Picture 3" descr="C:\Users\HP\Desktop\MB90031812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1214422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8" name="Picture 4" descr="C:\Users\HP\Desktop\MB910001139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268217">
            <a:off x="6567492" y="1352525"/>
            <a:ext cx="1428760" cy="14287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9" name="Picture 5" descr="C:\Users\HP\Desktop\MB90028086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0804807">
            <a:off x="368033" y="3725628"/>
            <a:ext cx="1517632" cy="15176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0" name="Picture 6" descr="C:\Users\HP\Desktop\MB90043979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969407">
            <a:off x="2090839" y="2948102"/>
            <a:ext cx="1357322" cy="13573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1" name="Picture 7" descr="C:\Users\HP\Desktop\MB900234683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57422" y="4786322"/>
            <a:ext cx="1439882" cy="143988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2" name="Picture 8" descr="C:\Users\HP\Desktop\MB900262261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514115">
            <a:off x="4187539" y="3115977"/>
            <a:ext cx="1643074" cy="164307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3" name="Picture 9" descr="C:\Users\HP\Desktop\MB900232234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780213">
            <a:off x="6307424" y="3878539"/>
            <a:ext cx="1643074" cy="164307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4286248" y="5857892"/>
            <a:ext cx="363516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ZAVŘI OČI A ŘEKNI, CO PRÁVĚ SLYŠÍŠ 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86050" y="714356"/>
            <a:ext cx="285752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ZVUK DĚLÍME NA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1500174"/>
            <a:ext cx="1071570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HLUKY </a:t>
            </a:r>
            <a:endParaRPr lang="cs-CZ" sz="2000" dirty="0"/>
          </a:p>
        </p:txBody>
      </p:sp>
      <p:cxnSp>
        <p:nvCxnSpPr>
          <p:cNvPr id="6" name="Přímá spojovací šipka 5"/>
          <p:cNvCxnSpPr/>
          <p:nvPr/>
        </p:nvCxnSpPr>
        <p:spPr>
          <a:xfrm rot="5400000">
            <a:off x="2500298" y="1214422"/>
            <a:ext cx="500066" cy="50006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572132" y="1500174"/>
            <a:ext cx="100013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TÓNY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rot="16200000" flipH="1">
            <a:off x="5036347" y="1250141"/>
            <a:ext cx="500066" cy="4286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85787" y="2000240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(NEHUDEBNÍ ZVUKY)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3504" y="2000240"/>
            <a:ext cx="2427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(HUDEBNÍ NÁSTROJE)</a:t>
            </a:r>
            <a:endParaRPr lang="cs-CZ" dirty="0"/>
          </a:p>
        </p:txBody>
      </p:sp>
      <p:pic>
        <p:nvPicPr>
          <p:cNvPr id="2050" name="Picture 2" descr="C:\Users\HP\Desktop\MB90023223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857760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1" name="Picture 3" descr="C:\Users\HP\Desktop\MB90028086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56" y="4857760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3" name="Picture 5" descr="C:\Users\HP\Desktop\MB900283937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4857760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4" name="Picture 6" descr="C:\Users\HP\Desktop\MB90029621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43834" y="4857760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5" name="Picture 7" descr="C:\Users\HP\Desktop\MB900318126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54" y="4857760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20" name="TextovéPole 19"/>
          <p:cNvSpPr txBox="1"/>
          <p:nvPr/>
        </p:nvSpPr>
        <p:spPr>
          <a:xfrm>
            <a:off x="3286116" y="6215082"/>
            <a:ext cx="564360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URČI HLUKY A TÓNY  ( KLIKNI NA OBRÁZKY ZLEVA)</a:t>
            </a:r>
            <a:endParaRPr lang="cs-CZ" dirty="0"/>
          </a:p>
        </p:txBody>
      </p:sp>
      <p:pic>
        <p:nvPicPr>
          <p:cNvPr id="6146" name="Picture 2" descr="C:\Users\HP\Desktop\MB90039994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857752" y="4857760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12 -0.07608 L 0.0559 -0.3804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25439E-6 L 0.44879 -0.32515 " pathEditMode="relative" ptsTypes="AA">
                                      <p:cBhvr>
                                        <p:cTn id="1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25439E-6 L -0.18108 -0.18871 " pathEditMode="relative" ptsTypes="AA">
                                      <p:cBhvr>
                                        <p:cTn id="14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6945E-18 4.59759E-6 L -0.39375 0.05226 " pathEditMode="relative" ptsTypes="AA">
                                      <p:cBhvr>
                                        <p:cTn id="18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59759E-6 L 0.09444 -0.17831 " pathEditMode="relative" ptsTypes="AA">
                                      <p:cBhvr>
                                        <p:cTn id="22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59759E-6 L -0.29132 0.0104 " pathEditMode="relative" ptsTypes="AA">
                                      <p:cBhvr>
                                        <p:cTn id="26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48144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ZVUK VZNIKÁ </a:t>
            </a:r>
            <a:r>
              <a:rPr lang="cs-CZ" sz="2000" dirty="0" smtClean="0">
                <a:solidFill>
                  <a:srgbClr val="FF0000"/>
                </a:solidFill>
              </a:rPr>
              <a:t>CHVĚNÍM PRUŽNÝCH </a:t>
            </a:r>
            <a:r>
              <a:rPr lang="cs-CZ" sz="2000" dirty="0" smtClean="0">
                <a:solidFill>
                  <a:srgbClr val="FF0000"/>
                </a:solidFill>
              </a:rPr>
              <a:t>TĚLES 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85918" y="2071678"/>
            <a:ext cx="5715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LIDSKÝ HLAS VZNIKÁ </a:t>
            </a:r>
            <a:r>
              <a:rPr lang="cs-CZ" sz="2000" dirty="0" smtClean="0">
                <a:solidFill>
                  <a:srgbClr val="FF0000"/>
                </a:solidFill>
              </a:rPr>
              <a:t>CHVĚNÍM </a:t>
            </a:r>
            <a:r>
              <a:rPr lang="cs-CZ" sz="2000" dirty="0" smtClean="0">
                <a:solidFill>
                  <a:srgbClr val="FF0000"/>
                </a:solidFill>
              </a:rPr>
              <a:t>HLASIVEK V KRKU  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HP\Desktop\MB90038275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357166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6" name="Picture 4" descr="C:\Users\HP\Desktop\MB90043979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2928934"/>
            <a:ext cx="1285884" cy="12858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7" name="Picture 5" descr="C:\Users\HP\Desktop\MB90028086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3643314"/>
            <a:ext cx="1285884" cy="12858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3078" name="Picture 6" descr="C:\Users\HP\Desktop\MB900234683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480" y="5143512"/>
            <a:ext cx="1357322" cy="13573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4357686" y="4357694"/>
            <a:ext cx="2791918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ZVUKU </a:t>
            </a:r>
            <a:endParaRPr lang="cs-CZ" sz="3200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3714744" y="3643314"/>
            <a:ext cx="785818" cy="6429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928794" y="4500570"/>
            <a:ext cx="2214578" cy="1428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214678" y="5072074"/>
            <a:ext cx="1785950" cy="78581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C:\Users\HP\Desktop\MB90034332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86644" y="1643050"/>
            <a:ext cx="1500198" cy="150019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0112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PODLE ZPŮSOBU ROZECHVĚNÍ SE DĚLÍ HUDEBNÍ NÁSTROJE NA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3" y="1214422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NÁSTROJE STRUNNÉ </a:t>
            </a:r>
            <a:endParaRPr lang="cs-CZ" sz="2000" dirty="0"/>
          </a:p>
        </p:txBody>
      </p:sp>
      <p:pic>
        <p:nvPicPr>
          <p:cNvPr id="4099" name="Picture 3" descr="C:\Users\HP\Desktop\MB90031931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1000108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0" name="Picture 4" descr="C:\Users\HP\Desktop\MB9001296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1000108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1" name="Picture 5" descr="C:\Users\HP\Desktop\MB90023059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206" y="1000108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214283" y="3214686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NÁSTROJE DECHOVÉ </a:t>
            </a:r>
            <a:endParaRPr lang="cs-CZ" dirty="0"/>
          </a:p>
        </p:txBody>
      </p:sp>
      <p:pic>
        <p:nvPicPr>
          <p:cNvPr id="4102" name="Picture 6" descr="C:\Users\HP\Desktop\MB90030529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86182" y="2714620"/>
            <a:ext cx="1598610" cy="15986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3" name="Picture 7" descr="C:\Users\HP\Desktop\MB90015095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2714620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4" name="Picture 8" descr="C:\Users\HP\Desktop\MB900390668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15206" y="2714620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214282" y="5072074"/>
            <a:ext cx="2048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NÁSTROJE BICÍ </a:t>
            </a:r>
            <a:endParaRPr lang="cs-CZ" dirty="0"/>
          </a:p>
        </p:txBody>
      </p:sp>
      <p:pic>
        <p:nvPicPr>
          <p:cNvPr id="4105" name="Picture 9" descr="C:\Users\HP\Desktop\MB900385395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86182" y="4572008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6" name="Picture 10" descr="C:\Users\HP\Desktop\MB900225156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00694" y="4572008"/>
            <a:ext cx="1555768" cy="155576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4107" name="Picture 11" descr="C:\Users\HP\Desktop\MB900303635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215206" y="4572008"/>
            <a:ext cx="1571636" cy="15716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214282" y="1643050"/>
            <a:ext cx="442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(ZVUK VZNIKÁ CHVĚNÍM STRUN)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282" y="3571876"/>
            <a:ext cx="3692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(ZVUK VZNIKÁ CHVĚNÍM VZDUCHU)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5429264"/>
            <a:ext cx="33111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(ZVUK VZNIKÁ CHVĚNÍM DŘEVA</a:t>
            </a:r>
          </a:p>
          <a:p>
            <a:r>
              <a:rPr lang="cs-CZ" dirty="0" smtClean="0"/>
              <a:t>NEBO KOVU)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357298"/>
            <a:ext cx="7643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VELMI SILNÉ ZVUKY POŠKOZUJÍ SLUCH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14678" y="642918"/>
            <a:ext cx="2148793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POZOR !!! </a:t>
            </a:r>
            <a:endParaRPr lang="cs-CZ" sz="3600" dirty="0"/>
          </a:p>
        </p:txBody>
      </p:sp>
      <p:pic>
        <p:nvPicPr>
          <p:cNvPr id="6146" name="Picture 2" descr="C:\Users\HP\Desktop\MB9003119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071678"/>
            <a:ext cx="1785950" cy="17859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6147" name="Picture 3" descr="C:\Users\HP\Desktop\MB90033554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2643182"/>
            <a:ext cx="1785950" cy="17859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6148" name="Picture 4" descr="C:\Users\HP\Desktop\MB90041201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2143116"/>
            <a:ext cx="1785950" cy="17859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85720" y="4929198"/>
            <a:ext cx="5833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NEPOSLOUCHEJ VELMI HLASITOU HUDBU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5357826"/>
            <a:ext cx="7500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PŘI PRÁCI V HLUČNÉM PROSTŘEDÍ CHRAŇ SVŮJ SLUCH  </a:t>
            </a:r>
            <a:endParaRPr lang="cs-CZ" sz="2400" dirty="0"/>
          </a:p>
        </p:txBody>
      </p:sp>
      <p:pic>
        <p:nvPicPr>
          <p:cNvPr id="6149" name="Picture 5" descr="C:\Users\HP\Desktop\MB90043393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9520" y="5000636"/>
            <a:ext cx="1428760" cy="14287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5122" name="Picture 2" descr="C:\Users\HP\Desktop\MB90028058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16" y="2571744"/>
            <a:ext cx="1828800" cy="1828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285720" y="5786454"/>
            <a:ext cx="55845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NEBUĎ V HLUČNÉM PROSTŘEDÍ DLOUHO</a:t>
            </a:r>
            <a:endParaRPr lang="cs-CZ" sz="24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357298"/>
            <a:ext cx="416219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ČÍM JSOU NEBEZPEČNÉ SILNÉ ZVUKY?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0166" y="357166"/>
            <a:ext cx="2143140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ZOPAKUJ SI </a:t>
            </a:r>
            <a:endParaRPr lang="cs-CZ" sz="2400" dirty="0"/>
          </a:p>
        </p:txBody>
      </p:sp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14290"/>
            <a:ext cx="1000132" cy="10001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28596" y="1928802"/>
            <a:ext cx="2062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POŠKOZUJÍ SLUCH </a:t>
            </a:r>
            <a:endParaRPr lang="cs-CZ" dirty="0"/>
          </a:p>
        </p:txBody>
      </p:sp>
      <p:pic>
        <p:nvPicPr>
          <p:cNvPr id="1027" name="Picture 3" descr="C:\Users\HP\Desktop\MB90034964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1785926"/>
            <a:ext cx="928694" cy="9286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4714876" y="1928802"/>
            <a:ext cx="1819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POŠKOZUJÍ ZRAK</a:t>
            </a:r>
            <a:endParaRPr lang="cs-CZ" dirty="0"/>
          </a:p>
        </p:txBody>
      </p:sp>
      <p:pic>
        <p:nvPicPr>
          <p:cNvPr id="1028" name="Picture 4" descr="C:\Users\HP\Desktop\MB90028128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1785926"/>
            <a:ext cx="1000132" cy="10001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29" name="Picture 5" descr="C:\Users\HP\Desktop\MH90044045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1" y="2285992"/>
            <a:ext cx="714381" cy="71438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85720" y="4071942"/>
            <a:ext cx="381841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2. SLUCH SI CHRÁNÍME PŘED HLUKEM:</a:t>
            </a:r>
            <a:endParaRPr lang="cs-CZ" dirty="0"/>
          </a:p>
        </p:txBody>
      </p:sp>
      <p:pic>
        <p:nvPicPr>
          <p:cNvPr id="1030" name="Picture 6" descr="C:\Users\HP\Desktop\MB90043393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57950" y="4714884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1" name="Picture 7" descr="C:\Users\HP\Desktop\MB90030026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85918" y="4643446"/>
            <a:ext cx="1071570" cy="107157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571472" y="4929198"/>
            <a:ext cx="1141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BRÝLEMI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507207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SLUCHÁTKY</a:t>
            </a:r>
            <a:endParaRPr lang="cs-CZ" dirty="0"/>
          </a:p>
        </p:txBody>
      </p:sp>
      <p:pic>
        <p:nvPicPr>
          <p:cNvPr id="1032" name="Picture 8" descr="C:\Users\HP\Desktop\MH90044045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628" y="5429264"/>
            <a:ext cx="785818" cy="78581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642918"/>
            <a:ext cx="244971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 LIDSKÝ HLAS VZNIKÁ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142984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CHVĚNÍM HLASIVEK V KRKU </a:t>
            </a:r>
            <a:endParaRPr lang="cs-CZ" dirty="0"/>
          </a:p>
        </p:txBody>
      </p:sp>
      <p:pic>
        <p:nvPicPr>
          <p:cNvPr id="4" name="Picture 2" descr="C:\Users\HP\Desktop\MB90034531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1000108"/>
            <a:ext cx="928694" cy="9286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5715008" y="1142984"/>
            <a:ext cx="1770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CHVĚNÍM KOVU</a:t>
            </a:r>
            <a:endParaRPr lang="cs-CZ" dirty="0"/>
          </a:p>
        </p:txBody>
      </p:sp>
      <p:pic>
        <p:nvPicPr>
          <p:cNvPr id="4098" name="Picture 2" descr="C:\Users\HP\Desktop\MB90022515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58" y="1071546"/>
            <a:ext cx="928694" cy="92869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28596" y="3214686"/>
            <a:ext cx="2714644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HRAJEME SI SE ZVUKEM :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3929066"/>
            <a:ext cx="7613767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JEDEN ZE SPOLUŽÁKŮ SI ZAVÁŽE OČI. VYBRANÝ KAMARÁD NA POKYN UČITELE</a:t>
            </a:r>
          </a:p>
          <a:p>
            <a:r>
              <a:rPr lang="cs-CZ" dirty="0" smtClean="0"/>
              <a:t>PROMLUVÍ NEBO ZAKUKÁ.</a:t>
            </a:r>
          </a:p>
          <a:p>
            <a:r>
              <a:rPr lang="cs-CZ" dirty="0" smtClean="0"/>
              <a:t>POZNÁŠ SVÉ KAMARÁDY PODLE HLASU 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072074"/>
            <a:ext cx="569329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ZAKRYJ SI OČI A UHODNI, KTERÝ HUDEBNÍ NÁSTROJ HRAJE.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5715016"/>
            <a:ext cx="6803081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SE ZAVÁZANÝMA OČIMA NAJDI SPOLUŽÁKA, KTERÝ HRAJE NA TRIANGL.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285728"/>
            <a:ext cx="7215238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ROZDĚL HUDEBNÍ NÁSTROJE PODLE VZNIKU ZVUKU 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214422"/>
            <a:ext cx="121700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STRUNNÉ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4744" y="1214422"/>
            <a:ext cx="1177823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DECHOVÉ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3702" y="1214422"/>
            <a:ext cx="107157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dirty="0" smtClean="0"/>
              <a:t>BICÍ</a:t>
            </a:r>
            <a:endParaRPr lang="cs-CZ" dirty="0"/>
          </a:p>
        </p:txBody>
      </p:sp>
      <p:pic>
        <p:nvPicPr>
          <p:cNvPr id="2050" name="Picture 2" descr="C:\Users\HP\Desktop\MB90030363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4643446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1" name="Picture 3" descr="C:\Users\HP\Desktop\MB9000891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4643446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2" name="Picture 4" descr="C:\Users\HP\Desktop\MB90035656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4643446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4" name="Picture 6" descr="C:\Users\HP\Desktop\MB90031931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4643446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5" name="Picture 7" descr="C:\Users\HP\Desktop\MB90023436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57884" y="4643446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6" name="Picture 8" descr="C:\Users\HP\Desktop\MB90023059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473984" y="4643446"/>
            <a:ext cx="1214446" cy="121444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500034" y="785794"/>
            <a:ext cx="7858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ŘEKNI, KAM HUDEBNÍ NÁSTROJ ZAŘADÍŠ A POTOM NA NĚJ KLIKNI (ZAČNI ZLEVA)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6559E-6 L 0.70087 -0.43015 " pathEditMode="relative" ptsTypes="AA">
                                      <p:cBhvr>
                                        <p:cTn id="6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16559E-6 L 0.22049 -0.41952 " pathEditMode="relative" ptsTypes="AA">
                                      <p:cBhvr>
                                        <p:cTn id="10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6559E-6 L -0.24427 -0.43015 " pathEditMode="relative" ptsTypes="AA">
                                      <p:cBhvr>
                                        <p:cTn id="14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80389E-6 L 0.24427 -0.16767 " pathEditMode="relative" ptsTypes="AA">
                                      <p:cBhvr>
                                        <p:cTn id="18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0389E-6 L -0.26788 -0.17831 " pathEditMode="relative" ptsTypes="AA">
                                      <p:cBhvr>
                                        <p:cTn id="22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16559E-6 L -0.71667 -0.12581 " pathEditMode="relative" ptsTypes="AA">
                                      <p:cBhvr>
                                        <p:cTn id="26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571503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000108"/>
            <a:ext cx="7058052" cy="4638692"/>
          </a:xfrm>
        </p:spPr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dirty="0" smtClean="0"/>
              <a:t>Všechny použité obrázky v této prezentaci jsou dostupné na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 algn="l"/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Text dostupný </a:t>
            </a:r>
            <a:r>
              <a:rPr lang="cs-CZ" dirty="0" smtClean="0"/>
              <a:t>na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cs.wikipedia.org/wiki/Zvuk</a:t>
            </a: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Vše citováno [2012-09-21].</a:t>
            </a:r>
            <a:endParaRPr lang="cs-CZ" dirty="0" smtClean="0"/>
          </a:p>
          <a:p>
            <a:pPr algn="l"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4">
      <a:dk1>
        <a:sysClr val="windowText" lastClr="000000"/>
      </a:dk1>
      <a:lt1>
        <a:srgbClr val="92D05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370</Words>
  <Application>Microsoft Office PowerPoint</Application>
  <PresentationFormat>Předvádění na obrazovce (4:3)</PresentationFormat>
  <Paragraphs>63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Speciální základní škola, Louny,                        Poděbradova 640, příspěvková organizace                          Autor: Mgr. Jana Zelinková  Název materiálu: VY_32_INOVACE_20_CO JE A JAK VZNIKÁ ZVUK Téma: CO JE A JAK VZNIKÁ ZVUK Název sady:   PŘÍRODA HŠ Číslo projektu:  CZ.1.07/1.4.00/21.3407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 Louny,  Poděbradova 640, příspěvková organizace   Autor: Mgr. Jana Zelinková  Název materiálu: VY_32_INOVACE_20_III.PŘÍRODA  HŠ_ZDROJE ZVUKU  Téma: Čj- 8. roč      Název sady:       Český jazyk-VIII.ročník      Číslo projektu:  CZ.1.07/1.4.00/21.3407</dc:title>
  <dc:creator>HP</dc:creator>
  <cp:lastModifiedBy>HP</cp:lastModifiedBy>
  <cp:revision>34</cp:revision>
  <dcterms:created xsi:type="dcterms:W3CDTF">2012-10-10T15:35:05Z</dcterms:created>
  <dcterms:modified xsi:type="dcterms:W3CDTF">2012-10-12T17:07:49Z</dcterms:modified>
</cp:coreProperties>
</file>