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7"/>
  </p:notesMasterIdLst>
  <p:sldIdLst>
    <p:sldId id="259" r:id="rId2"/>
    <p:sldId id="256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08" autoAdjust="0"/>
    <p:restoredTop sz="81429" autoAdjust="0"/>
  </p:normalViewPr>
  <p:slideViewPr>
    <p:cSldViewPr>
      <p:cViewPr>
        <p:scale>
          <a:sx n="65" d="100"/>
          <a:sy n="65" d="100"/>
        </p:scale>
        <p:origin x="-159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1818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B886608-98CF-486F-909D-54AF321EF30C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9AAE21-C28E-47C4-8447-FD69BB0B40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8482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9AAE21-C28E-47C4-8447-FD69BB0B40B6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3787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D035165-EF88-4E0E-8C95-7E3DF7519750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545E06-CCEA-48D2-A819-A0F7914D7B2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DEADD7-E9EC-4073-93D9-8C2ADE9D1F23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12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39E58-AD49-4783-88A7-626690BCA2D7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B22D39-AFC4-4A10-A2AA-706D3DB257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7208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12C31-E48D-499F-9337-04CFECA5D210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EA1DB-EFF1-4427-A3D7-8404CABC17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738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12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01409-99D8-4469-BE39-5C12281FF9BD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9254A-17D9-45FF-A24D-25BCB7F5EF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04422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B7423-E991-465D-A697-4004F3A8625A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4A62E-D855-4FDF-8BB0-85A578B36D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2831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2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27806-96F3-4672-8355-03BB4C3D0AB3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1EA2D-8FC4-4F40-AAC9-4456189017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062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ECBC9-E3FC-4AD2-8532-8DA39959E8A2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D0398-E7F2-4008-9A33-640708F2FD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6362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FD63A-5CA6-4A33-8FB1-170425B7AB34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88E64-22F4-459C-8B03-7977685DAF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90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12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796EB-6151-46E3-8AA6-EF3599F4426E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EA033-CD9A-4CD8-B878-AFF4FBEF53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5571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071D2-4249-484C-92C0-75FE2D71CF4B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72E03-E03B-4BFD-BB1A-B822F851F5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5159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0DB2A-7844-4007-8A94-A67A916ADB47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AB95B-C07A-4573-88A1-9B1F53A9E6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1821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991FC-1279-4BDC-B8E9-C2F50D0E79D8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783F4-14B5-443B-B2CB-396861E434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9020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FE89956-12B0-459A-B3A2-38504E1D0E86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AE6F3BB-29DE-40E9-B418-958C1AFFA1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85" r:id="rId4"/>
    <p:sldLayoutId id="2147483891" r:id="rId5"/>
    <p:sldLayoutId id="2147483886" r:id="rId6"/>
    <p:sldLayoutId id="2147483892" r:id="rId7"/>
    <p:sldLayoutId id="2147483893" r:id="rId8"/>
    <p:sldLayoutId id="2147483894" r:id="rId9"/>
    <p:sldLayoutId id="2147483887" r:id="rId10"/>
    <p:sldLayoutId id="21474838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685800" y="836713"/>
            <a:ext cx="7772400" cy="2232247"/>
          </a:xfrm>
          <a:prstGeom prst="rect">
            <a:avLst/>
          </a:prstGeom>
          <a:solidFill>
            <a:sysClr val="window" lastClr="FFFFFF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ZŠ Varnsdorf, Edisonova 2821, okres Děčín, příspěvková organizace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Matematika a její aplikace</a:t>
            </a:r>
            <a:r>
              <a:rPr kumimoji="0" lang="cs-CZ" sz="22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, Matematika, Geometrie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v rovině a v prostoru, Pravdivé a nepravdivé výroky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Mgr. Marika Podroužková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kumimoji="0" lang="cs-CZ" sz="2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VY_42_INOVACE_35/I.SADA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12" name="Podnadpis 2"/>
          <p:cNvSpPr>
            <a:spLocks noGrp="1"/>
          </p:cNvSpPr>
          <p:nvPr>
            <p:ph type="subTitle" idx="1"/>
          </p:nvPr>
        </p:nvSpPr>
        <p:spPr bwMode="auto">
          <a:xfrm>
            <a:off x="683568" y="3212976"/>
            <a:ext cx="7776864" cy="1919064"/>
          </a:xfrm>
          <a:prstGeom prst="rect">
            <a:avLst/>
          </a:prstGeom>
          <a:solidFill>
            <a:sysClr val="window" lastClr="FFFFFF"/>
          </a:solidFill>
          <a:ln>
            <a:solidFill>
              <a:sysClr val="windowText" lastClr="000000"/>
            </a:solidFill>
          </a:ln>
        </p:spPr>
        <p:txBody>
          <a:bodyPr>
            <a:norm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Anotace</a:t>
            </a:r>
            <a:r>
              <a:rPr kumimoji="0" lang="cs-CZ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: Prezentace je určena pro žáky 3</a:t>
            </a: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. ročníku</a:t>
            </a:r>
            <a:r>
              <a:rPr kumimoji="0" lang="cs-CZ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, slouží </a:t>
            </a: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ke</a:t>
            </a:r>
            <a:r>
              <a:rPr kumimoji="0" lang="cs-CZ" sz="22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shrnutí</a:t>
            </a: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učiva geometrie </a:t>
            </a: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v rovině a v prostoru.</a:t>
            </a:r>
            <a:r>
              <a:rPr lang="cs-CZ" sz="2200" kern="0" dirty="0">
                <a:solidFill>
                  <a:sysClr val="windowText" lastClr="000000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cs-CZ" sz="2200" kern="0" dirty="0" smtClean="0">
                <a:solidFill>
                  <a:sysClr val="windowText" lastClr="000000"/>
                </a:solidFill>
                <a:latin typeface="Arial" pitchFamily="34" charset="0"/>
                <a:ea typeface="+mj-ea"/>
                <a:cs typeface="Arial" pitchFamily="34" charset="0"/>
              </a:rPr>
              <a:t>Na základě získaných poznatků posuzují</a:t>
            </a: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pravdivost výroků.</a:t>
            </a:r>
            <a:endParaRPr kumimoji="0" lang="cs-CZ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Období: 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září - 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prosinec 2011</a:t>
            </a:r>
            <a:endParaRPr kumimoji="0" lang="cs-CZ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81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4248472"/>
          </a:xfrm>
        </p:spPr>
        <p:txBody>
          <a:bodyPr>
            <a:noAutofit/>
          </a:bodyPr>
          <a:lstStyle/>
          <a:p>
            <a:pPr algn="ctr"/>
            <a:r>
              <a:rPr lang="cs-CZ" sz="9600" dirty="0" smtClean="0"/>
              <a:t>Pravdivé a nepravdivé výroky</a:t>
            </a:r>
            <a:endParaRPr lang="cs-CZ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93640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0000"/>
                </a:solidFill>
              </a:rPr>
              <a:t>JE výrok správný? Oprav!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sz="2700" b="1" dirty="0" smtClean="0">
                <a:solidFill>
                  <a:schemeClr val="accent1"/>
                </a:solidFill>
              </a:rPr>
              <a:t>(Odpovídej   Ano/Ne)</a:t>
            </a:r>
            <a:endParaRPr lang="cs-CZ" dirty="0" smtClean="0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611188" y="1341438"/>
            <a:ext cx="5473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>
                <a:solidFill>
                  <a:schemeClr val="accent1"/>
                </a:solidFill>
                <a:latin typeface="Calibri" pitchFamily="34" charset="0"/>
              </a:rPr>
              <a:t>Čtverec má všechny strany stejně dlouhé.     </a:t>
            </a:r>
          </a:p>
        </p:txBody>
      </p:sp>
      <p:sp>
        <p:nvSpPr>
          <p:cNvPr id="28" name="Obdélník 27"/>
          <p:cNvSpPr>
            <a:spLocks noChangeArrowheads="1"/>
          </p:cNvSpPr>
          <p:nvPr/>
        </p:nvSpPr>
        <p:spPr bwMode="auto">
          <a:xfrm>
            <a:off x="611188" y="1773238"/>
            <a:ext cx="7273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Úsečka je část přímky  se dvěma krajní body.  </a:t>
            </a: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611188" y="2492375"/>
            <a:ext cx="72739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Trojúhelník má 4 vrcholy.</a:t>
            </a:r>
            <a:endParaRPr lang="cs-CZ" sz="2400" b="1">
              <a:solidFill>
                <a:srgbClr val="002060"/>
              </a:solidFill>
            </a:endParaRPr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auto">
          <a:xfrm>
            <a:off x="611188" y="2924175"/>
            <a:ext cx="51847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</a:rPr>
              <a:t>2 </a:t>
            </a:r>
            <a:r>
              <a:rPr lang="cs-CZ" sz="2400" b="1" dirty="0">
                <a:solidFill>
                  <a:schemeClr val="accent1"/>
                </a:solidFill>
                <a:latin typeface="Calibri" pitchFamily="34" charset="0"/>
              </a:rPr>
              <a:t>různoběžné přímky mají 1 průsečík.</a:t>
            </a: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8316913" y="1341438"/>
            <a:ext cx="7000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b="1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8316913" y="1773238"/>
            <a:ext cx="7000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sz="2400" b="1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8316913" y="2133600"/>
            <a:ext cx="5429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Ne</a:t>
            </a:r>
            <a:endParaRPr lang="cs-CZ" b="1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8316913" y="2565400"/>
            <a:ext cx="5429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Ne</a:t>
            </a:r>
            <a:endParaRPr lang="cs-CZ" sz="2400" b="1"/>
          </a:p>
        </p:txBody>
      </p:sp>
      <p:sp>
        <p:nvSpPr>
          <p:cNvPr id="23" name="Obdélník 22"/>
          <p:cNvSpPr>
            <a:spLocks noChangeArrowheads="1"/>
          </p:cNvSpPr>
          <p:nvPr/>
        </p:nvSpPr>
        <p:spPr bwMode="auto">
          <a:xfrm>
            <a:off x="8316913" y="2924175"/>
            <a:ext cx="7000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sz="2400" b="1"/>
          </a:p>
        </p:txBody>
      </p:sp>
      <p:sp>
        <p:nvSpPr>
          <p:cNvPr id="26" name="Obdélník 25"/>
          <p:cNvSpPr>
            <a:spLocks noChangeArrowheads="1"/>
          </p:cNvSpPr>
          <p:nvPr/>
        </p:nvSpPr>
        <p:spPr bwMode="auto">
          <a:xfrm>
            <a:off x="611188" y="3357563"/>
            <a:ext cx="68405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Délka 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úsečky je vzdálenost mezi krajními body.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29" name="Obdélník 28"/>
          <p:cNvSpPr>
            <a:spLocks noChangeArrowheads="1"/>
          </p:cNvSpPr>
          <p:nvPr/>
        </p:nvSpPr>
        <p:spPr bwMode="auto">
          <a:xfrm>
            <a:off x="8316913" y="3357563"/>
            <a:ext cx="7000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sz="2400" b="1"/>
          </a:p>
        </p:txBody>
      </p:sp>
      <p:sp>
        <p:nvSpPr>
          <p:cNvPr id="30" name="Obdélník 29"/>
          <p:cNvSpPr>
            <a:spLocks noChangeArrowheads="1"/>
          </p:cNvSpPr>
          <p:nvPr/>
        </p:nvSpPr>
        <p:spPr bwMode="auto">
          <a:xfrm>
            <a:off x="611188" y="3789363"/>
            <a:ext cx="52562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</a:rPr>
              <a:t>Kužel </a:t>
            </a:r>
            <a:r>
              <a:rPr lang="cs-CZ" sz="2400" b="1" dirty="0">
                <a:solidFill>
                  <a:schemeClr val="accent1"/>
                </a:solidFill>
                <a:latin typeface="Calibri" pitchFamily="34" charset="0"/>
              </a:rPr>
              <a:t>má 2 podstavy ve tvaru kruhu.</a:t>
            </a:r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611188" y="1341438"/>
            <a:ext cx="0" cy="52562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délník 32"/>
          <p:cNvSpPr>
            <a:spLocks noChangeArrowheads="1"/>
          </p:cNvSpPr>
          <p:nvPr/>
        </p:nvSpPr>
        <p:spPr bwMode="auto">
          <a:xfrm>
            <a:off x="8316913" y="3789363"/>
            <a:ext cx="542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Ne</a:t>
            </a:r>
            <a:endParaRPr lang="cs-CZ" sz="2400" b="1"/>
          </a:p>
        </p:txBody>
      </p:sp>
      <p:sp>
        <p:nvSpPr>
          <p:cNvPr id="38" name="Obdélník 37"/>
          <p:cNvSpPr>
            <a:spLocks noChangeArrowheads="1"/>
          </p:cNvSpPr>
          <p:nvPr/>
        </p:nvSpPr>
        <p:spPr bwMode="auto">
          <a:xfrm>
            <a:off x="611188" y="4221163"/>
            <a:ext cx="44751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Čtyřboký jehlan má 4 boční stěny.</a:t>
            </a:r>
            <a:endParaRPr lang="cs-CZ" sz="2400" b="1"/>
          </a:p>
        </p:txBody>
      </p:sp>
      <p:sp>
        <p:nvSpPr>
          <p:cNvPr id="39" name="Obdélník 38"/>
          <p:cNvSpPr>
            <a:spLocks noChangeArrowheads="1"/>
          </p:cNvSpPr>
          <p:nvPr/>
        </p:nvSpPr>
        <p:spPr bwMode="auto">
          <a:xfrm>
            <a:off x="611188" y="4652963"/>
            <a:ext cx="7056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>
                <a:solidFill>
                  <a:schemeClr val="accent1"/>
                </a:solidFill>
                <a:latin typeface="Calibri" pitchFamily="34" charset="0"/>
              </a:rPr>
              <a:t>Pět stejných  čtverců tvoří úplný plášť krychle.</a:t>
            </a:r>
            <a:endParaRPr lang="cs-CZ" sz="2400"/>
          </a:p>
        </p:txBody>
      </p:sp>
      <p:sp>
        <p:nvSpPr>
          <p:cNvPr id="40" name="Obdélník 39"/>
          <p:cNvSpPr>
            <a:spLocks noChangeArrowheads="1"/>
          </p:cNvSpPr>
          <p:nvPr/>
        </p:nvSpPr>
        <p:spPr bwMode="auto">
          <a:xfrm>
            <a:off x="8316913" y="4221163"/>
            <a:ext cx="7000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sz="2400" b="1"/>
          </a:p>
        </p:txBody>
      </p:sp>
      <p:sp>
        <p:nvSpPr>
          <p:cNvPr id="41" name="Obdélník 40"/>
          <p:cNvSpPr>
            <a:spLocks noChangeArrowheads="1"/>
          </p:cNvSpPr>
          <p:nvPr/>
        </p:nvSpPr>
        <p:spPr bwMode="auto">
          <a:xfrm>
            <a:off x="8316913" y="4652963"/>
            <a:ext cx="542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Ne</a:t>
            </a:r>
            <a:endParaRPr lang="cs-CZ" sz="2400" b="1"/>
          </a:p>
        </p:txBody>
      </p:sp>
      <p:sp>
        <p:nvSpPr>
          <p:cNvPr id="42" name="Obdélník 41"/>
          <p:cNvSpPr>
            <a:spLocks noChangeArrowheads="1"/>
          </p:cNvSpPr>
          <p:nvPr/>
        </p:nvSpPr>
        <p:spPr bwMode="auto">
          <a:xfrm>
            <a:off x="611188" y="5084763"/>
            <a:ext cx="26892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Válec má 2 vrcholy. </a:t>
            </a:r>
            <a:endParaRPr lang="cs-CZ" sz="2400"/>
          </a:p>
        </p:txBody>
      </p:sp>
      <p:sp>
        <p:nvSpPr>
          <p:cNvPr id="43" name="Obdélník 42"/>
          <p:cNvSpPr>
            <a:spLocks noChangeArrowheads="1"/>
          </p:cNvSpPr>
          <p:nvPr/>
        </p:nvSpPr>
        <p:spPr bwMode="auto">
          <a:xfrm>
            <a:off x="8316913" y="5084763"/>
            <a:ext cx="542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Ne</a:t>
            </a:r>
            <a:endParaRPr lang="cs-CZ" sz="2400" b="1"/>
          </a:p>
        </p:txBody>
      </p:sp>
      <p:sp>
        <p:nvSpPr>
          <p:cNvPr id="44" name="Obdélník 43"/>
          <p:cNvSpPr>
            <a:spLocks noChangeArrowheads="1"/>
          </p:cNvSpPr>
          <p:nvPr/>
        </p:nvSpPr>
        <p:spPr bwMode="auto">
          <a:xfrm>
            <a:off x="611188" y="5516563"/>
            <a:ext cx="51038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chemeClr val="accent1"/>
                </a:solidFill>
                <a:latin typeface="Calibri" pitchFamily="34" charset="0"/>
              </a:rPr>
              <a:t>Koule může vrhat stín ve tvaru kruhu.</a:t>
            </a:r>
            <a:endParaRPr lang="cs-CZ" sz="2400"/>
          </a:p>
        </p:txBody>
      </p:sp>
      <p:sp>
        <p:nvSpPr>
          <p:cNvPr id="45" name="Obdélník 44"/>
          <p:cNvSpPr>
            <a:spLocks noChangeArrowheads="1"/>
          </p:cNvSpPr>
          <p:nvPr/>
        </p:nvSpPr>
        <p:spPr bwMode="auto">
          <a:xfrm>
            <a:off x="8316913" y="5516563"/>
            <a:ext cx="7000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sz="2400" b="1"/>
          </a:p>
        </p:txBody>
      </p:sp>
      <p:sp>
        <p:nvSpPr>
          <p:cNvPr id="46" name="Obdélník 45"/>
          <p:cNvSpPr>
            <a:spLocks noChangeArrowheads="1"/>
          </p:cNvSpPr>
          <p:nvPr/>
        </p:nvSpPr>
        <p:spPr bwMode="auto">
          <a:xfrm>
            <a:off x="611188" y="5949950"/>
            <a:ext cx="27130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Krychle má 12 hran.</a:t>
            </a:r>
            <a:endParaRPr lang="cs-CZ" sz="2400"/>
          </a:p>
        </p:txBody>
      </p:sp>
      <p:sp>
        <p:nvSpPr>
          <p:cNvPr id="47" name="Obdélník 46"/>
          <p:cNvSpPr>
            <a:spLocks noChangeArrowheads="1"/>
          </p:cNvSpPr>
          <p:nvPr/>
        </p:nvSpPr>
        <p:spPr bwMode="auto">
          <a:xfrm>
            <a:off x="8316913" y="5949950"/>
            <a:ext cx="7000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sz="2400" b="1"/>
          </a:p>
        </p:txBody>
      </p:sp>
      <p:sp>
        <p:nvSpPr>
          <p:cNvPr id="11291" name="Obdélník 30"/>
          <p:cNvSpPr>
            <a:spLocks noChangeArrowheads="1"/>
          </p:cNvSpPr>
          <p:nvPr/>
        </p:nvSpPr>
        <p:spPr bwMode="auto">
          <a:xfrm>
            <a:off x="611188" y="2133600"/>
            <a:ext cx="39576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chemeClr val="accent1"/>
                </a:solidFill>
                <a:latin typeface="Calibri" pitchFamily="34" charset="0"/>
              </a:rPr>
              <a:t>Hrací kostka má tvar kvádru.</a:t>
            </a:r>
            <a:endParaRPr lang="cs-CZ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5" grpId="0"/>
      <p:bldP spid="17" grpId="0"/>
      <p:bldP spid="18" grpId="0"/>
      <p:bldP spid="19" grpId="0"/>
      <p:bldP spid="20" grpId="0"/>
      <p:bldP spid="21" grpId="0"/>
      <p:bldP spid="23" grpId="0"/>
      <p:bldP spid="29" grpId="0"/>
      <p:bldP spid="30" grpId="0"/>
      <p:bldP spid="33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>
            <a:spLocks noChangeArrowheads="1"/>
          </p:cNvSpPr>
          <p:nvPr/>
        </p:nvSpPr>
        <p:spPr bwMode="auto">
          <a:xfrm>
            <a:off x="539750" y="2133600"/>
            <a:ext cx="72723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</a:rPr>
              <a:t>Obdélník má všechny strany stejně dlouhé. 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395288" y="404813"/>
            <a:ext cx="856932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3200" b="1" cap="all" dirty="0">
                <a:solidFill>
                  <a:srgbClr val="FF0000"/>
                </a:solidFill>
                <a:latin typeface="+mj-lt"/>
              </a:rPr>
              <a:t>JE výrok správný? Oprav!     </a:t>
            </a:r>
            <a:r>
              <a:rPr lang="cs-CZ" sz="2400" b="1" cap="all" dirty="0">
                <a:solidFill>
                  <a:schemeClr val="accent1"/>
                </a:solidFill>
                <a:latin typeface="Calibri" pitchFamily="34" charset="0"/>
              </a:rPr>
              <a:t>(Odpovídej Ano/Ne)</a:t>
            </a:r>
            <a:r>
              <a:rPr lang="cs-CZ" sz="2800" b="1" cap="all" dirty="0">
                <a:solidFill>
                  <a:srgbClr val="FF0000"/>
                </a:solidFill>
                <a:latin typeface="Calibri" pitchFamily="34" charset="0"/>
              </a:rPr>
              <a:t> </a:t>
            </a:r>
            <a:endParaRPr lang="cs-CZ" sz="4800" cap="all" dirty="0">
              <a:latin typeface="Calibri" pitchFamily="34" charset="0"/>
            </a:endParaRPr>
          </a:p>
        </p:txBody>
      </p:sp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8027988" y="1125538"/>
            <a:ext cx="701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sz="2400" b="1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8047038" y="1628775"/>
            <a:ext cx="701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sz="2400" b="1"/>
          </a:p>
        </p:txBody>
      </p:sp>
      <p:sp>
        <p:nvSpPr>
          <p:cNvPr id="6" name="Obdélník 5"/>
          <p:cNvSpPr/>
          <p:nvPr/>
        </p:nvSpPr>
        <p:spPr>
          <a:xfrm>
            <a:off x="8062913" y="2133600"/>
            <a:ext cx="541337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400" b="1" dirty="0">
                <a:solidFill>
                  <a:srgbClr val="FF0000"/>
                </a:solidFill>
                <a:latin typeface="+mj-lt"/>
              </a:rPr>
              <a:t>Ne</a:t>
            </a: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539750" y="1628775"/>
            <a:ext cx="73453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Pětiboký hranol má 2 podstavy ve tvaru pětiúhelníku. 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539750" y="1125538"/>
            <a:ext cx="60483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</a:rPr>
              <a:t>Pětiúhelník má 5 vrcholů.    </a:t>
            </a:r>
            <a:endParaRPr lang="cs-CZ" sz="2400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539750" y="2565400"/>
            <a:ext cx="7127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Krajní body úsečky se značí písmeny malé abecedy. </a:t>
            </a: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8062913" y="29972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Ne</a:t>
            </a:r>
            <a:endParaRPr lang="cs-CZ" sz="2400" b="1"/>
          </a:p>
        </p:txBody>
      </p:sp>
      <p:sp>
        <p:nvSpPr>
          <p:cNvPr id="11" name="Obdélník 10"/>
          <p:cNvSpPr/>
          <p:nvPr/>
        </p:nvSpPr>
        <p:spPr>
          <a:xfrm>
            <a:off x="8062913" y="2565400"/>
            <a:ext cx="54133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400" b="1" dirty="0">
                <a:solidFill>
                  <a:srgbClr val="FF0000"/>
                </a:solidFill>
                <a:latin typeface="+mj-lt"/>
              </a:rPr>
              <a:t>Ne</a:t>
            </a: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539750" y="2997200"/>
            <a:ext cx="7416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>
                <a:solidFill>
                  <a:schemeClr val="accent1"/>
                </a:solidFill>
                <a:latin typeface="Calibri" pitchFamily="34" charset="0"/>
              </a:rPr>
              <a:t>Jehlan může mít podstavu ve tvaru kruhu.</a:t>
            </a:r>
            <a:endParaRPr lang="cs-CZ" sz="2400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539750" y="3500438"/>
            <a:ext cx="5329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Rozvinutý plášť válce má tvar obdélníku.</a:t>
            </a:r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8101013" y="3500438"/>
            <a:ext cx="7000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sz="2400" b="1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auto">
          <a:xfrm>
            <a:off x="539750" y="4365625"/>
            <a:ext cx="72723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Trojúhelník je rovinný obrazec.</a:t>
            </a:r>
            <a:endParaRPr lang="cs-CZ" sz="2400" b="1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539750" y="5373688"/>
            <a:ext cx="49688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Kvádr má 8 vrcholů a 12 hran.</a:t>
            </a: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539750" y="5876925"/>
            <a:ext cx="70564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>
                <a:solidFill>
                  <a:schemeClr val="accent1"/>
                </a:solidFill>
                <a:latin typeface="Calibri" pitchFamily="34" charset="0"/>
              </a:rPr>
              <a:t>Obvod čtverce o délce strany 10 cm má obvod 45 cm. </a:t>
            </a:r>
            <a:endParaRPr lang="cs-CZ" sz="240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8101013" y="39751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Ne</a:t>
            </a:r>
            <a:endParaRPr lang="cs-CZ" sz="2400" b="1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8101013" y="4365625"/>
            <a:ext cx="7000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sz="2400" b="1"/>
          </a:p>
        </p:txBody>
      </p:sp>
      <p:sp>
        <p:nvSpPr>
          <p:cNvPr id="23" name="Obdélník 22"/>
          <p:cNvSpPr>
            <a:spLocks noChangeArrowheads="1"/>
          </p:cNvSpPr>
          <p:nvPr/>
        </p:nvSpPr>
        <p:spPr bwMode="auto">
          <a:xfrm>
            <a:off x="8101013" y="4868863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Ne</a:t>
            </a:r>
            <a:endParaRPr lang="cs-CZ" sz="2400" b="1"/>
          </a:p>
        </p:txBody>
      </p:sp>
      <p:sp>
        <p:nvSpPr>
          <p:cNvPr id="24" name="Obdélník 23"/>
          <p:cNvSpPr>
            <a:spLocks noChangeArrowheads="1"/>
          </p:cNvSpPr>
          <p:nvPr/>
        </p:nvSpPr>
        <p:spPr bwMode="auto">
          <a:xfrm>
            <a:off x="8101013" y="5300663"/>
            <a:ext cx="7000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Ano</a:t>
            </a:r>
            <a:endParaRPr lang="cs-CZ" sz="2400" b="1"/>
          </a:p>
        </p:txBody>
      </p:sp>
      <p:sp>
        <p:nvSpPr>
          <p:cNvPr id="25" name="Obdélník 24"/>
          <p:cNvSpPr>
            <a:spLocks noChangeArrowheads="1"/>
          </p:cNvSpPr>
          <p:nvPr/>
        </p:nvSpPr>
        <p:spPr bwMode="auto">
          <a:xfrm>
            <a:off x="8101013" y="5848350"/>
            <a:ext cx="5413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Ne</a:t>
            </a:r>
            <a:endParaRPr lang="cs-CZ" sz="2400" b="1"/>
          </a:p>
        </p:txBody>
      </p:sp>
      <p:sp>
        <p:nvSpPr>
          <p:cNvPr id="27" name="Obdélník 26"/>
          <p:cNvSpPr>
            <a:spLocks noChangeArrowheads="1"/>
          </p:cNvSpPr>
          <p:nvPr/>
        </p:nvSpPr>
        <p:spPr bwMode="auto">
          <a:xfrm>
            <a:off x="539750" y="3933825"/>
            <a:ext cx="69119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>
                <a:solidFill>
                  <a:schemeClr val="accent1"/>
                </a:solidFill>
                <a:latin typeface="Calibri" pitchFamily="34" charset="0"/>
              </a:rPr>
              <a:t>Trojúhelník má vždy stejně dlouhé 3 strany.</a:t>
            </a:r>
            <a:endParaRPr lang="cs-CZ" sz="2400"/>
          </a:p>
        </p:txBody>
      </p:sp>
      <p:sp>
        <p:nvSpPr>
          <p:cNvPr id="29" name="Obdélník 28"/>
          <p:cNvSpPr>
            <a:spLocks noChangeArrowheads="1"/>
          </p:cNvSpPr>
          <p:nvPr/>
        </p:nvSpPr>
        <p:spPr bwMode="auto">
          <a:xfrm>
            <a:off x="539750" y="4868863"/>
            <a:ext cx="71278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</a:rPr>
              <a:t>Cihla má tvar jehlanu.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8" grpId="0"/>
      <p:bldP spid="19" grpId="0"/>
      <p:bldP spid="22" grpId="0"/>
      <p:bldP spid="23" grpId="0"/>
      <p:bldP spid="25" grpId="0"/>
      <p:bldP spid="27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NĚMCOVÁ, Jana. Nebojím se …matiky!: Geometrie? HRAČKA! Ilustroval René Hora.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I.vyd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 Praha: Albatros, 2005. 65 s. ISBN 13-827-009</a:t>
            </a:r>
          </a:p>
          <a:p>
            <a:pPr marL="0" indent="0">
              <a:buNone/>
            </a:pP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902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1042</TotalTime>
  <Words>299</Words>
  <Application>Microsoft Office PowerPoint</Application>
  <PresentationFormat>Předvádění na obrazovce (4:3)</PresentationFormat>
  <Paragraphs>58</Paragraphs>
  <Slides>5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Cesta</vt:lpstr>
      <vt:lpstr>Prezentace aplikace PowerPoint</vt:lpstr>
      <vt:lpstr>Pravdivé a nepravdivé výroky</vt:lpstr>
      <vt:lpstr>JE výrok správný? Oprav! (Odpovídej   Ano/Ne)</vt:lpstr>
      <vt:lpstr>Prezentace aplikace PowerPoint</vt:lpstr>
      <vt:lpstr>Použité zdroje</vt:lpstr>
    </vt:vector>
  </TitlesOfParts>
  <Company>WebActive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Průsečík přímek</dc:title>
  <dc:creator>marika</dc:creator>
  <cp:lastModifiedBy>Martin Králík</cp:lastModifiedBy>
  <cp:revision>34</cp:revision>
  <dcterms:created xsi:type="dcterms:W3CDTF">2011-10-29T16:01:02Z</dcterms:created>
  <dcterms:modified xsi:type="dcterms:W3CDTF">2012-03-08T16:58:40Z</dcterms:modified>
</cp:coreProperties>
</file>