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690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52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055" name="AutoShape 7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8441" name="Rectangle 8"/>
          <p:cNvSpPr>
            <a:spLocks noGrp="1" noChangeArrowheads="1"/>
          </p:cNvSpPr>
          <p:nvPr>
            <p:ph type="sldImg"/>
          </p:nvPr>
        </p:nvSpPr>
        <p:spPr bwMode="auto">
          <a:xfrm>
            <a:off x="-11798300" y="-11796713"/>
            <a:ext cx="11787187" cy="1248092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7" name="Rectangle 9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3700" cy="4102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0775" cy="3697287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59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3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07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31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55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1"/>
          <p:cNvSpPr txBox="1">
            <a:spLocks noChangeArrowheads="1"/>
          </p:cNvSpPr>
          <p:nvPr/>
        </p:nvSpPr>
        <p:spPr bwMode="auto">
          <a:xfrm>
            <a:off x="0" y="0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79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03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627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51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75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699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23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747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71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1"/>
          <p:cNvSpPr txBox="1">
            <a:spLocks noChangeArrowheads="1"/>
          </p:cNvSpPr>
          <p:nvPr/>
        </p:nvSpPr>
        <p:spPr bwMode="auto">
          <a:xfrm>
            <a:off x="-11798300" y="-11796713"/>
            <a:ext cx="11798300" cy="1249203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795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19" name="Rectangle 2"/>
          <p:cNvSpPr txBox="1">
            <a:spLocks noChangeArrowheads="1"/>
          </p:cNvSpPr>
          <p:nvPr>
            <p:ph type="body"/>
          </p:nvPr>
        </p:nvSpPr>
        <p:spPr>
          <a:xfrm>
            <a:off x="685800" y="4343400"/>
            <a:ext cx="5475288" cy="4103688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338FE0-187C-444E-A78D-253172B1E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635874-61E3-4789-A510-B31411B83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43D81B-5BD8-498A-A2D7-99EEDA9C39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250" cy="45132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1850" y="1600200"/>
            <a:ext cx="4032250" cy="45132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3C1540-E13E-472E-8BDA-B61A0621C6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7016AC-B633-4BA8-9216-489675923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D19BE-8033-448D-857B-A0EED4434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2FF439-1D8E-4584-8C3D-FF6204250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488FA6-21FA-4FBF-9DA4-03B10BA40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BFFBC-7BAF-4385-8750-69B4A37C4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D0BCFA-83D9-45A1-8CFF-6DC27FE046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19875" y="128588"/>
            <a:ext cx="2054225" cy="59848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0275" cy="59848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E49160-39F8-46F9-A3BD-531E3B5194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16900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16900" cy="4513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20900" cy="463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82900" cy="463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0900" cy="463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597FA97-FC93-4885-8089-9BAF24EFE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cs typeface="Lucida Sans Unicode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buChar char="•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buChar char="–"/>
        <a:defRPr sz="2800">
          <a:solidFill>
            <a:srgbClr val="000000"/>
          </a:solidFill>
          <a:latin typeface="+mn-lt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buChar char="•"/>
        <a:defRPr sz="2400">
          <a:solidFill>
            <a:srgbClr val="000000"/>
          </a:solidFill>
          <a:latin typeface="+mn-lt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buChar char="–"/>
        <a:defRPr sz="2000">
          <a:solidFill>
            <a:srgbClr val="000000"/>
          </a:solidFill>
          <a:latin typeface="+mn-lt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buChar char="»"/>
        <a:defRPr sz="2000">
          <a:solidFill>
            <a:srgbClr val="000000"/>
          </a:solidFill>
          <a:latin typeface="+mn-lt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1154113" y="1849438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 algn="ctr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b="1">
              <a:solidFill>
                <a:srgbClr val="000000"/>
              </a:solidFill>
              <a:latin typeface="Times New Roman" pitchFamily="16" charset="0"/>
            </a:endParaRPr>
          </a:p>
          <a:p>
            <a:pPr algn="ctr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 b="1">
                <a:solidFill>
                  <a:srgbClr val="000000"/>
                </a:solidFill>
                <a:latin typeface="Times New Roman" pitchFamily="16" charset="0"/>
              </a:rPr>
              <a:t>Renesance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54188" y="4922838"/>
            <a:ext cx="6715125" cy="146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2052" name="Text Box 3"/>
          <p:cNvSpPr txBox="1">
            <a:spLocks noChangeArrowheads="1"/>
          </p:cNvSpPr>
          <p:nvPr/>
        </p:nvSpPr>
        <p:spPr bwMode="auto">
          <a:xfrm>
            <a:off x="1651000" y="1217613"/>
            <a:ext cx="671512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Šablona: III/2 Inovace a zkvalitnění výuky prostřednictvím ICT </a:t>
            </a:r>
          </a:p>
        </p:txBody>
      </p:sp>
      <p:sp>
        <p:nvSpPr>
          <p:cNvPr id="2053" name="Text Box 4"/>
          <p:cNvSpPr txBox="1">
            <a:spLocks noChangeArrowheads="1"/>
          </p:cNvSpPr>
          <p:nvPr/>
        </p:nvSpPr>
        <p:spPr bwMode="auto">
          <a:xfrm>
            <a:off x="1865313" y="3419475"/>
            <a:ext cx="605472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39738" algn="l"/>
                <a:tab pos="889000" algn="l"/>
                <a:tab pos="1338263" algn="l"/>
                <a:tab pos="1787525" algn="l"/>
                <a:tab pos="2236788" algn="l"/>
                <a:tab pos="2686050" algn="l"/>
                <a:tab pos="3135313" algn="l"/>
                <a:tab pos="3584575" algn="l"/>
                <a:tab pos="4033838" algn="l"/>
                <a:tab pos="4483100" algn="l"/>
                <a:tab pos="4932363" algn="l"/>
                <a:tab pos="5389563" algn="l"/>
                <a:tab pos="5830888" algn="l"/>
                <a:tab pos="6280150" algn="l"/>
                <a:tab pos="6729413" algn="l"/>
                <a:tab pos="7178675" algn="l"/>
                <a:tab pos="7627938" algn="l"/>
                <a:tab pos="8077200" algn="l"/>
                <a:tab pos="8526463" algn="l"/>
                <a:tab pos="8975725" algn="l"/>
                <a:tab pos="8977313" algn="l"/>
                <a:tab pos="9426575" algn="l"/>
                <a:tab pos="9875838" algn="l"/>
                <a:tab pos="10325100" algn="l"/>
                <a:tab pos="10779125" algn="l"/>
                <a:tab pos="10780713" algn="l"/>
              </a:tabLst>
            </a:pPr>
            <a:r>
              <a:rPr lang="cs-CZ">
                <a:solidFill>
                  <a:srgbClr val="000000"/>
                </a:solidFill>
              </a:rPr>
              <a:t>				Číslo:  VY_32_INOVACE_16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2044700" y="565150"/>
            <a:ext cx="5976938" cy="520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Základní škola Včelákov, okres Chrudim</a:t>
            </a:r>
          </a:p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Škroupovo náměstí 55, 539 57 Včelákov, e-mail: zsvcelakov@seznam.cz</a:t>
            </a: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1100138" y="1279525"/>
            <a:ext cx="784860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Výukový materiál vytvořený v rámci projektu „Zlepšení podmínek pro vzdělávání na ZŠ Včelákov“</a:t>
            </a:r>
          </a:p>
        </p:txBody>
      </p:sp>
      <p:sp>
        <p:nvSpPr>
          <p:cNvPr id="3076" name="Text Box 3"/>
          <p:cNvSpPr txBox="1">
            <a:spLocks noChangeArrowheads="1"/>
          </p:cNvSpPr>
          <p:nvPr/>
        </p:nvSpPr>
        <p:spPr bwMode="auto">
          <a:xfrm>
            <a:off x="758825" y="1779588"/>
            <a:ext cx="784225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Název: </a:t>
            </a:r>
          </a:p>
        </p:txBody>
      </p:sp>
      <p:sp>
        <p:nvSpPr>
          <p:cNvPr id="3077" name="Text Box 4"/>
          <p:cNvSpPr txBox="1">
            <a:spLocks noChangeArrowheads="1"/>
          </p:cNvSpPr>
          <p:nvPr/>
        </p:nvSpPr>
        <p:spPr bwMode="auto">
          <a:xfrm>
            <a:off x="757238" y="2409825"/>
            <a:ext cx="935037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Šablona: </a:t>
            </a:r>
          </a:p>
        </p:txBody>
      </p:sp>
      <p:sp>
        <p:nvSpPr>
          <p:cNvPr id="3078" name="Text Box 5"/>
          <p:cNvSpPr txBox="1">
            <a:spLocks noChangeArrowheads="1"/>
          </p:cNvSpPr>
          <p:nvPr/>
        </p:nvSpPr>
        <p:spPr bwMode="auto">
          <a:xfrm>
            <a:off x="755650" y="3041650"/>
            <a:ext cx="696913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Sada: </a:t>
            </a:r>
          </a:p>
        </p:txBody>
      </p:sp>
      <p:sp>
        <p:nvSpPr>
          <p:cNvPr id="3079" name="Text Box 6"/>
          <p:cNvSpPr txBox="1">
            <a:spLocks noChangeArrowheads="1"/>
          </p:cNvSpPr>
          <p:nvPr/>
        </p:nvSpPr>
        <p:spPr bwMode="auto">
          <a:xfrm>
            <a:off x="757238" y="3671888"/>
            <a:ext cx="14605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Pořadové číslo: </a:t>
            </a:r>
          </a:p>
        </p:txBody>
      </p:sp>
      <p:sp>
        <p:nvSpPr>
          <p:cNvPr id="3080" name="Text Box 7"/>
          <p:cNvSpPr txBox="1">
            <a:spLocks noChangeArrowheads="1"/>
          </p:cNvSpPr>
          <p:nvPr/>
        </p:nvSpPr>
        <p:spPr bwMode="auto">
          <a:xfrm>
            <a:off x="755650" y="4303713"/>
            <a:ext cx="708025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Autor: </a:t>
            </a:r>
          </a:p>
        </p:txBody>
      </p:sp>
      <p:sp>
        <p:nvSpPr>
          <p:cNvPr id="3081" name="Text Box 8"/>
          <p:cNvSpPr txBox="1">
            <a:spLocks noChangeArrowheads="1"/>
          </p:cNvSpPr>
          <p:nvPr/>
        </p:nvSpPr>
        <p:spPr bwMode="auto">
          <a:xfrm>
            <a:off x="757238" y="4935538"/>
            <a:ext cx="914400" cy="3063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Ověření: </a:t>
            </a:r>
          </a:p>
        </p:txBody>
      </p:sp>
      <p:sp>
        <p:nvSpPr>
          <p:cNvPr id="3082" name="Text Box 9"/>
          <p:cNvSpPr txBox="1">
            <a:spLocks noChangeArrowheads="1"/>
          </p:cNvSpPr>
          <p:nvPr/>
        </p:nvSpPr>
        <p:spPr bwMode="auto">
          <a:xfrm>
            <a:off x="5329238" y="5565775"/>
            <a:ext cx="806450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Datum: </a:t>
            </a:r>
          </a:p>
        </p:txBody>
      </p:sp>
      <p:sp>
        <p:nvSpPr>
          <p:cNvPr id="3083" name="Text Box 10"/>
          <p:cNvSpPr txBox="1">
            <a:spLocks noChangeArrowheads="1"/>
          </p:cNvSpPr>
          <p:nvPr/>
        </p:nvSpPr>
        <p:spPr bwMode="auto">
          <a:xfrm>
            <a:off x="755650" y="5565775"/>
            <a:ext cx="696913" cy="306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Třída: </a:t>
            </a:r>
          </a:p>
        </p:txBody>
      </p:sp>
      <p:sp>
        <p:nvSpPr>
          <p:cNvPr id="3084" name="Text Box 11"/>
          <p:cNvSpPr txBox="1">
            <a:spLocks noChangeArrowheads="1"/>
          </p:cNvSpPr>
          <p:nvPr/>
        </p:nvSpPr>
        <p:spPr bwMode="auto">
          <a:xfrm>
            <a:off x="2182813" y="2351088"/>
            <a:ext cx="6858000" cy="306387"/>
          </a:xfrm>
          <a:prstGeom prst="rect">
            <a:avLst/>
          </a:prstGeom>
          <a:solidFill>
            <a:srgbClr val="DDF3EA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  III/2 Inovace a zkvalitnění výuky prostřednictvím ICT</a:t>
            </a:r>
          </a:p>
        </p:txBody>
      </p:sp>
      <p:sp>
        <p:nvSpPr>
          <p:cNvPr id="3085" name="Text Box 12"/>
          <p:cNvSpPr txBox="1">
            <a:spLocks noChangeArrowheads="1"/>
          </p:cNvSpPr>
          <p:nvPr/>
        </p:nvSpPr>
        <p:spPr bwMode="auto">
          <a:xfrm>
            <a:off x="2182813" y="3065463"/>
            <a:ext cx="6858000" cy="306387"/>
          </a:xfrm>
          <a:prstGeom prst="rect">
            <a:avLst/>
          </a:prstGeom>
          <a:solidFill>
            <a:srgbClr val="DDF3EA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  Dějepis II</a:t>
            </a:r>
          </a:p>
        </p:txBody>
      </p:sp>
      <p:sp>
        <p:nvSpPr>
          <p:cNvPr id="3086" name="Text Box 13"/>
          <p:cNvSpPr txBox="1">
            <a:spLocks noChangeArrowheads="1"/>
          </p:cNvSpPr>
          <p:nvPr/>
        </p:nvSpPr>
        <p:spPr bwMode="auto">
          <a:xfrm>
            <a:off x="2182813" y="3636963"/>
            <a:ext cx="2071687" cy="306387"/>
          </a:xfrm>
          <a:prstGeom prst="rect">
            <a:avLst/>
          </a:prstGeom>
          <a:solidFill>
            <a:srgbClr val="DDF3EA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16</a:t>
            </a:r>
          </a:p>
        </p:txBody>
      </p:sp>
      <p:sp>
        <p:nvSpPr>
          <p:cNvPr id="3087" name="Text Box 14"/>
          <p:cNvSpPr txBox="1">
            <a:spLocks noChangeArrowheads="1"/>
          </p:cNvSpPr>
          <p:nvPr/>
        </p:nvSpPr>
        <p:spPr bwMode="auto">
          <a:xfrm>
            <a:off x="2182813" y="1779588"/>
            <a:ext cx="6858000" cy="306387"/>
          </a:xfrm>
          <a:prstGeom prst="rect">
            <a:avLst/>
          </a:prstGeom>
          <a:solidFill>
            <a:srgbClr val="DDF3EA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 Renesance</a:t>
            </a:r>
          </a:p>
        </p:txBody>
      </p:sp>
      <p:sp>
        <p:nvSpPr>
          <p:cNvPr id="3088" name="Text Box 15"/>
          <p:cNvSpPr txBox="1">
            <a:spLocks noChangeArrowheads="1"/>
          </p:cNvSpPr>
          <p:nvPr/>
        </p:nvSpPr>
        <p:spPr bwMode="auto">
          <a:xfrm>
            <a:off x="2182813" y="5565775"/>
            <a:ext cx="2357437" cy="306388"/>
          </a:xfrm>
          <a:prstGeom prst="rect">
            <a:avLst/>
          </a:prstGeom>
          <a:solidFill>
            <a:srgbClr val="DDF3EA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8. </a:t>
            </a:r>
          </a:p>
        </p:txBody>
      </p:sp>
      <p:sp>
        <p:nvSpPr>
          <p:cNvPr id="3089" name="Text Box 16"/>
          <p:cNvSpPr txBox="1">
            <a:spLocks noChangeArrowheads="1"/>
          </p:cNvSpPr>
          <p:nvPr/>
        </p:nvSpPr>
        <p:spPr bwMode="auto">
          <a:xfrm>
            <a:off x="2182813" y="4279900"/>
            <a:ext cx="6858000" cy="306388"/>
          </a:xfrm>
          <a:prstGeom prst="rect">
            <a:avLst/>
          </a:prstGeom>
          <a:solidFill>
            <a:srgbClr val="DDF3EA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 Mgr. Lenka Novotná</a:t>
            </a:r>
          </a:p>
        </p:txBody>
      </p:sp>
      <p:sp>
        <p:nvSpPr>
          <p:cNvPr id="3090" name="Text Box 17"/>
          <p:cNvSpPr txBox="1">
            <a:spLocks noChangeArrowheads="1"/>
          </p:cNvSpPr>
          <p:nvPr/>
        </p:nvSpPr>
        <p:spPr bwMode="auto">
          <a:xfrm>
            <a:off x="6326188" y="5565775"/>
            <a:ext cx="2357437" cy="306388"/>
          </a:xfrm>
          <a:prstGeom prst="rect">
            <a:avLst/>
          </a:prstGeom>
          <a:solidFill>
            <a:srgbClr val="DDF3EA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2D2DB9"/>
                </a:solidFill>
              </a:rPr>
              <a:t>30. ledna 2012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411163" y="179388"/>
            <a:ext cx="8228012" cy="1435100"/>
          </a:xfrm>
        </p:spPr>
        <p:txBody>
          <a:bodyPr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RENESANCE</a:t>
            </a:r>
            <a:br>
              <a:rPr lang="cs-CZ" b="1" smtClean="0"/>
            </a:br>
            <a:r>
              <a:rPr lang="cs-CZ" b="1" smtClean="0"/>
              <a:t>14. – 17. století</a:t>
            </a:r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395288" y="4941888"/>
            <a:ext cx="8229600" cy="218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/>
          <a:lstStyle/>
          <a:p>
            <a:pPr>
              <a:spcBef>
                <a:spcPts val="7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i="1">
              <a:solidFill>
                <a:srgbClr val="000000"/>
              </a:solidFill>
              <a:latin typeface="Times New Roman" pitchFamily="16" charset="0"/>
            </a:endParaRPr>
          </a:p>
          <a:p>
            <a:pPr algn="r">
              <a:spcBef>
                <a:spcPts val="45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i="1">
              <a:solidFill>
                <a:srgbClr val="000000"/>
              </a:solidFill>
              <a:latin typeface="Times New Roman" pitchFamily="16" charset="0"/>
            </a:endParaRPr>
          </a:p>
        </p:txBody>
      </p:sp>
      <p:pic>
        <p:nvPicPr>
          <p:cNvPr id="410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9788" y="1554163"/>
            <a:ext cx="7620000" cy="4745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769938" y="6300788"/>
            <a:ext cx="7689850" cy="6397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http://cs.wikipedia.org/wiki/Soubor:Pra%C5%BEsk%C3%BD_hrad,_Letohr%C3%A1dek_kr%C3%A1lovny_Anny_02.jpg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body"/>
          </p:nvPr>
        </p:nvSpPr>
        <p:spPr>
          <a:xfrm>
            <a:off x="457200" y="1600200"/>
            <a:ext cx="8228013" cy="4618038"/>
          </a:xfrm>
        </p:spPr>
        <p:txBody>
          <a:bodyPr anchor="t"/>
          <a:lstStyle/>
          <a:p>
            <a:pPr marL="674688" indent="-674688" algn="l" eaLnBrk="1" hangingPunct="1">
              <a:spcBef>
                <a:spcPts val="800"/>
              </a:spcBef>
              <a:buFont typeface="Times New Roman" pitchFamily="16" charset="0"/>
              <a:buChar char="•"/>
              <a:tabLst>
                <a:tab pos="6746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cs-CZ" sz="3200" smtClean="0"/>
              <a:t>Městské paláce a vily</a:t>
            </a:r>
          </a:p>
          <a:p>
            <a:pPr marL="674688" indent="-674688" algn="l" eaLnBrk="1" hangingPunct="1">
              <a:spcBef>
                <a:spcPts val="800"/>
              </a:spcBef>
              <a:buFont typeface="Times New Roman" pitchFamily="16" charset="0"/>
              <a:buChar char="•"/>
              <a:tabLst>
                <a:tab pos="6746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cs-CZ" sz="3200" smtClean="0"/>
              <a:t>Nižší stavby pro potřeby člověka</a:t>
            </a:r>
          </a:p>
          <a:p>
            <a:pPr marL="674688" indent="-674688" algn="l" eaLnBrk="1" hangingPunct="1">
              <a:spcBef>
                <a:spcPts val="800"/>
              </a:spcBef>
              <a:buFont typeface="Times New Roman" pitchFamily="16" charset="0"/>
              <a:buChar char="•"/>
              <a:tabLst>
                <a:tab pos="6746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cs-CZ" sz="3200" smtClean="0"/>
              <a:t>Vedle kamene i mramor, cihly</a:t>
            </a:r>
          </a:p>
          <a:p>
            <a:pPr marL="674688" indent="-674688" algn="l" eaLnBrk="1" hangingPunct="1">
              <a:spcBef>
                <a:spcPts val="800"/>
              </a:spcBef>
              <a:buFont typeface="Times New Roman" pitchFamily="16" charset="0"/>
              <a:buChar char="•"/>
              <a:tabLst>
                <a:tab pos="6746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cs-CZ" sz="3200" smtClean="0"/>
              <a:t>Fasády zdobené </a:t>
            </a:r>
            <a:r>
              <a:rPr lang="cs-CZ" sz="3200" b="1" smtClean="0"/>
              <a:t>sgrafity</a:t>
            </a:r>
          </a:p>
          <a:p>
            <a:pPr marL="674688" indent="-674688" algn="l" eaLnBrk="1" hangingPunct="1">
              <a:spcBef>
                <a:spcPts val="800"/>
              </a:spcBef>
              <a:buFont typeface="Times New Roman" pitchFamily="16" charset="0"/>
              <a:buChar char="•"/>
              <a:tabLst>
                <a:tab pos="6746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cs-CZ" sz="3200" smtClean="0"/>
              <a:t>Obdélníková okna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 idx="1"/>
          </p:nvPr>
        </p:nvSpPr>
        <p:spPr>
          <a:xfrm>
            <a:off x="457200" y="173038"/>
            <a:ext cx="8228013" cy="1344612"/>
          </a:xfrm>
        </p:spPr>
        <p:txBody>
          <a:bodyPr lIns="0" tIns="0" rIns="0" bIns="0" anchor="ctr"/>
          <a:lstStyle/>
          <a:p>
            <a:pPr marL="0" indent="0" algn="ctr" eaLnBrk="1" hangingPunct="1">
              <a:spcBef>
                <a:spcPct val="0"/>
              </a:spcBef>
              <a:buFont typeface="Times New Roman" pitchFamily="16" charset="0"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400" b="1" smtClean="0"/>
              <a:t>Renesance v architektuře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100" y="612775"/>
            <a:ext cx="7620000" cy="5715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6147" name="Text Box 2"/>
          <p:cNvSpPr txBox="1">
            <a:spLocks noChangeArrowheads="1"/>
          </p:cNvSpPr>
          <p:nvPr/>
        </p:nvSpPr>
        <p:spPr bwMode="auto">
          <a:xfrm>
            <a:off x="720725" y="6480175"/>
            <a:ext cx="884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http://cs.wikipedia.org/wiki/Soubor:Breznice_PB_CZ_chateau_sgraffito_detail_605.jpg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0350" y="331788"/>
            <a:ext cx="3879850" cy="4168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7171" name="Text Box 2"/>
          <p:cNvSpPr txBox="1">
            <a:spLocks noChangeArrowheads="1"/>
          </p:cNvSpPr>
          <p:nvPr/>
        </p:nvSpPr>
        <p:spPr bwMode="auto">
          <a:xfrm>
            <a:off x="265113" y="4543425"/>
            <a:ext cx="3478212" cy="3952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http://cs.wikipedia.org/wiki/Soubor:010218_campidoglio_Tabularium_02_a.gif</a:t>
            </a:r>
          </a:p>
        </p:txBody>
      </p:sp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2330450"/>
            <a:ext cx="4859338" cy="432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7173" name="Text Box 4"/>
          <p:cNvSpPr txBox="1">
            <a:spLocks noChangeArrowheads="1"/>
          </p:cNvSpPr>
          <p:nvPr/>
        </p:nvSpPr>
        <p:spPr bwMode="auto">
          <a:xfrm>
            <a:off x="4500563" y="1979613"/>
            <a:ext cx="7421562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http://cs.wikipedia.org/wiki/Soubor:VeronaSanZenoMaggioreCloister.jpg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28588"/>
            <a:ext cx="8228013" cy="1435100"/>
          </a:xfrm>
        </p:spPr>
        <p:txBody>
          <a:bodyPr lIns="0" tIns="0" rIns="0" bIns="0"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Nejvýznamější stavby</a:t>
            </a: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1260475"/>
            <a:ext cx="3959225" cy="5040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141288" y="6380163"/>
            <a:ext cx="3830637" cy="6397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http://cs.wikipedia.org/wiki/Soubor:Tel%C4%8D,_z%C3%A1mek,_v%C4%9B%C5%BE_01.jpg</a:t>
            </a:r>
          </a:p>
        </p:txBody>
      </p:sp>
      <p:pic>
        <p:nvPicPr>
          <p:cNvPr id="819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9338" y="1314450"/>
            <a:ext cx="3959225" cy="4984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8198" name="Text Box 5"/>
          <p:cNvSpPr txBox="1">
            <a:spLocks noChangeArrowheads="1"/>
          </p:cNvSpPr>
          <p:nvPr/>
        </p:nvSpPr>
        <p:spPr bwMode="auto">
          <a:xfrm>
            <a:off x="4859338" y="6300788"/>
            <a:ext cx="6916737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http://cs.wikipedia.org/wiki/Soubor:Z%C3%A1mek,_V._Losiny.JPG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100" y="612775"/>
            <a:ext cx="7620000" cy="5715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9219" name="Text Box 2"/>
          <p:cNvSpPr txBox="1">
            <a:spLocks noChangeArrowheads="1"/>
          </p:cNvSpPr>
          <p:nvPr/>
        </p:nvSpPr>
        <p:spPr bwMode="auto">
          <a:xfrm>
            <a:off x="838200" y="6475413"/>
            <a:ext cx="7802563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http://cs.wikipedia.org/wiki/Soubor:Z%C3%A1mek_Litomy%C5%A1l_1.JPG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725" y="539750"/>
            <a:ext cx="7620000" cy="5715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0243" name="Text Box 2"/>
          <p:cNvSpPr txBox="1">
            <a:spLocks noChangeArrowheads="1"/>
          </p:cNvSpPr>
          <p:nvPr/>
        </p:nvSpPr>
        <p:spPr bwMode="auto">
          <a:xfrm>
            <a:off x="725488" y="6300788"/>
            <a:ext cx="7194550" cy="6397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http://cs.wikipedia.org/wiki/Soubor:%C4%8Cesk%C3%BD_Krumlov_-_Kastell_Blick_von_der_Moldau_1.jpg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725" y="900113"/>
            <a:ext cx="7920038" cy="48593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1267" name="Text Box 2"/>
          <p:cNvSpPr txBox="1">
            <a:spLocks noChangeArrowheads="1"/>
          </p:cNvSpPr>
          <p:nvPr/>
        </p:nvSpPr>
        <p:spPr bwMode="auto">
          <a:xfrm>
            <a:off x="673100" y="5940425"/>
            <a:ext cx="8147050" cy="639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http://commons.wikimedia.org/wiki/File:Pra%C5%BEsk%C3%BD_hrad,_Letohr%C3%A1dek_kr%C3%A1lovny_Anny_01.jpg?uselang=cs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50" y="179388"/>
            <a:ext cx="6978650" cy="4140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30288" y="3600450"/>
            <a:ext cx="7610475" cy="3060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2292" name="Text Box 3"/>
          <p:cNvSpPr txBox="1">
            <a:spLocks noChangeArrowheads="1"/>
          </p:cNvSpPr>
          <p:nvPr/>
        </p:nvSpPr>
        <p:spPr bwMode="auto">
          <a:xfrm>
            <a:off x="373063" y="179388"/>
            <a:ext cx="8626475" cy="6397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http://cs.wikipedia.org/wiki/Soubor:Slavonice,_n%C3%A1m%C4%9Bst%C3%AD_M%C3%ADru,_JV_01.jpg</a:t>
            </a:r>
          </a:p>
        </p:txBody>
      </p:sp>
      <p:sp>
        <p:nvSpPr>
          <p:cNvPr id="12293" name="Text Box 4"/>
          <p:cNvSpPr txBox="1">
            <a:spLocks noChangeArrowheads="1"/>
          </p:cNvSpPr>
          <p:nvPr/>
        </p:nvSpPr>
        <p:spPr bwMode="auto">
          <a:xfrm>
            <a:off x="1079500" y="3600450"/>
            <a:ext cx="450850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http://en.wikipedia.org/wiki/File:Telc109.jpg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1436688"/>
            <a:ext cx="8280400" cy="4862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3315" name="Text Box 2"/>
          <p:cNvSpPr txBox="1">
            <a:spLocks noChangeArrowheads="1"/>
          </p:cNvSpPr>
          <p:nvPr/>
        </p:nvSpPr>
        <p:spPr bwMode="auto">
          <a:xfrm>
            <a:off x="360363" y="6416675"/>
            <a:ext cx="7659687" cy="2428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http://cs.wikipedia.org/wiki/Soubor:%C3%9Altima_Cena_-_Da_Vinci_5.jpg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173038"/>
            <a:ext cx="8228013" cy="1344612"/>
          </a:xfrm>
        </p:spPr>
        <p:txBody>
          <a:bodyPr lIns="0" tIns="0" rIns="0" bIns="0"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Leonardo da Vinci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360363"/>
            <a:ext cx="3959225" cy="5705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4339" name="Text Box 2"/>
          <p:cNvSpPr txBox="1">
            <a:spLocks noChangeArrowheads="1"/>
          </p:cNvSpPr>
          <p:nvPr/>
        </p:nvSpPr>
        <p:spPr bwMode="auto">
          <a:xfrm>
            <a:off x="179388" y="6218238"/>
            <a:ext cx="3532187" cy="6397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http://cs.wikipedia.org/wiki/Soubor:Mona_Lisa,_by_Leonardo_da_Vinci,_from_C2RMF_retouched.jpg</a:t>
            </a:r>
          </a:p>
        </p:txBody>
      </p:sp>
      <p:pic>
        <p:nvPicPr>
          <p:cNvPr id="14340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38675" y="360363"/>
            <a:ext cx="4181475" cy="5705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4341" name="Text Box 4"/>
          <p:cNvSpPr txBox="1">
            <a:spLocks noChangeArrowheads="1"/>
          </p:cNvSpPr>
          <p:nvPr/>
        </p:nvSpPr>
        <p:spPr bwMode="auto">
          <a:xfrm>
            <a:off x="4679950" y="6294438"/>
            <a:ext cx="628650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http://cs.wikipedia.org/wiki/Soubor:Lady_with_an_Ermine.jpg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73038"/>
            <a:ext cx="8228013" cy="1344612"/>
          </a:xfrm>
        </p:spPr>
        <p:txBody>
          <a:bodyPr lIns="0" tIns="0" rIns="0" bIns="0"/>
          <a:lstStyle/>
          <a:p>
            <a:pPr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Michelangelo Buonarroti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0363" y="1439863"/>
            <a:ext cx="4500562" cy="48593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5364" name="Text Box 3"/>
          <p:cNvSpPr txBox="1">
            <a:spLocks noChangeArrowheads="1"/>
          </p:cNvSpPr>
          <p:nvPr/>
        </p:nvSpPr>
        <p:spPr bwMode="auto">
          <a:xfrm>
            <a:off x="80963" y="6475413"/>
            <a:ext cx="8380412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http://en.wikipedia.org/wiki/File:Michelangelo%27s_Pieta_5450_cropncleaned.jpg</a:t>
            </a:r>
          </a:p>
        </p:txBody>
      </p:sp>
      <p:pic>
        <p:nvPicPr>
          <p:cNvPr id="1536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3650" y="1304925"/>
            <a:ext cx="3746500" cy="4994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5366" name="Text Box 5"/>
          <p:cNvSpPr txBox="1">
            <a:spLocks noChangeArrowheads="1"/>
          </p:cNvSpPr>
          <p:nvPr/>
        </p:nvSpPr>
        <p:spPr bwMode="auto">
          <a:xfrm>
            <a:off x="5040313" y="6480175"/>
            <a:ext cx="586105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http://en.wikipedia.org/wiki/File:Michelangelos_David.jpg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539750"/>
            <a:ext cx="8099425" cy="5219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6387" name="Text Box 2"/>
          <p:cNvSpPr txBox="1">
            <a:spLocks noChangeArrowheads="1"/>
          </p:cNvSpPr>
          <p:nvPr/>
        </p:nvSpPr>
        <p:spPr bwMode="auto">
          <a:xfrm>
            <a:off x="539750" y="5940425"/>
            <a:ext cx="72675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000">
                <a:solidFill>
                  <a:srgbClr val="000000"/>
                </a:solidFill>
              </a:rPr>
              <a:t>http://en.wikipedia.org/wiki/File:Lightmatter_Sistine_Chapel_ceiling.jpg</a:t>
            </a:r>
          </a:p>
        </p:txBody>
      </p:sp>
    </p:spTree>
  </p:cSld>
  <p:clrMapOvr>
    <a:masterClrMapping/>
  </p:clrMapOvr>
  <p:transition spd="med">
    <p:checker/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587375" y="360363"/>
            <a:ext cx="8772525" cy="6472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26640" rIns="0" bIns="0"/>
          <a:lstStyle/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000000"/>
                </a:solidFill>
              </a:rPr>
              <a:t>Renesance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u="sng">
                <a:solidFill>
                  <a:srgbClr val="000000"/>
                </a:solidFill>
              </a:rPr>
              <a:t>Autor:</a:t>
            </a:r>
            <a:r>
              <a:rPr lang="cs-CZ" sz="2000">
                <a:solidFill>
                  <a:srgbClr val="000000"/>
                </a:solidFill>
              </a:rPr>
              <a:t> 		Mgr. Lenka Novotná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u="sng">
                <a:solidFill>
                  <a:srgbClr val="000000"/>
                </a:solidFill>
              </a:rPr>
              <a:t>Předmět:</a:t>
            </a:r>
            <a:r>
              <a:rPr lang="cs-CZ" sz="2000">
                <a:solidFill>
                  <a:srgbClr val="000000"/>
                </a:solidFill>
              </a:rPr>
              <a:t> 	Dějepis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u="sng">
                <a:solidFill>
                  <a:srgbClr val="000000"/>
                </a:solidFill>
              </a:rPr>
              <a:t>Třída:</a:t>
            </a:r>
            <a:r>
              <a:rPr lang="cs-CZ" sz="2000">
                <a:solidFill>
                  <a:srgbClr val="000000"/>
                </a:solidFill>
              </a:rPr>
              <a:t> 		8.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u="sng">
                <a:solidFill>
                  <a:srgbClr val="000000"/>
                </a:solidFill>
              </a:rPr>
              <a:t>Obsah: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</a:rPr>
              <a:t>Prezentace předchází nové látce – baroku. Slouží k lepšímu navození nové látky. Žáci mají možnost srovnání uměleckých slohů.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u="sng">
                <a:solidFill>
                  <a:srgbClr val="000000"/>
                </a:solidFill>
              </a:rPr>
              <a:t>Poznámky pro učitele: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</a:rPr>
              <a:t> Prezentace se skládá převážně z obrazových ukázek. Má připomenout základní renesanční prvky a nejvýznamnější  památky tohoto uměleckého slohu.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u="sng">
                <a:solidFill>
                  <a:srgbClr val="000000"/>
                </a:solidFill>
              </a:rPr>
              <a:t>Použité materiály:</a:t>
            </a:r>
          </a:p>
          <a:p>
            <a:pPr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FFFFFF"/>
                </a:solidFill>
                <a:cs typeface="Times New Roman CE" pitchFamily="16" charset="0"/>
              </a:rPr>
              <a:t>Hrbek F., České dějiny z ptačí perspektivy, SPN, Praha, 1996.</a:t>
            </a:r>
          </a:p>
          <a:p>
            <a:pPr>
              <a:lnSpc>
                <a:spcPct val="93000"/>
              </a:lnSpc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>
                <a:solidFill>
                  <a:srgbClr val="000000"/>
                </a:solidFill>
              </a:rPr>
              <a:t>www.google.cz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"/>
        <a:cs typeface="Lucida Sans Unicode"/>
      </a:majorFont>
      <a:minorFont>
        <a:latin typeface="Arial"/>
        <a:ea typeface="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Lucida Sans Unicode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Lucida Sans Unicode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197</Words>
  <PresentationFormat>Předvádění na obrazovce (4:3)</PresentationFormat>
  <Paragraphs>60</Paragraphs>
  <Slides>16</Slides>
  <Notes>16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Lucida Sans Unicode</vt:lpstr>
      <vt:lpstr>Times New Roman</vt:lpstr>
      <vt:lpstr>Times New Roman CE</vt:lpstr>
      <vt:lpstr>Motiv sady Office</vt:lpstr>
      <vt:lpstr>Snímek 1</vt:lpstr>
      <vt:lpstr>Snímek 2</vt:lpstr>
      <vt:lpstr>RENESANCE 14. – 17. století</vt:lpstr>
      <vt:lpstr>Renesance v architektuře</vt:lpstr>
      <vt:lpstr>Snímek 5</vt:lpstr>
      <vt:lpstr>Snímek 6</vt:lpstr>
      <vt:lpstr>Nejvýznamější stavby</vt:lpstr>
      <vt:lpstr>Snímek 8</vt:lpstr>
      <vt:lpstr>Snímek 9</vt:lpstr>
      <vt:lpstr>Snímek 10</vt:lpstr>
      <vt:lpstr>Snímek 11</vt:lpstr>
      <vt:lpstr>Leonardo da Vinci</vt:lpstr>
      <vt:lpstr>Snímek 13</vt:lpstr>
      <vt:lpstr>Michelangelo Buonarroti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Marie Antoinetta</dc:title>
  <dc:creator>OEM</dc:creator>
  <cp:lastModifiedBy>prodja</cp:lastModifiedBy>
  <cp:revision>3</cp:revision>
  <cp:lastPrinted>1601-01-01T00:00:00Z</cp:lastPrinted>
  <dcterms:created xsi:type="dcterms:W3CDTF">2010-05-31T17:58:33Z</dcterms:created>
  <dcterms:modified xsi:type="dcterms:W3CDTF">2012-09-07T12:23:18Z</dcterms:modified>
</cp:coreProperties>
</file>