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D4602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9" autoAdjust="0"/>
    <p:restoredTop sz="94640" autoAdjust="0"/>
  </p:normalViewPr>
  <p:slideViewPr>
    <p:cSldViewPr>
      <p:cViewPr varScale="1">
        <p:scale>
          <a:sx n="67" d="100"/>
          <a:sy n="67" d="100"/>
        </p:scale>
        <p:origin x="-60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C8C85E9-3854-4EC7-A1ED-8AD9378C6527}" type="datetimeFigureOut">
              <a:rPr lang="cs-CZ"/>
              <a:pPr>
                <a:defRPr/>
              </a:pPr>
              <a:t>4.1.2012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B00CC3C-07A8-49A0-B3D5-CA0ADA9AFE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2739B-75B5-4A18-A8FD-97ED8DF5D270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14392D-29C6-4206-8713-DB120C8AE57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32AFFB-9EAD-44E6-86B6-39DC6D04F29D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2D2B51-1CB6-47A3-B03F-93759F6D24F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BF220F-F73E-4FD0-BFE9-081683D177BF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58718-BDB9-455F-A88E-D444C13C68C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6B4400-26E1-495D-8EAE-3A74F68793D1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602491-AA8D-42F1-A97B-9B72AE96D67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5502A9-0B78-4AE8-BC9D-D04CEA717CD1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375706-23DA-4121-A7DC-D90D85F0393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2C2F6-B071-41E6-836A-CCCCC8B773AF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242A4E-BFA4-4FA0-AEE1-40F66C8EC16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19502E-E0A1-4938-8D26-0CA4B14281F4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8E4D62-AC8E-4D9F-9C1B-F0F1154D84B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D29E80-562B-4808-92DB-6573CFC005E0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B31731-D9BF-46C3-BA5A-58AB172DEBE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AEB9A6-1BDC-47EA-B8D1-00B563636FB1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275CD1-1E15-4ADB-97B0-7E9DB99442A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7DE15-1C1B-4013-8970-7626D00B622F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BE8CB1-955B-4134-A086-8CE09E73983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00FE4-5C06-4F7D-8287-20F9D2C501D0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4F2A28-8A49-4403-98E8-3706B6AB46D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23FB2FF-5AE1-45E6-A93A-C2567A797542}" type="datetime1">
              <a:rPr lang="cs-CZ"/>
              <a:pPr>
                <a:defRPr/>
              </a:pPr>
              <a:t>4.1.2012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A917373-EE4D-464E-B8AD-9D014A18A97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714348" y="3857628"/>
            <a:ext cx="77153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b="1" dirty="0" smtClean="0"/>
              <a:t>Anotace</a:t>
            </a:r>
            <a:r>
              <a:rPr lang="cs-CZ" b="1" smtClean="0"/>
              <a:t>: </a:t>
            </a:r>
            <a:r>
              <a:rPr lang="cs-CZ" smtClean="0"/>
              <a:t>Prezentace </a:t>
            </a:r>
            <a:r>
              <a:rPr lang="cs-CZ" dirty="0" smtClean="0"/>
              <a:t>je určena pro 8. ročník, upevnění pojmů přepona, odvěsna v pravoúhlém trojúhelníku, zápis Pythagorovy věty pro daný trojúhelník. Žáci doplňují do pracovních listů (snímky 2, 6, 10, 14), kontrolují si s promítanou prezentací.</a:t>
            </a:r>
          </a:p>
          <a:p>
            <a:r>
              <a:rPr lang="cs-CZ" b="1" dirty="0" smtClean="0"/>
              <a:t>Období: </a:t>
            </a:r>
            <a:r>
              <a:rPr lang="cs-CZ" dirty="0" smtClean="0"/>
              <a:t>září – prosinec 2011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57158" y="500042"/>
            <a:ext cx="85725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Škola</a:t>
            </a:r>
            <a:r>
              <a:rPr lang="cs-CZ" dirty="0" smtClean="0"/>
              <a:t>: Základní škola Varnsdorf, Edisonova 2821, okres Děčín,</a:t>
            </a:r>
          </a:p>
          <a:p>
            <a:r>
              <a:rPr lang="cs-CZ" dirty="0" smtClean="0"/>
              <a:t>příspěvková organizace</a:t>
            </a:r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Matematika a její aplikace, matematika, geometrie v rovině a v prostoru, Pythagorova věta – zápis Pythagorovy věty</a:t>
            </a:r>
            <a:endParaRPr lang="cs-CZ" b="1" dirty="0" smtClean="0"/>
          </a:p>
          <a:p>
            <a:r>
              <a:rPr lang="cs-CZ" b="1" dirty="0" smtClean="0"/>
              <a:t>Autor</a:t>
            </a:r>
            <a:r>
              <a:rPr lang="cs-CZ" dirty="0" smtClean="0"/>
              <a:t>: Ing. Zdeňka Botková</a:t>
            </a:r>
          </a:p>
          <a:p>
            <a:r>
              <a:rPr lang="cs-CZ" b="1" dirty="0" smtClean="0"/>
              <a:t>Název pomůcky</a:t>
            </a:r>
            <a:r>
              <a:rPr lang="cs-CZ" dirty="0" smtClean="0"/>
              <a:t>: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VY_42_INOVACE_01/IV. SADA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1472" y="714356"/>
            <a:ext cx="7715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Označ strany trojúhelníku </a:t>
            </a:r>
            <a:r>
              <a:rPr lang="cs-CZ" sz="2000" b="1" dirty="0" smtClean="0"/>
              <a:t>malými písmeny</a:t>
            </a:r>
            <a:r>
              <a:rPr lang="cs-CZ" sz="2000" dirty="0" smtClean="0"/>
              <a:t>. </a:t>
            </a:r>
          </a:p>
        </p:txBody>
      </p:sp>
      <p:sp>
        <p:nvSpPr>
          <p:cNvPr id="7" name="Pravoúhlý trojúhelník 6"/>
          <p:cNvSpPr/>
          <p:nvPr/>
        </p:nvSpPr>
        <p:spPr>
          <a:xfrm>
            <a:off x="1428728" y="2500306"/>
            <a:ext cx="3000396" cy="1643074"/>
          </a:xfrm>
          <a:prstGeom prst="rtTriangle">
            <a:avLst/>
          </a:prstGeom>
          <a:solidFill>
            <a:schemeClr val="accent4">
              <a:lumMod val="40000"/>
              <a:lumOff val="6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1071538" y="1928802"/>
            <a:ext cx="571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B</a:t>
            </a:r>
            <a:endParaRPr lang="cs-CZ" sz="32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1142976" y="4214818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C</a:t>
            </a:r>
            <a:endParaRPr lang="cs-CZ" sz="32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500562" y="4071942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A</a:t>
            </a:r>
            <a:endParaRPr lang="cs-CZ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1472" y="714356"/>
            <a:ext cx="7715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Zapiš, která strana je </a:t>
            </a:r>
            <a:r>
              <a:rPr lang="cs-CZ" sz="2000" b="1" dirty="0" smtClean="0"/>
              <a:t>přepona</a:t>
            </a:r>
            <a:r>
              <a:rPr lang="cs-CZ" sz="2000" dirty="0" smtClean="0"/>
              <a:t>, které strany jsou </a:t>
            </a:r>
            <a:r>
              <a:rPr lang="cs-CZ" sz="2000" b="1" dirty="0" smtClean="0"/>
              <a:t>odvěsny</a:t>
            </a:r>
            <a:r>
              <a:rPr lang="cs-CZ" sz="2000" dirty="0" smtClean="0"/>
              <a:t>.</a:t>
            </a:r>
          </a:p>
        </p:txBody>
      </p:sp>
      <p:sp>
        <p:nvSpPr>
          <p:cNvPr id="7" name="Pravoúhlý trojúhelník 6"/>
          <p:cNvSpPr/>
          <p:nvPr/>
        </p:nvSpPr>
        <p:spPr>
          <a:xfrm>
            <a:off x="1428728" y="2500306"/>
            <a:ext cx="3000396" cy="1643074"/>
          </a:xfrm>
          <a:prstGeom prst="rtTriangle">
            <a:avLst/>
          </a:prstGeom>
          <a:solidFill>
            <a:schemeClr val="accent4">
              <a:lumMod val="40000"/>
              <a:lumOff val="6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1142976" y="1928802"/>
            <a:ext cx="571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B</a:t>
            </a:r>
            <a:endParaRPr lang="cs-CZ" sz="32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1142976" y="4214818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C</a:t>
            </a:r>
            <a:endParaRPr lang="cs-CZ" sz="32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500562" y="4071942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A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9144000" y="500063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2786050" y="2714620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c</a:t>
            </a:r>
            <a:endParaRPr lang="cs-CZ" sz="32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28662" y="3071810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a</a:t>
            </a:r>
            <a:endParaRPr lang="cs-CZ" sz="32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643174" y="4286256"/>
            <a:ext cx="500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b</a:t>
            </a:r>
            <a:endParaRPr lang="cs-CZ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1472" y="714356"/>
            <a:ext cx="7715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Zapiš Pythagorovu větu pro výpočet přepony a obou odvěsen.</a:t>
            </a:r>
            <a:endParaRPr lang="cs-CZ" sz="2000" dirty="0"/>
          </a:p>
        </p:txBody>
      </p:sp>
      <p:sp>
        <p:nvSpPr>
          <p:cNvPr id="7" name="Pravoúhlý trojúhelník 6"/>
          <p:cNvSpPr/>
          <p:nvPr/>
        </p:nvSpPr>
        <p:spPr>
          <a:xfrm>
            <a:off x="1428728" y="2500306"/>
            <a:ext cx="3000396" cy="1643074"/>
          </a:xfrm>
          <a:prstGeom prst="rtTriangl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1142976" y="1928802"/>
            <a:ext cx="571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B</a:t>
            </a:r>
            <a:endParaRPr lang="cs-CZ" sz="32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1142976" y="4214818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C</a:t>
            </a:r>
            <a:endParaRPr lang="cs-CZ" sz="32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500562" y="4071942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A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9144000" y="500063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2786050" y="2714620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928662" y="3071810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a</a:t>
            </a:r>
            <a:endParaRPr lang="cs-CZ" sz="3200" b="1" dirty="0">
              <a:solidFill>
                <a:srgbClr val="00206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643174" y="4286256"/>
            <a:ext cx="500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b</a:t>
            </a:r>
            <a:endParaRPr lang="cs-CZ" sz="3200" b="1" dirty="0">
              <a:solidFill>
                <a:srgbClr val="00206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000628" y="2071678"/>
            <a:ext cx="2714644" cy="138499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c  přepona</a:t>
            </a:r>
          </a:p>
          <a:p>
            <a:r>
              <a:rPr lang="cs-CZ" sz="2800" b="1" dirty="0" smtClean="0">
                <a:solidFill>
                  <a:srgbClr val="002060"/>
                </a:solidFill>
              </a:rPr>
              <a:t>a  odvěsna</a:t>
            </a:r>
          </a:p>
          <a:p>
            <a:r>
              <a:rPr lang="cs-CZ" sz="2800" b="1" dirty="0">
                <a:solidFill>
                  <a:srgbClr val="002060"/>
                </a:solidFill>
              </a:rPr>
              <a:t>b</a:t>
            </a:r>
            <a:r>
              <a:rPr lang="cs-CZ" sz="2800" b="1" dirty="0" smtClean="0">
                <a:solidFill>
                  <a:srgbClr val="002060"/>
                </a:solidFill>
              </a:rPr>
              <a:t>  odvěsna</a:t>
            </a:r>
            <a:endParaRPr lang="cs-CZ" sz="2800" b="1" dirty="0">
              <a:solidFill>
                <a:srgbClr val="002060"/>
              </a:solidFill>
            </a:endParaRPr>
          </a:p>
        </p:txBody>
      </p:sp>
      <p:cxnSp>
        <p:nvCxnSpPr>
          <p:cNvPr id="17" name="Přímá spojovací čára 16"/>
          <p:cNvCxnSpPr>
            <a:stCxn id="8" idx="2"/>
            <a:endCxn id="7" idx="4"/>
          </p:cNvCxnSpPr>
          <p:nvPr/>
        </p:nvCxnSpPr>
        <p:spPr>
          <a:xfrm rot="16200000" flipH="1">
            <a:off x="2114025" y="1828280"/>
            <a:ext cx="1629803" cy="3000396"/>
          </a:xfrm>
          <a:prstGeom prst="line">
            <a:avLst/>
          </a:prstGeom>
          <a:ln w="5715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>
            <a:stCxn id="8" idx="2"/>
            <a:endCxn id="7" idx="2"/>
          </p:cNvCxnSpPr>
          <p:nvPr/>
        </p:nvCxnSpPr>
        <p:spPr>
          <a:xfrm rot="5400000">
            <a:off x="613827" y="3328478"/>
            <a:ext cx="1629803" cy="1588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>
            <a:stCxn id="7" idx="2"/>
            <a:endCxn id="7" idx="4"/>
          </p:cNvCxnSpPr>
          <p:nvPr/>
        </p:nvCxnSpPr>
        <p:spPr>
          <a:xfrm rot="16200000" flipH="1">
            <a:off x="2928926" y="2643182"/>
            <a:ext cx="1588" cy="3000396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1472" y="714356"/>
            <a:ext cx="7715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SPRÁVNÉ ŘEŠENÍ</a:t>
            </a:r>
            <a:endParaRPr lang="cs-CZ" sz="2000" dirty="0"/>
          </a:p>
        </p:txBody>
      </p:sp>
      <p:sp>
        <p:nvSpPr>
          <p:cNvPr id="7" name="Pravoúhlý trojúhelník 6"/>
          <p:cNvSpPr/>
          <p:nvPr/>
        </p:nvSpPr>
        <p:spPr>
          <a:xfrm>
            <a:off x="1428728" y="2500306"/>
            <a:ext cx="3000396" cy="1643074"/>
          </a:xfrm>
          <a:prstGeom prst="rtTriangl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1142976" y="1928802"/>
            <a:ext cx="571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B</a:t>
            </a:r>
            <a:endParaRPr lang="cs-CZ" sz="32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1142976" y="4214818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C</a:t>
            </a:r>
            <a:endParaRPr lang="cs-CZ" sz="32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500562" y="4071942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A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9144000" y="500063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2857488" y="2714620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928662" y="3071810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a</a:t>
            </a:r>
            <a:endParaRPr lang="cs-CZ" sz="3200" b="1" dirty="0">
              <a:solidFill>
                <a:srgbClr val="00206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643174" y="4286256"/>
            <a:ext cx="500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b</a:t>
            </a:r>
            <a:endParaRPr lang="cs-CZ" sz="3200" b="1" dirty="0">
              <a:solidFill>
                <a:srgbClr val="00206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000628" y="2071678"/>
            <a:ext cx="2714644" cy="138499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c  přepona</a:t>
            </a:r>
          </a:p>
          <a:p>
            <a:r>
              <a:rPr lang="cs-CZ" sz="2800" b="1" dirty="0" smtClean="0">
                <a:solidFill>
                  <a:srgbClr val="002060"/>
                </a:solidFill>
              </a:rPr>
              <a:t>a  odvěsna</a:t>
            </a:r>
          </a:p>
          <a:p>
            <a:r>
              <a:rPr lang="cs-CZ" sz="2800" b="1" dirty="0">
                <a:solidFill>
                  <a:srgbClr val="002060"/>
                </a:solidFill>
              </a:rPr>
              <a:t>b</a:t>
            </a:r>
            <a:r>
              <a:rPr lang="cs-CZ" sz="2800" b="1" dirty="0" smtClean="0">
                <a:solidFill>
                  <a:srgbClr val="002060"/>
                </a:solidFill>
              </a:rPr>
              <a:t>  odvěsna</a:t>
            </a:r>
            <a:endParaRPr lang="cs-CZ" sz="2800" b="1" dirty="0">
              <a:solidFill>
                <a:srgbClr val="002060"/>
              </a:solidFill>
            </a:endParaRPr>
          </a:p>
        </p:txBody>
      </p:sp>
      <p:cxnSp>
        <p:nvCxnSpPr>
          <p:cNvPr id="17" name="Přímá spojovací čára 16"/>
          <p:cNvCxnSpPr>
            <a:stCxn id="8" idx="2"/>
            <a:endCxn id="7" idx="4"/>
          </p:cNvCxnSpPr>
          <p:nvPr/>
        </p:nvCxnSpPr>
        <p:spPr>
          <a:xfrm rot="16200000" flipH="1">
            <a:off x="2114025" y="1828280"/>
            <a:ext cx="1629803" cy="3000396"/>
          </a:xfrm>
          <a:prstGeom prst="line">
            <a:avLst/>
          </a:prstGeom>
          <a:ln w="5715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>
            <a:stCxn id="8" idx="2"/>
            <a:endCxn id="7" idx="2"/>
          </p:cNvCxnSpPr>
          <p:nvPr/>
        </p:nvCxnSpPr>
        <p:spPr>
          <a:xfrm rot="5400000">
            <a:off x="613827" y="3328478"/>
            <a:ext cx="1629803" cy="1588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>
            <a:stCxn id="7" idx="2"/>
            <a:endCxn id="7" idx="4"/>
          </p:cNvCxnSpPr>
          <p:nvPr/>
        </p:nvCxnSpPr>
        <p:spPr>
          <a:xfrm rot="16200000" flipH="1">
            <a:off x="2928926" y="2643182"/>
            <a:ext cx="1588" cy="3000396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5143504" y="3786190"/>
            <a:ext cx="28575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>
                <a:solidFill>
                  <a:srgbClr val="FF0000"/>
                </a:solidFill>
              </a:rPr>
              <a:t>c</a:t>
            </a:r>
            <a:r>
              <a:rPr lang="cs-CZ" sz="3600" b="1" baseline="30000" dirty="0" smtClean="0">
                <a:solidFill>
                  <a:srgbClr val="FF0000"/>
                </a:solidFill>
              </a:rPr>
              <a:t>2</a:t>
            </a:r>
            <a:r>
              <a:rPr lang="cs-CZ" sz="3600" b="1" dirty="0" smtClean="0">
                <a:solidFill>
                  <a:srgbClr val="FF0000"/>
                </a:solidFill>
              </a:rPr>
              <a:t> = a</a:t>
            </a:r>
            <a:r>
              <a:rPr lang="cs-CZ" sz="3600" b="1" baseline="30000" dirty="0" smtClean="0">
                <a:solidFill>
                  <a:srgbClr val="FF0000"/>
                </a:solidFill>
              </a:rPr>
              <a:t>2 </a:t>
            </a:r>
            <a:r>
              <a:rPr lang="cs-CZ" sz="3600" b="1" dirty="0" smtClean="0">
                <a:solidFill>
                  <a:srgbClr val="FF0000"/>
                </a:solidFill>
              </a:rPr>
              <a:t>+ b</a:t>
            </a:r>
            <a:r>
              <a:rPr lang="cs-CZ" sz="3600" b="1" baseline="30000" dirty="0" smtClean="0">
                <a:solidFill>
                  <a:srgbClr val="FF0000"/>
                </a:solidFill>
              </a:rPr>
              <a:t>2</a:t>
            </a:r>
          </a:p>
          <a:p>
            <a:r>
              <a:rPr lang="cs-CZ" sz="3600" b="1" dirty="0" smtClean="0">
                <a:solidFill>
                  <a:srgbClr val="002060"/>
                </a:solidFill>
              </a:rPr>
              <a:t>a</a:t>
            </a:r>
            <a:r>
              <a:rPr lang="cs-CZ" sz="3600" b="1" baseline="30000" dirty="0" smtClean="0">
                <a:solidFill>
                  <a:srgbClr val="002060"/>
                </a:solidFill>
              </a:rPr>
              <a:t>2</a:t>
            </a:r>
            <a:r>
              <a:rPr lang="cs-CZ" sz="3600" b="1" dirty="0" smtClean="0">
                <a:solidFill>
                  <a:srgbClr val="002060"/>
                </a:solidFill>
              </a:rPr>
              <a:t> = c</a:t>
            </a:r>
            <a:r>
              <a:rPr lang="cs-CZ" sz="3600" b="1" baseline="30000" dirty="0" smtClean="0">
                <a:solidFill>
                  <a:srgbClr val="002060"/>
                </a:solidFill>
              </a:rPr>
              <a:t>2 </a:t>
            </a:r>
            <a:r>
              <a:rPr lang="cs-CZ" sz="3600" b="1" dirty="0">
                <a:solidFill>
                  <a:srgbClr val="002060"/>
                </a:solidFill>
              </a:rPr>
              <a:t>-</a:t>
            </a:r>
            <a:r>
              <a:rPr lang="cs-CZ" sz="3600" b="1" dirty="0" smtClean="0">
                <a:solidFill>
                  <a:srgbClr val="002060"/>
                </a:solidFill>
              </a:rPr>
              <a:t> b</a:t>
            </a:r>
            <a:r>
              <a:rPr lang="cs-CZ" sz="3600" b="1" baseline="30000" dirty="0" smtClean="0">
                <a:solidFill>
                  <a:srgbClr val="002060"/>
                </a:solidFill>
              </a:rPr>
              <a:t>2</a:t>
            </a:r>
          </a:p>
          <a:p>
            <a:r>
              <a:rPr lang="cs-CZ" sz="3600" b="1" dirty="0">
                <a:solidFill>
                  <a:srgbClr val="002060"/>
                </a:solidFill>
              </a:rPr>
              <a:t>b</a:t>
            </a:r>
            <a:r>
              <a:rPr lang="cs-CZ" sz="3600" b="1" baseline="30000" dirty="0" smtClean="0">
                <a:solidFill>
                  <a:srgbClr val="002060"/>
                </a:solidFill>
              </a:rPr>
              <a:t>2</a:t>
            </a:r>
            <a:r>
              <a:rPr lang="cs-CZ" sz="3600" b="1" dirty="0" smtClean="0">
                <a:solidFill>
                  <a:srgbClr val="002060"/>
                </a:solidFill>
              </a:rPr>
              <a:t> = c</a:t>
            </a:r>
            <a:r>
              <a:rPr lang="cs-CZ" sz="3600" b="1" baseline="30000" dirty="0" smtClean="0">
                <a:solidFill>
                  <a:srgbClr val="002060"/>
                </a:solidFill>
              </a:rPr>
              <a:t>2 </a:t>
            </a:r>
            <a:r>
              <a:rPr lang="cs-CZ" sz="3600" b="1" dirty="0">
                <a:solidFill>
                  <a:srgbClr val="002060"/>
                </a:solidFill>
              </a:rPr>
              <a:t>-</a:t>
            </a:r>
            <a:r>
              <a:rPr lang="cs-CZ" sz="3600" b="1" dirty="0" smtClean="0">
                <a:solidFill>
                  <a:srgbClr val="002060"/>
                </a:solidFill>
              </a:rPr>
              <a:t> a</a:t>
            </a:r>
            <a:r>
              <a:rPr lang="cs-CZ" sz="3600" b="1" baseline="30000" dirty="0" smtClean="0">
                <a:solidFill>
                  <a:srgbClr val="002060"/>
                </a:solidFill>
              </a:rPr>
              <a:t>2</a:t>
            </a:r>
          </a:p>
          <a:p>
            <a:endParaRPr lang="cs-CZ" sz="3600" b="1" baseline="30000" dirty="0" smtClean="0">
              <a:solidFill>
                <a:srgbClr val="FF0000"/>
              </a:solidFill>
            </a:endParaRPr>
          </a:p>
          <a:p>
            <a:r>
              <a:rPr lang="cs-CZ" sz="3600" b="1" dirty="0" smtClean="0">
                <a:solidFill>
                  <a:srgbClr val="FF0000"/>
                </a:solidFill>
              </a:rPr>
              <a:t> </a:t>
            </a:r>
            <a:endParaRPr lang="cs-CZ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1472" y="714356"/>
            <a:ext cx="7715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Označ strany trojúhelníku </a:t>
            </a:r>
            <a:r>
              <a:rPr lang="cs-CZ" sz="2000" b="1" dirty="0" smtClean="0"/>
              <a:t>malými písmeny</a:t>
            </a:r>
            <a:r>
              <a:rPr lang="cs-CZ" sz="2000" dirty="0" smtClean="0"/>
              <a:t>. </a:t>
            </a:r>
          </a:p>
        </p:txBody>
      </p:sp>
      <p:sp>
        <p:nvSpPr>
          <p:cNvPr id="7" name="Pravoúhlý trojúhelník 6"/>
          <p:cNvSpPr/>
          <p:nvPr/>
        </p:nvSpPr>
        <p:spPr>
          <a:xfrm rot="7703695">
            <a:off x="2996994" y="1451598"/>
            <a:ext cx="1792689" cy="5597875"/>
          </a:xfrm>
          <a:prstGeom prst="rtTriangle">
            <a:avLst/>
          </a:prstGeom>
          <a:solidFill>
            <a:schemeClr val="accent2">
              <a:lumMod val="40000"/>
              <a:lumOff val="6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2071670" y="1214422"/>
            <a:ext cx="571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M</a:t>
            </a:r>
            <a:endParaRPr lang="cs-CZ" sz="32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714348" y="3214686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K</a:t>
            </a:r>
            <a:endParaRPr lang="cs-CZ" sz="32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429388" y="5357826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L</a:t>
            </a:r>
            <a:endParaRPr lang="cs-CZ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1472" y="714356"/>
            <a:ext cx="7715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Zapiš, která strana je </a:t>
            </a:r>
            <a:r>
              <a:rPr lang="cs-CZ" sz="2000" b="1" dirty="0" smtClean="0"/>
              <a:t>přepona</a:t>
            </a:r>
            <a:r>
              <a:rPr lang="cs-CZ" sz="2000" dirty="0" smtClean="0"/>
              <a:t>, které strany jsou </a:t>
            </a:r>
            <a:r>
              <a:rPr lang="cs-CZ" sz="2000" b="1" dirty="0" smtClean="0"/>
              <a:t>odvěsny</a:t>
            </a:r>
            <a:r>
              <a:rPr lang="cs-CZ" sz="2000" dirty="0" smtClean="0"/>
              <a:t>.</a:t>
            </a:r>
          </a:p>
        </p:txBody>
      </p:sp>
      <p:sp>
        <p:nvSpPr>
          <p:cNvPr id="7" name="Pravoúhlý trojúhelník 6"/>
          <p:cNvSpPr/>
          <p:nvPr/>
        </p:nvSpPr>
        <p:spPr>
          <a:xfrm rot="7703695">
            <a:off x="2996994" y="1451598"/>
            <a:ext cx="1792689" cy="5597875"/>
          </a:xfrm>
          <a:prstGeom prst="rtTriangle">
            <a:avLst/>
          </a:prstGeom>
          <a:solidFill>
            <a:schemeClr val="accent2">
              <a:lumMod val="40000"/>
              <a:lumOff val="6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2071670" y="1214422"/>
            <a:ext cx="571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M</a:t>
            </a:r>
            <a:endParaRPr lang="cs-CZ" sz="32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714348" y="3214686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K</a:t>
            </a:r>
            <a:endParaRPr lang="cs-CZ" sz="32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429388" y="5357826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L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929058" y="2643182"/>
            <a:ext cx="571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k</a:t>
            </a:r>
            <a:endParaRPr lang="cs-CZ" sz="32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357290" y="2071678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l</a:t>
            </a:r>
            <a:endParaRPr lang="cs-CZ" sz="32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286116" y="4214818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m</a:t>
            </a:r>
            <a:endParaRPr lang="cs-CZ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1472" y="714356"/>
            <a:ext cx="7715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Zapiš Pythagorovu větu pro výpočet přepony a obou odvěsen. </a:t>
            </a:r>
          </a:p>
        </p:txBody>
      </p:sp>
      <p:sp>
        <p:nvSpPr>
          <p:cNvPr id="7" name="Pravoúhlý trojúhelník 6"/>
          <p:cNvSpPr/>
          <p:nvPr/>
        </p:nvSpPr>
        <p:spPr>
          <a:xfrm rot="7703695">
            <a:off x="2996994" y="1451598"/>
            <a:ext cx="1792689" cy="5597875"/>
          </a:xfrm>
          <a:prstGeom prst="rtTriangle">
            <a:avLst/>
          </a:prstGeom>
          <a:solidFill>
            <a:schemeClr val="accent2">
              <a:lumMod val="40000"/>
              <a:lumOff val="6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2071670" y="1214422"/>
            <a:ext cx="571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M</a:t>
            </a:r>
            <a:endParaRPr lang="cs-CZ" sz="32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714348" y="3214686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K</a:t>
            </a:r>
            <a:endParaRPr lang="cs-CZ" sz="32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429388" y="5357826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L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929058" y="2643182"/>
            <a:ext cx="571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</a:rPr>
              <a:t>k</a:t>
            </a:r>
            <a:endParaRPr lang="cs-CZ" sz="3200" b="1" dirty="0">
              <a:solidFill>
                <a:srgbClr val="0070C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357290" y="2071678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</a:rPr>
              <a:t>l</a:t>
            </a:r>
            <a:endParaRPr lang="cs-CZ" sz="3200" b="1" dirty="0">
              <a:solidFill>
                <a:srgbClr val="0070C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286116" y="4214818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m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214942" y="1857364"/>
            <a:ext cx="30003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m  přepona</a:t>
            </a:r>
          </a:p>
          <a:p>
            <a:r>
              <a:rPr lang="cs-CZ" sz="2800" b="1" dirty="0" smtClean="0">
                <a:solidFill>
                  <a:srgbClr val="0070C0"/>
                </a:solidFill>
              </a:rPr>
              <a:t>k  odvěsna</a:t>
            </a:r>
          </a:p>
          <a:p>
            <a:r>
              <a:rPr lang="cs-CZ" sz="2800" b="1" dirty="0" smtClean="0">
                <a:solidFill>
                  <a:srgbClr val="0070C0"/>
                </a:solidFill>
              </a:rPr>
              <a:t>l  odvěsna</a:t>
            </a:r>
            <a:endParaRPr lang="cs-CZ" sz="2800" b="1" dirty="0">
              <a:solidFill>
                <a:srgbClr val="0070C0"/>
              </a:solidFill>
            </a:endParaRPr>
          </a:p>
        </p:txBody>
      </p:sp>
      <p:cxnSp>
        <p:nvCxnSpPr>
          <p:cNvPr id="16" name="Přímá spojovací čára 15"/>
          <p:cNvCxnSpPr>
            <a:endCxn id="7" idx="0"/>
          </p:cNvCxnSpPr>
          <p:nvPr/>
        </p:nvCxnSpPr>
        <p:spPr>
          <a:xfrm>
            <a:off x="1142976" y="3214686"/>
            <a:ext cx="5500726" cy="207170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>
            <a:stCxn id="7" idx="2"/>
          </p:cNvCxnSpPr>
          <p:nvPr/>
        </p:nvCxnSpPr>
        <p:spPr>
          <a:xfrm rot="10800000" flipV="1">
            <a:off x="1142977" y="1809668"/>
            <a:ext cx="1113399" cy="1405018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>
            <a:stCxn id="7" idx="2"/>
            <a:endCxn id="7" idx="0"/>
          </p:cNvCxnSpPr>
          <p:nvPr/>
        </p:nvCxnSpPr>
        <p:spPr>
          <a:xfrm rot="10800000" flipH="1" flipV="1">
            <a:off x="2256374" y="1809668"/>
            <a:ext cx="4387327" cy="3476718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1472" y="714356"/>
            <a:ext cx="77153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SPRÁVNÉ ŘEŠENÍ</a:t>
            </a:r>
          </a:p>
          <a:p>
            <a:r>
              <a:rPr lang="cs-CZ" sz="2000" dirty="0" smtClean="0"/>
              <a:t> </a:t>
            </a:r>
          </a:p>
        </p:txBody>
      </p:sp>
      <p:sp>
        <p:nvSpPr>
          <p:cNvPr id="7" name="Pravoúhlý trojúhelník 6"/>
          <p:cNvSpPr/>
          <p:nvPr/>
        </p:nvSpPr>
        <p:spPr>
          <a:xfrm rot="7703695">
            <a:off x="2996994" y="1451598"/>
            <a:ext cx="1792689" cy="5597875"/>
          </a:xfrm>
          <a:prstGeom prst="rtTriangle">
            <a:avLst/>
          </a:prstGeom>
          <a:solidFill>
            <a:schemeClr val="accent2">
              <a:lumMod val="40000"/>
              <a:lumOff val="6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2071670" y="1214422"/>
            <a:ext cx="571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M</a:t>
            </a:r>
            <a:endParaRPr lang="cs-CZ" sz="32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714348" y="3214686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K</a:t>
            </a:r>
            <a:endParaRPr lang="cs-CZ" sz="32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429388" y="5357826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L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929058" y="2643182"/>
            <a:ext cx="571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</a:rPr>
              <a:t>k</a:t>
            </a:r>
            <a:endParaRPr lang="cs-CZ" sz="3200" b="1" dirty="0">
              <a:solidFill>
                <a:srgbClr val="0070C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357290" y="2071678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</a:rPr>
              <a:t>l</a:t>
            </a:r>
            <a:endParaRPr lang="cs-CZ" sz="3200" b="1" dirty="0">
              <a:solidFill>
                <a:srgbClr val="0070C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286116" y="4214818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m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214942" y="1857364"/>
            <a:ext cx="30003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m  přepona</a:t>
            </a:r>
          </a:p>
          <a:p>
            <a:r>
              <a:rPr lang="cs-CZ" sz="2800" b="1" dirty="0" smtClean="0">
                <a:solidFill>
                  <a:srgbClr val="0070C0"/>
                </a:solidFill>
              </a:rPr>
              <a:t>k  odvěsna</a:t>
            </a:r>
          </a:p>
          <a:p>
            <a:r>
              <a:rPr lang="cs-CZ" sz="2800" b="1" dirty="0" smtClean="0">
                <a:solidFill>
                  <a:srgbClr val="0070C0"/>
                </a:solidFill>
              </a:rPr>
              <a:t>l  odvěsna</a:t>
            </a:r>
            <a:endParaRPr lang="cs-CZ" sz="2800" b="1" dirty="0">
              <a:solidFill>
                <a:srgbClr val="0070C0"/>
              </a:solidFill>
            </a:endParaRPr>
          </a:p>
        </p:txBody>
      </p:sp>
      <p:cxnSp>
        <p:nvCxnSpPr>
          <p:cNvPr id="16" name="Přímá spojovací čára 15"/>
          <p:cNvCxnSpPr>
            <a:endCxn id="7" idx="0"/>
          </p:cNvCxnSpPr>
          <p:nvPr/>
        </p:nvCxnSpPr>
        <p:spPr>
          <a:xfrm>
            <a:off x="1142976" y="3214686"/>
            <a:ext cx="5500726" cy="207170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>
            <a:stCxn id="7" idx="2"/>
          </p:cNvCxnSpPr>
          <p:nvPr/>
        </p:nvCxnSpPr>
        <p:spPr>
          <a:xfrm rot="10800000" flipV="1">
            <a:off x="1142977" y="1809668"/>
            <a:ext cx="1113399" cy="1405018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>
            <a:stCxn id="7" idx="2"/>
            <a:endCxn id="7" idx="0"/>
          </p:cNvCxnSpPr>
          <p:nvPr/>
        </p:nvCxnSpPr>
        <p:spPr>
          <a:xfrm rot="10800000" flipH="1" flipV="1">
            <a:off x="2256374" y="1809668"/>
            <a:ext cx="4387327" cy="3476718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bdélník 14"/>
          <p:cNvSpPr/>
          <p:nvPr/>
        </p:nvSpPr>
        <p:spPr>
          <a:xfrm>
            <a:off x="642910" y="4572008"/>
            <a:ext cx="321471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m</a:t>
            </a:r>
            <a:r>
              <a:rPr lang="cs-CZ" sz="3600" b="1" baseline="30000" dirty="0" smtClean="0">
                <a:solidFill>
                  <a:srgbClr val="FF0000"/>
                </a:solidFill>
              </a:rPr>
              <a:t>2</a:t>
            </a:r>
            <a:r>
              <a:rPr lang="cs-CZ" sz="3600" b="1" dirty="0" smtClean="0">
                <a:solidFill>
                  <a:srgbClr val="FF0000"/>
                </a:solidFill>
              </a:rPr>
              <a:t> = k</a:t>
            </a:r>
            <a:r>
              <a:rPr lang="cs-CZ" sz="3600" b="1" baseline="30000" dirty="0" smtClean="0">
                <a:solidFill>
                  <a:srgbClr val="FF0000"/>
                </a:solidFill>
              </a:rPr>
              <a:t>2 </a:t>
            </a:r>
            <a:r>
              <a:rPr lang="cs-CZ" sz="3600" b="1" dirty="0" smtClean="0">
                <a:solidFill>
                  <a:srgbClr val="FF0000"/>
                </a:solidFill>
              </a:rPr>
              <a:t>+ l</a:t>
            </a:r>
            <a:r>
              <a:rPr lang="cs-CZ" sz="3600" b="1" baseline="30000" dirty="0" smtClean="0">
                <a:solidFill>
                  <a:srgbClr val="FF0000"/>
                </a:solidFill>
              </a:rPr>
              <a:t>2</a:t>
            </a:r>
          </a:p>
          <a:p>
            <a:r>
              <a:rPr lang="cs-CZ" sz="3600" b="1" dirty="0" smtClean="0">
                <a:solidFill>
                  <a:srgbClr val="002060"/>
                </a:solidFill>
              </a:rPr>
              <a:t>k</a:t>
            </a:r>
            <a:r>
              <a:rPr lang="cs-CZ" sz="3600" b="1" baseline="30000" dirty="0" smtClean="0">
                <a:solidFill>
                  <a:srgbClr val="002060"/>
                </a:solidFill>
              </a:rPr>
              <a:t>2</a:t>
            </a:r>
            <a:r>
              <a:rPr lang="cs-CZ" sz="3600" b="1" dirty="0" smtClean="0">
                <a:solidFill>
                  <a:srgbClr val="002060"/>
                </a:solidFill>
              </a:rPr>
              <a:t> = m</a:t>
            </a:r>
            <a:r>
              <a:rPr lang="cs-CZ" sz="3600" b="1" baseline="30000" dirty="0" smtClean="0">
                <a:solidFill>
                  <a:srgbClr val="002060"/>
                </a:solidFill>
              </a:rPr>
              <a:t>2 </a:t>
            </a:r>
            <a:r>
              <a:rPr lang="cs-CZ" sz="3600" b="1" dirty="0" smtClean="0">
                <a:solidFill>
                  <a:srgbClr val="002060"/>
                </a:solidFill>
              </a:rPr>
              <a:t>- l</a:t>
            </a:r>
            <a:r>
              <a:rPr lang="cs-CZ" sz="3600" b="1" baseline="30000" dirty="0" smtClean="0">
                <a:solidFill>
                  <a:srgbClr val="002060"/>
                </a:solidFill>
              </a:rPr>
              <a:t>2</a:t>
            </a:r>
          </a:p>
          <a:p>
            <a:r>
              <a:rPr lang="cs-CZ" sz="3600" b="1" dirty="0" smtClean="0">
                <a:solidFill>
                  <a:srgbClr val="002060"/>
                </a:solidFill>
              </a:rPr>
              <a:t>l</a:t>
            </a:r>
            <a:r>
              <a:rPr lang="cs-CZ" sz="3600" b="1" baseline="30000" dirty="0" smtClean="0">
                <a:solidFill>
                  <a:srgbClr val="002060"/>
                </a:solidFill>
              </a:rPr>
              <a:t>2</a:t>
            </a:r>
            <a:r>
              <a:rPr lang="cs-CZ" sz="3600" b="1" dirty="0" smtClean="0">
                <a:solidFill>
                  <a:srgbClr val="002060"/>
                </a:solidFill>
              </a:rPr>
              <a:t> = m</a:t>
            </a:r>
            <a:r>
              <a:rPr lang="cs-CZ" sz="3600" b="1" baseline="30000" dirty="0" smtClean="0">
                <a:solidFill>
                  <a:srgbClr val="002060"/>
                </a:solidFill>
              </a:rPr>
              <a:t>2 </a:t>
            </a:r>
            <a:r>
              <a:rPr lang="cs-CZ" sz="3600" b="1" dirty="0" smtClean="0">
                <a:solidFill>
                  <a:srgbClr val="002060"/>
                </a:solidFill>
              </a:rPr>
              <a:t>- k</a:t>
            </a:r>
            <a:r>
              <a:rPr lang="cs-CZ" sz="3600" b="1" baseline="30000" dirty="0" smtClean="0">
                <a:solidFill>
                  <a:srgbClr val="002060"/>
                </a:solidFill>
              </a:rPr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1472" y="714356"/>
            <a:ext cx="7715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Označ strany trojúhelníku </a:t>
            </a:r>
            <a:r>
              <a:rPr lang="cs-CZ" sz="2000" b="1" dirty="0" smtClean="0"/>
              <a:t>malými písmeny</a:t>
            </a:r>
            <a:r>
              <a:rPr lang="cs-CZ" sz="2000" dirty="0" smtClean="0"/>
              <a:t>.  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928662" y="1714488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Y</a:t>
            </a:r>
            <a:endParaRPr lang="cs-CZ" sz="32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7786710" y="1643050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X</a:t>
            </a:r>
            <a:endParaRPr lang="cs-CZ" sz="32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357950" y="4429132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Z</a:t>
            </a:r>
            <a:endParaRPr lang="cs-CZ" sz="3200" b="1" dirty="0"/>
          </a:p>
        </p:txBody>
      </p:sp>
      <p:sp>
        <p:nvSpPr>
          <p:cNvPr id="26" name="Pravoúhlý trojúhelník 25"/>
          <p:cNvSpPr/>
          <p:nvPr/>
        </p:nvSpPr>
        <p:spPr>
          <a:xfrm rot="17718775">
            <a:off x="3108882" y="-921525"/>
            <a:ext cx="2804003" cy="5650867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1472" y="714356"/>
            <a:ext cx="7715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Zapiš, která strana je </a:t>
            </a:r>
            <a:r>
              <a:rPr lang="cs-CZ" sz="2000" b="1" dirty="0" smtClean="0"/>
              <a:t>přepona</a:t>
            </a:r>
            <a:r>
              <a:rPr lang="cs-CZ" sz="2000" dirty="0" smtClean="0"/>
              <a:t>, které strany jsou </a:t>
            </a:r>
            <a:r>
              <a:rPr lang="cs-CZ" sz="2000" b="1" dirty="0" smtClean="0"/>
              <a:t>odvěsny</a:t>
            </a:r>
            <a:r>
              <a:rPr lang="cs-CZ" sz="2000" dirty="0" smtClean="0"/>
              <a:t>. 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928662" y="1714488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Y</a:t>
            </a:r>
            <a:endParaRPr lang="cs-CZ" sz="32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7786710" y="1643050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X</a:t>
            </a:r>
            <a:endParaRPr lang="cs-CZ" sz="32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357950" y="4429132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Z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86248" y="1357298"/>
            <a:ext cx="571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z</a:t>
            </a:r>
            <a:endParaRPr lang="cs-CZ" sz="32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571868" y="3214686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x</a:t>
            </a:r>
            <a:endParaRPr lang="cs-CZ" sz="32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143768" y="3143248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y</a:t>
            </a:r>
            <a:endParaRPr lang="cs-CZ" sz="3200" b="1" dirty="0"/>
          </a:p>
        </p:txBody>
      </p:sp>
      <p:sp>
        <p:nvSpPr>
          <p:cNvPr id="26" name="Pravoúhlý trojúhelník 25"/>
          <p:cNvSpPr/>
          <p:nvPr/>
        </p:nvSpPr>
        <p:spPr>
          <a:xfrm rot="17718775">
            <a:off x="3108882" y="-921525"/>
            <a:ext cx="2804003" cy="5650867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1472" y="714356"/>
            <a:ext cx="7715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Zapiš, Pythagorovu větu pro výpočet přepony a obou odvěsen. 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928662" y="1714488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Y</a:t>
            </a:r>
            <a:endParaRPr lang="cs-CZ" sz="32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7786710" y="1643050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X</a:t>
            </a:r>
            <a:endParaRPr lang="cs-CZ" sz="32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357950" y="4429132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Z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357686" y="1285860"/>
            <a:ext cx="571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D4602C"/>
                </a:solidFill>
              </a:rPr>
              <a:t>z</a:t>
            </a:r>
            <a:endParaRPr lang="cs-CZ" sz="3200" b="1" dirty="0">
              <a:solidFill>
                <a:srgbClr val="D4602C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571868" y="3214686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x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143768" y="3143248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y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6" name="Pravoúhlý trojúhelník 25"/>
          <p:cNvSpPr/>
          <p:nvPr/>
        </p:nvSpPr>
        <p:spPr>
          <a:xfrm rot="17718775">
            <a:off x="3108882" y="-921525"/>
            <a:ext cx="2804003" cy="5650867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5" name="Přímá spojovací čára 14"/>
          <p:cNvCxnSpPr>
            <a:stCxn id="26" idx="0"/>
            <a:endCxn id="26" idx="4"/>
          </p:cNvCxnSpPr>
          <p:nvPr/>
        </p:nvCxnSpPr>
        <p:spPr>
          <a:xfrm rot="10800000" flipH="1">
            <a:off x="1357288" y="1844567"/>
            <a:ext cx="6307189" cy="118685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>
            <a:stCxn id="26" idx="0"/>
            <a:endCxn id="26" idx="2"/>
          </p:cNvCxnSpPr>
          <p:nvPr/>
        </p:nvCxnSpPr>
        <p:spPr>
          <a:xfrm rot="10800000" flipH="1" flipV="1">
            <a:off x="1357288" y="1963250"/>
            <a:ext cx="5108305" cy="2416095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>
            <a:stCxn id="26" idx="4"/>
            <a:endCxn id="26" idx="2"/>
          </p:cNvCxnSpPr>
          <p:nvPr/>
        </p:nvCxnSpPr>
        <p:spPr>
          <a:xfrm flipH="1">
            <a:off x="6465594" y="1844566"/>
            <a:ext cx="1198884" cy="253478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1000100" y="3286124"/>
            <a:ext cx="22860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D4602C"/>
                </a:solidFill>
              </a:rPr>
              <a:t>z  přepona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x  odvěsna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y  odvěsna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1472" y="714356"/>
            <a:ext cx="7715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SPRÁVNÉ ŘEŠENÍ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928662" y="1714488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Y</a:t>
            </a:r>
            <a:endParaRPr lang="cs-CZ" sz="32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7786710" y="1643050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X</a:t>
            </a:r>
            <a:endParaRPr lang="cs-CZ" sz="32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357950" y="4429132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Z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86248" y="1285860"/>
            <a:ext cx="571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D4602C"/>
                </a:solidFill>
              </a:rPr>
              <a:t>z</a:t>
            </a:r>
            <a:endParaRPr lang="cs-CZ" sz="3200" b="1" dirty="0">
              <a:solidFill>
                <a:srgbClr val="D4602C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571868" y="3214686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x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143768" y="3143248"/>
            <a:ext cx="4286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y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6" name="Pravoúhlý trojúhelník 25"/>
          <p:cNvSpPr/>
          <p:nvPr/>
        </p:nvSpPr>
        <p:spPr>
          <a:xfrm rot="17718775">
            <a:off x="3108882" y="-921525"/>
            <a:ext cx="2804003" cy="5650867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5" name="Přímá spojovací čára 14"/>
          <p:cNvCxnSpPr>
            <a:stCxn id="26" idx="0"/>
            <a:endCxn id="26" idx="4"/>
          </p:cNvCxnSpPr>
          <p:nvPr/>
        </p:nvCxnSpPr>
        <p:spPr>
          <a:xfrm rot="10800000" flipH="1">
            <a:off x="1357288" y="1844567"/>
            <a:ext cx="6307189" cy="118685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>
            <a:stCxn id="26" idx="0"/>
            <a:endCxn id="26" idx="2"/>
          </p:cNvCxnSpPr>
          <p:nvPr/>
        </p:nvCxnSpPr>
        <p:spPr>
          <a:xfrm rot="10800000" flipH="1" flipV="1">
            <a:off x="1357288" y="1963250"/>
            <a:ext cx="5108305" cy="2416095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>
            <a:stCxn id="26" idx="4"/>
            <a:endCxn id="26" idx="2"/>
          </p:cNvCxnSpPr>
          <p:nvPr/>
        </p:nvCxnSpPr>
        <p:spPr>
          <a:xfrm flipH="1">
            <a:off x="6465594" y="1844566"/>
            <a:ext cx="1198884" cy="253478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1000100" y="3286124"/>
            <a:ext cx="22860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D4602C"/>
                </a:solidFill>
              </a:rPr>
              <a:t>z  přepona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x  odvěsna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y  odvěsna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3428992" y="4572008"/>
            <a:ext cx="4572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dirty="0" smtClean="0">
                <a:solidFill>
                  <a:srgbClr val="D4602C"/>
                </a:solidFill>
              </a:rPr>
              <a:t>z</a:t>
            </a:r>
            <a:r>
              <a:rPr lang="cs-CZ" sz="3600" b="1" baseline="30000" dirty="0" smtClean="0">
                <a:solidFill>
                  <a:srgbClr val="D4602C"/>
                </a:solidFill>
              </a:rPr>
              <a:t>2</a:t>
            </a:r>
            <a:r>
              <a:rPr lang="cs-CZ" sz="3600" b="1" dirty="0" smtClean="0">
                <a:solidFill>
                  <a:srgbClr val="D4602C"/>
                </a:solidFill>
              </a:rPr>
              <a:t> = x</a:t>
            </a:r>
            <a:r>
              <a:rPr lang="cs-CZ" sz="3600" b="1" baseline="30000" dirty="0" smtClean="0">
                <a:solidFill>
                  <a:srgbClr val="D4602C"/>
                </a:solidFill>
              </a:rPr>
              <a:t>2 </a:t>
            </a:r>
            <a:r>
              <a:rPr lang="cs-CZ" sz="3600" b="1" dirty="0" smtClean="0">
                <a:solidFill>
                  <a:srgbClr val="D4602C"/>
                </a:solidFill>
              </a:rPr>
              <a:t>+ y</a:t>
            </a:r>
            <a:r>
              <a:rPr lang="cs-CZ" sz="3600" b="1" baseline="30000" dirty="0" smtClean="0">
                <a:solidFill>
                  <a:srgbClr val="D4602C"/>
                </a:solidFill>
              </a:rPr>
              <a:t>2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x</a:t>
            </a:r>
            <a:r>
              <a:rPr lang="cs-CZ" sz="3600" b="1" baseline="30000" dirty="0" smtClean="0">
                <a:solidFill>
                  <a:srgbClr val="FF0000"/>
                </a:solidFill>
              </a:rPr>
              <a:t>2</a:t>
            </a:r>
            <a:r>
              <a:rPr lang="cs-CZ" sz="3600" b="1" dirty="0" smtClean="0">
                <a:solidFill>
                  <a:srgbClr val="FF0000"/>
                </a:solidFill>
              </a:rPr>
              <a:t> = z</a:t>
            </a:r>
            <a:r>
              <a:rPr lang="cs-CZ" sz="3600" b="1" baseline="30000" dirty="0" smtClean="0">
                <a:solidFill>
                  <a:srgbClr val="FF0000"/>
                </a:solidFill>
              </a:rPr>
              <a:t>2 </a:t>
            </a:r>
            <a:r>
              <a:rPr lang="cs-CZ" sz="3600" b="1" dirty="0" smtClean="0">
                <a:solidFill>
                  <a:srgbClr val="FF0000"/>
                </a:solidFill>
              </a:rPr>
              <a:t>- y</a:t>
            </a:r>
            <a:r>
              <a:rPr lang="cs-CZ" sz="3600" b="1" baseline="30000" dirty="0" smtClean="0">
                <a:solidFill>
                  <a:srgbClr val="FF0000"/>
                </a:solidFill>
              </a:rPr>
              <a:t>2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y</a:t>
            </a:r>
            <a:r>
              <a:rPr lang="cs-CZ" sz="3600" b="1" baseline="30000" dirty="0" smtClean="0">
                <a:solidFill>
                  <a:srgbClr val="FF0000"/>
                </a:solidFill>
              </a:rPr>
              <a:t>2</a:t>
            </a:r>
            <a:r>
              <a:rPr lang="cs-CZ" sz="3600" b="1" dirty="0" smtClean="0">
                <a:solidFill>
                  <a:srgbClr val="FF0000"/>
                </a:solidFill>
              </a:rPr>
              <a:t> = z</a:t>
            </a:r>
            <a:r>
              <a:rPr lang="cs-CZ" sz="3600" b="1" baseline="30000" dirty="0" smtClean="0">
                <a:solidFill>
                  <a:srgbClr val="FF0000"/>
                </a:solidFill>
              </a:rPr>
              <a:t>2 </a:t>
            </a:r>
            <a:r>
              <a:rPr lang="cs-CZ" sz="3600" b="1" dirty="0" smtClean="0">
                <a:solidFill>
                  <a:srgbClr val="FF0000"/>
                </a:solidFill>
              </a:rPr>
              <a:t>- x</a:t>
            </a:r>
            <a:r>
              <a:rPr lang="cs-CZ" sz="3600" b="1" baseline="30000" dirty="0" smtClean="0">
                <a:solidFill>
                  <a:srgbClr val="FF0000"/>
                </a:solidFill>
              </a:rPr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28596" y="285728"/>
            <a:ext cx="82153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VYPRACUJ SAMOSTATNĚ </a:t>
            </a:r>
          </a:p>
          <a:p>
            <a:r>
              <a:rPr lang="cs-CZ" sz="2000" dirty="0" smtClean="0"/>
              <a:t>	- označ strany malými písmeny</a:t>
            </a:r>
          </a:p>
          <a:p>
            <a:r>
              <a:rPr lang="cs-CZ" sz="2000" dirty="0" smtClean="0"/>
              <a:t>	- zapiš Pythagorovu větu pro výpočet přepony a obou odvěsen </a:t>
            </a:r>
          </a:p>
        </p:txBody>
      </p:sp>
      <p:sp>
        <p:nvSpPr>
          <p:cNvPr id="18" name="Pravoúhlý trojúhelník 17"/>
          <p:cNvSpPr/>
          <p:nvPr/>
        </p:nvSpPr>
        <p:spPr>
          <a:xfrm rot="8746953">
            <a:off x="879973" y="2176436"/>
            <a:ext cx="1928826" cy="928694"/>
          </a:xfrm>
          <a:prstGeom prst="rt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2143108" y="1285860"/>
            <a:ext cx="7143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G</a:t>
            </a:r>
            <a:endParaRPr lang="cs-CZ" sz="28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57158" y="2571744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E</a:t>
            </a:r>
            <a:endParaRPr lang="cs-CZ" sz="28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2928926" y="2285992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F</a:t>
            </a:r>
            <a:endParaRPr lang="cs-CZ" sz="2800" dirty="0"/>
          </a:p>
        </p:txBody>
      </p:sp>
      <p:sp>
        <p:nvSpPr>
          <p:cNvPr id="25" name="Pravoúhlý trojúhelník 24"/>
          <p:cNvSpPr/>
          <p:nvPr/>
        </p:nvSpPr>
        <p:spPr>
          <a:xfrm rot="14998120">
            <a:off x="3863685" y="1647722"/>
            <a:ext cx="1559506" cy="2320859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TextovéPole 26"/>
          <p:cNvSpPr txBox="1"/>
          <p:nvPr/>
        </p:nvSpPr>
        <p:spPr>
          <a:xfrm>
            <a:off x="5143504" y="1357298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I</a:t>
            </a:r>
            <a:endParaRPr lang="cs-CZ" sz="28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3500430" y="3786190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J</a:t>
            </a:r>
            <a:endParaRPr lang="cs-CZ" sz="28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6072198" y="2928934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K</a:t>
            </a:r>
            <a:endParaRPr lang="cs-CZ" sz="2800" dirty="0"/>
          </a:p>
        </p:txBody>
      </p:sp>
      <p:sp>
        <p:nvSpPr>
          <p:cNvPr id="30" name="Pravoúhlý trojúhelník 29"/>
          <p:cNvSpPr/>
          <p:nvPr/>
        </p:nvSpPr>
        <p:spPr>
          <a:xfrm rot="9582668">
            <a:off x="7073155" y="1939165"/>
            <a:ext cx="1203213" cy="1784890"/>
          </a:xfrm>
          <a:prstGeom prst="rtTriangl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TextovéPole 30"/>
          <p:cNvSpPr txBox="1"/>
          <p:nvPr/>
        </p:nvSpPr>
        <p:spPr>
          <a:xfrm>
            <a:off x="6429388" y="1928802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L</a:t>
            </a:r>
            <a:endParaRPr lang="cs-CZ" sz="28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8215338" y="3500438"/>
            <a:ext cx="9286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M</a:t>
            </a:r>
            <a:endParaRPr lang="cs-CZ" sz="28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7786710" y="1285860"/>
            <a:ext cx="785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N</a:t>
            </a:r>
            <a:endParaRPr lang="cs-CZ" sz="2800" dirty="0"/>
          </a:p>
        </p:txBody>
      </p:sp>
      <p:sp>
        <p:nvSpPr>
          <p:cNvPr id="34" name="Pravoúhlý trojúhelník 33"/>
          <p:cNvSpPr/>
          <p:nvPr/>
        </p:nvSpPr>
        <p:spPr>
          <a:xfrm rot="7915963">
            <a:off x="1146363" y="4328066"/>
            <a:ext cx="2571768" cy="2500330"/>
          </a:xfrm>
          <a:prstGeom prst="rt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TextovéPole 34"/>
          <p:cNvSpPr txBox="1"/>
          <p:nvPr/>
        </p:nvSpPr>
        <p:spPr>
          <a:xfrm>
            <a:off x="214282" y="5572140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</a:t>
            </a:r>
            <a:endParaRPr lang="cs-CZ" sz="28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4214810" y="5357826"/>
            <a:ext cx="642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</a:t>
            </a:r>
            <a:endParaRPr lang="cs-CZ" sz="28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2143108" y="3286124"/>
            <a:ext cx="7143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Q</a:t>
            </a:r>
            <a:endParaRPr lang="cs-CZ" sz="2800" dirty="0"/>
          </a:p>
        </p:txBody>
      </p:sp>
      <p:sp>
        <p:nvSpPr>
          <p:cNvPr id="38" name="Pravoúhlý trojúhelník 37"/>
          <p:cNvSpPr/>
          <p:nvPr/>
        </p:nvSpPr>
        <p:spPr>
          <a:xfrm rot="19282449">
            <a:off x="5903025" y="3982808"/>
            <a:ext cx="1833046" cy="1473667"/>
          </a:xfrm>
          <a:prstGeom prst="rt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TextovéPole 39"/>
          <p:cNvSpPr txBox="1"/>
          <p:nvPr/>
        </p:nvSpPr>
        <p:spPr>
          <a:xfrm>
            <a:off x="8001024" y="4357694"/>
            <a:ext cx="500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R</a:t>
            </a:r>
            <a:endParaRPr lang="cs-CZ" sz="3200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5214942" y="4286256"/>
            <a:ext cx="500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</a:t>
            </a:r>
            <a:endParaRPr lang="cs-CZ" sz="3200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6357950" y="5857892"/>
            <a:ext cx="7143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T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ovéPole 7"/>
          <p:cNvSpPr txBox="1"/>
          <p:nvPr/>
        </p:nvSpPr>
        <p:spPr>
          <a:xfrm>
            <a:off x="857224" y="714356"/>
            <a:ext cx="36433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Použitá literatura:</a:t>
            </a:r>
          </a:p>
          <a:p>
            <a:r>
              <a:rPr lang="cs-CZ" dirty="0" smtClean="0"/>
              <a:t>vlastní práce autora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UM-PPT-šablon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DUM-PPT-šablona</Template>
  <TotalTime>104</TotalTime>
  <Words>359</Words>
  <Application>Microsoft Office PowerPoint</Application>
  <PresentationFormat>Předvádění na obrazovce (4:3)</PresentationFormat>
  <Paragraphs>132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DUM-PPT-šablona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učebního materiálu</dc:title>
  <dc:creator>Zdeňka Botková</dc:creator>
  <cp:lastModifiedBy>Rumcajs</cp:lastModifiedBy>
  <cp:revision>24</cp:revision>
  <dcterms:created xsi:type="dcterms:W3CDTF">2010-10-19T08:27:42Z</dcterms:created>
  <dcterms:modified xsi:type="dcterms:W3CDTF">2012-01-04T20:08:24Z</dcterms:modified>
</cp:coreProperties>
</file>