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65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D4602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3857628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</a:t>
            </a:r>
            <a:r>
              <a:rPr lang="cs-CZ" smtClean="0"/>
              <a:t>pro 8. </a:t>
            </a:r>
            <a:r>
              <a:rPr lang="cs-CZ" dirty="0" smtClean="0"/>
              <a:t>ročník, aplikace Pythagorovy věty pro výpočet výšky v rovnoramenném a rovnostranném trojúhelníku. Žáci provádějí zápis do sešitů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500042"/>
            <a:ext cx="87154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Škola</a:t>
            </a:r>
            <a:r>
              <a:rPr lang="cs-CZ" dirty="0" smtClean="0"/>
              <a:t>: Základní škola Varnsdorf, Edisonova 2821, okres Děčín,</a:t>
            </a:r>
          </a:p>
          <a:p>
            <a:r>
              <a:rPr lang="cs-CZ" dirty="0" smtClean="0"/>
              <a:t>příspěvková organizace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Matematika a její aplikace, matematika, geometrie v rovině a v prostoru, Pythagorova věta – výšky trojúhelníku</a:t>
            </a:r>
            <a:endParaRPr lang="cs-CZ" b="1" dirty="0" smtClean="0"/>
          </a:p>
          <a:p>
            <a:r>
              <a:rPr lang="cs-CZ" b="1" dirty="0" smtClean="0"/>
              <a:t>Autor</a:t>
            </a:r>
            <a:r>
              <a:rPr lang="cs-CZ" dirty="0" smtClean="0"/>
              <a:t>: Ing. Zdeňka Botková</a:t>
            </a:r>
          </a:p>
          <a:p>
            <a:r>
              <a:rPr lang="cs-CZ" b="1" dirty="0" smtClean="0"/>
              <a:t>Název pomůcky</a:t>
            </a:r>
            <a:r>
              <a:rPr lang="cs-CZ" dirty="0" smtClean="0"/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VY_42_INOVACE_02/IV. SADA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rovnoramenný trojúhelník ABC, základna c = 4 cm, </a:t>
            </a:r>
          </a:p>
          <a:p>
            <a:r>
              <a:rPr lang="cs-CZ" sz="2000" dirty="0" smtClean="0"/>
              <a:t>ramena a = b = 6 cm. Vypočítej výšku trojúhelníku.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71604" y="2643182"/>
            <a:ext cx="2160000" cy="2700000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514351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207167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9" name="Přímá spojovací čára 8"/>
          <p:cNvCxnSpPr>
            <a:stCxn id="4" idx="0"/>
            <a:endCxn id="4" idx="3"/>
          </p:cNvCxnSpPr>
          <p:nvPr/>
        </p:nvCxnSpPr>
        <p:spPr>
          <a:xfrm rot="16200000" flipH="1">
            <a:off x="1301604" y="3993182"/>
            <a:ext cx="27000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14612" y="392906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0000"/>
                </a:solidFill>
              </a:rPr>
              <a:t>c</a:t>
            </a:r>
            <a:endParaRPr lang="cs-CZ" sz="3200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rovnoramenný trojúhelník ABC, základna c = 4 cm, </a:t>
            </a:r>
          </a:p>
          <a:p>
            <a:r>
              <a:rPr lang="cs-CZ" sz="2000" dirty="0" smtClean="0"/>
              <a:t>ramena a = b = 6 cm. Vypočítej výšku trojúhelníku.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71604" y="2643182"/>
            <a:ext cx="2160000" cy="2700000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514351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207167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9" name="Přímá spojovací čára 8"/>
          <p:cNvCxnSpPr>
            <a:stCxn id="4" idx="0"/>
            <a:endCxn id="4" idx="3"/>
          </p:cNvCxnSpPr>
          <p:nvPr/>
        </p:nvCxnSpPr>
        <p:spPr>
          <a:xfrm rot="16200000" flipH="1">
            <a:off x="1301604" y="3993182"/>
            <a:ext cx="27000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14612" y="392906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0000"/>
                </a:solidFill>
              </a:rPr>
              <a:t>c</a:t>
            </a:r>
            <a:endParaRPr lang="cs-CZ" sz="3200" baseline="-25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7554" y="2571744"/>
            <a:ext cx="5429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Výška na základnu je kolmá ke straně AB,</a:t>
            </a:r>
          </a:p>
          <a:p>
            <a:r>
              <a:rPr lang="cs-CZ" sz="2000" b="1" dirty="0" smtClean="0"/>
              <a:t>prochází jejím středem S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13" name="Oblouk 12"/>
          <p:cNvSpPr/>
          <p:nvPr/>
        </p:nvSpPr>
        <p:spPr>
          <a:xfrm rot="16894568">
            <a:off x="2296079" y="5145714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500298" y="5214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rovnoramenný trojúhelník ABC, základna c = 4 cm, </a:t>
            </a:r>
          </a:p>
          <a:p>
            <a:r>
              <a:rPr lang="cs-CZ" sz="2000" dirty="0" smtClean="0"/>
              <a:t>ramena a = b = 6 cm. Vypočítej výšku trojúhelníku.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71604" y="2643182"/>
            <a:ext cx="2160000" cy="2700000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514351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207167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9" name="Přímá spojovací čára 8"/>
          <p:cNvCxnSpPr>
            <a:stCxn id="4" idx="0"/>
            <a:endCxn id="4" idx="3"/>
          </p:cNvCxnSpPr>
          <p:nvPr/>
        </p:nvCxnSpPr>
        <p:spPr>
          <a:xfrm rot="16200000" flipH="1">
            <a:off x="1301604" y="3993182"/>
            <a:ext cx="27000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14612" y="392906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0000"/>
                </a:solidFill>
              </a:rPr>
              <a:t>c</a:t>
            </a:r>
            <a:endParaRPr lang="cs-CZ" sz="3200" baseline="-25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7554" y="2571744"/>
            <a:ext cx="5429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Výška na základnu je kolmá ke straně AB,</a:t>
            </a:r>
          </a:p>
          <a:p>
            <a:r>
              <a:rPr lang="cs-CZ" sz="2000" b="1" dirty="0" smtClean="0"/>
              <a:t>prochází jejím středem S.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3786190"/>
            <a:ext cx="4143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Trojúhelník ASC je pravoúhlý, </a:t>
            </a:r>
          </a:p>
          <a:p>
            <a:r>
              <a:rPr lang="cs-CZ" sz="2000" b="1" dirty="0" smtClean="0"/>
              <a:t>výška </a:t>
            </a:r>
            <a:r>
              <a:rPr lang="cs-CZ" sz="2000" b="1" dirty="0" err="1" smtClean="0"/>
              <a:t>v</a:t>
            </a:r>
            <a:r>
              <a:rPr lang="cs-CZ" sz="2000" b="1" baseline="-25000" dirty="0" err="1" smtClean="0"/>
              <a:t>c</a:t>
            </a:r>
            <a:r>
              <a:rPr lang="cs-CZ" sz="2000" b="1" baseline="-25000" dirty="0" smtClean="0"/>
              <a:t> </a:t>
            </a:r>
            <a:r>
              <a:rPr lang="cs-CZ" sz="2000" b="1" dirty="0" smtClean="0"/>
              <a:t>je jeho odvěsna.</a:t>
            </a:r>
            <a:endParaRPr lang="cs-CZ" sz="2000" b="1" dirty="0"/>
          </a:p>
        </p:txBody>
      </p:sp>
      <p:sp>
        <p:nvSpPr>
          <p:cNvPr id="14" name="Oblouk 13"/>
          <p:cNvSpPr/>
          <p:nvPr/>
        </p:nvSpPr>
        <p:spPr>
          <a:xfrm rot="16894568">
            <a:off x="2296079" y="5145714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500298" y="5214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rovnoramenný trojúhelník ABC, základna c = 4 cm, </a:t>
            </a:r>
          </a:p>
          <a:p>
            <a:r>
              <a:rPr lang="cs-CZ" sz="2000" dirty="0" smtClean="0"/>
              <a:t>ramena a = b = 6 cm. Vypočítej výšku trojúhelníku.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71604" y="2643182"/>
            <a:ext cx="2160000" cy="2700000"/>
          </a:xfrm>
          <a:prstGeom prst="triangle">
            <a:avLst>
              <a:gd name="adj" fmla="val 49339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514351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207167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9" name="Přímá spojovací čára 8"/>
          <p:cNvCxnSpPr>
            <a:stCxn id="4" idx="0"/>
            <a:endCxn id="4" idx="3"/>
          </p:cNvCxnSpPr>
          <p:nvPr/>
        </p:nvCxnSpPr>
        <p:spPr>
          <a:xfrm rot="16200000" flipH="1">
            <a:off x="1287326" y="3993182"/>
            <a:ext cx="27000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14612" y="392906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0000"/>
                </a:solidFill>
              </a:rPr>
              <a:t>c</a:t>
            </a:r>
            <a:endParaRPr lang="cs-CZ" sz="3200" baseline="-25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7554" y="2571744"/>
            <a:ext cx="5429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Výška na základnu je kolmá ke straně AB,</a:t>
            </a:r>
          </a:p>
          <a:p>
            <a:r>
              <a:rPr lang="cs-CZ" sz="2000" b="1" dirty="0" smtClean="0"/>
              <a:t>prochází jejím středem S.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3786190"/>
            <a:ext cx="4143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Trojúhelník ASC je pravoúhlý, </a:t>
            </a:r>
          </a:p>
          <a:p>
            <a:r>
              <a:rPr lang="cs-CZ" sz="2000" b="1" dirty="0" smtClean="0"/>
              <a:t>výška </a:t>
            </a:r>
            <a:r>
              <a:rPr lang="cs-CZ" sz="2000" b="1" dirty="0" err="1" smtClean="0"/>
              <a:t>v</a:t>
            </a:r>
            <a:r>
              <a:rPr lang="cs-CZ" sz="2000" b="1" baseline="-25000" dirty="0" err="1" smtClean="0"/>
              <a:t>c</a:t>
            </a:r>
            <a:r>
              <a:rPr lang="cs-CZ" sz="2000" b="1" baseline="-25000" dirty="0" smtClean="0"/>
              <a:t> </a:t>
            </a:r>
            <a:r>
              <a:rPr lang="cs-CZ" sz="2000" b="1" dirty="0" smtClean="0"/>
              <a:t>je jeho odvěsna.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357187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D4602C"/>
                </a:solidFill>
              </a:rPr>
              <a:t>s</a:t>
            </a:r>
            <a:endParaRPr lang="cs-CZ" sz="3200" b="1" dirty="0">
              <a:solidFill>
                <a:srgbClr val="D4602C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57356" y="5214950"/>
            <a:ext cx="4286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c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2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22" name="Přímá spojovací čára 21"/>
          <p:cNvCxnSpPr/>
          <p:nvPr/>
        </p:nvCxnSpPr>
        <p:spPr>
          <a:xfrm rot="5400000">
            <a:off x="750065" y="3464721"/>
            <a:ext cx="2714646" cy="107156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571604" y="5357826"/>
            <a:ext cx="1071570" cy="158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16894568">
            <a:off x="2296079" y="5145714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500298" y="5214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rovnoramenný trojúhelník ABC, základna c = 4 cm, </a:t>
            </a:r>
          </a:p>
          <a:p>
            <a:r>
              <a:rPr lang="cs-CZ" sz="2000" dirty="0" smtClean="0"/>
              <a:t>ramena a = b = 6 cm. Vypočítej výšku trojúhelníku.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71604" y="2643182"/>
            <a:ext cx="2160000" cy="2700000"/>
          </a:xfrm>
          <a:prstGeom prst="triangle">
            <a:avLst>
              <a:gd name="adj" fmla="val 49339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514351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207167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9" name="Přímá spojovací čára 8"/>
          <p:cNvCxnSpPr>
            <a:stCxn id="4" idx="0"/>
            <a:endCxn id="4" idx="3"/>
          </p:cNvCxnSpPr>
          <p:nvPr/>
        </p:nvCxnSpPr>
        <p:spPr>
          <a:xfrm rot="16200000" flipH="1">
            <a:off x="1287326" y="3993182"/>
            <a:ext cx="27000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14612" y="392906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0000"/>
                </a:solidFill>
              </a:rPr>
              <a:t>c</a:t>
            </a:r>
            <a:endParaRPr lang="cs-CZ" sz="3200" baseline="-25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357187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D4602C"/>
                </a:solidFill>
              </a:rPr>
              <a:t>s</a:t>
            </a:r>
            <a:endParaRPr lang="cs-CZ" sz="3200" b="1" dirty="0">
              <a:solidFill>
                <a:srgbClr val="D4602C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57356" y="5214950"/>
            <a:ext cx="4286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c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2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22" name="Přímá spojovací čára 21"/>
          <p:cNvCxnSpPr/>
          <p:nvPr/>
        </p:nvCxnSpPr>
        <p:spPr>
          <a:xfrm rot="5400000">
            <a:off x="750065" y="3464721"/>
            <a:ext cx="2714646" cy="107156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571604" y="5357826"/>
            <a:ext cx="1071570" cy="158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16894568">
            <a:off x="2296079" y="5145714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500298" y="5214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1857364"/>
            <a:ext cx="3357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30000" dirty="0" smtClean="0"/>
              <a:t>2 </a:t>
            </a:r>
            <a:r>
              <a:rPr lang="cs-CZ" sz="3200" b="1" dirty="0" smtClean="0"/>
              <a:t>= v</a:t>
            </a:r>
            <a:r>
              <a:rPr lang="cs-CZ" sz="3200" b="1" baseline="-25000" dirty="0" smtClean="0"/>
              <a:t>c</a:t>
            </a:r>
            <a:r>
              <a:rPr lang="cs-CZ" sz="3200" b="1" baseline="30000" dirty="0" smtClean="0"/>
              <a:t>2 </a:t>
            </a:r>
            <a:r>
              <a:rPr lang="cs-CZ" sz="3200" b="1" dirty="0" smtClean="0"/>
              <a:t>+ </a:t>
            </a:r>
            <a:r>
              <a:rPr lang="cs-CZ" sz="4800" b="1" dirty="0" smtClean="0"/>
              <a:t>(</a:t>
            </a:r>
            <a:r>
              <a:rPr lang="cs-CZ" sz="3200" b="1" dirty="0" smtClean="0"/>
              <a:t>   </a:t>
            </a:r>
            <a:r>
              <a:rPr lang="cs-CZ" sz="4800" b="1" dirty="0" smtClean="0"/>
              <a:t>)</a:t>
            </a:r>
            <a:r>
              <a:rPr lang="cs-CZ" sz="3200" b="1" baseline="30000" dirty="0" smtClean="0"/>
              <a:t>2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72264" y="1928802"/>
            <a:ext cx="4286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c</a:t>
            </a:r>
          </a:p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2857496"/>
            <a:ext cx="3357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baseline="30000" dirty="0" smtClean="0"/>
              <a:t> </a:t>
            </a:r>
            <a:r>
              <a:rPr lang="cs-CZ" sz="3200" b="1" dirty="0" smtClean="0"/>
              <a:t>v</a:t>
            </a:r>
            <a:r>
              <a:rPr lang="cs-CZ" sz="3200" b="1" baseline="-25000" dirty="0" smtClean="0"/>
              <a:t>c</a:t>
            </a:r>
            <a:r>
              <a:rPr lang="cs-CZ" sz="3200" b="1" baseline="30000" dirty="0" smtClean="0"/>
              <a:t>2 </a:t>
            </a:r>
            <a:r>
              <a:rPr lang="cs-CZ" sz="3200" b="1" dirty="0" smtClean="0"/>
              <a:t>= s</a:t>
            </a:r>
            <a:r>
              <a:rPr lang="cs-CZ" sz="3200" b="1" baseline="30000" dirty="0" smtClean="0"/>
              <a:t>2 </a:t>
            </a:r>
            <a:r>
              <a:rPr lang="cs-CZ" sz="3200" b="1" dirty="0" smtClean="0"/>
              <a:t>- </a:t>
            </a:r>
            <a:r>
              <a:rPr lang="cs-CZ" sz="4800" b="1" dirty="0" smtClean="0"/>
              <a:t>(</a:t>
            </a:r>
            <a:r>
              <a:rPr lang="cs-CZ" sz="3200" b="1" dirty="0" smtClean="0"/>
              <a:t>   </a:t>
            </a:r>
            <a:r>
              <a:rPr lang="cs-CZ" sz="4800" b="1" dirty="0" smtClean="0"/>
              <a:t>)</a:t>
            </a:r>
            <a:r>
              <a:rPr lang="cs-CZ" sz="3200" b="1" baseline="30000" dirty="0" smtClean="0"/>
              <a:t>2</a:t>
            </a:r>
            <a:endParaRPr lang="cs-CZ" sz="4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72264" y="2928934"/>
            <a:ext cx="4286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c</a:t>
            </a:r>
          </a:p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43438" y="3786190"/>
            <a:ext cx="29289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baseline="30000" dirty="0" smtClean="0"/>
              <a:t> </a:t>
            </a:r>
            <a:r>
              <a:rPr lang="cs-CZ" sz="3200" b="1" dirty="0" smtClean="0"/>
              <a:t>v</a:t>
            </a:r>
            <a:r>
              <a:rPr lang="cs-CZ" sz="3200" b="1" baseline="-25000" dirty="0" smtClean="0"/>
              <a:t>c</a:t>
            </a:r>
            <a:r>
              <a:rPr lang="cs-CZ" sz="3200" b="1" baseline="30000" dirty="0" smtClean="0"/>
              <a:t>2 </a:t>
            </a:r>
            <a:r>
              <a:rPr lang="cs-CZ" sz="3200" b="1" dirty="0" smtClean="0"/>
              <a:t>= 6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– 2</a:t>
            </a:r>
            <a:r>
              <a:rPr lang="cs-CZ" sz="3200" b="1" baseline="30000" dirty="0" smtClean="0"/>
              <a:t>2</a:t>
            </a:r>
          </a:p>
          <a:p>
            <a:r>
              <a:rPr lang="cs-CZ" sz="3200" b="1" dirty="0" smtClean="0"/>
              <a:t>v</a:t>
            </a:r>
            <a:r>
              <a:rPr lang="cs-CZ" sz="3200" b="1" baseline="-25000" dirty="0" smtClean="0"/>
              <a:t>c</a:t>
            </a:r>
            <a:r>
              <a:rPr lang="cs-CZ" sz="3200" b="1" baseline="30000" dirty="0" smtClean="0"/>
              <a:t>2  </a:t>
            </a:r>
            <a:r>
              <a:rPr lang="cs-CZ" sz="3200" b="1" dirty="0" smtClean="0"/>
              <a:t>= 36 – 4</a:t>
            </a:r>
          </a:p>
          <a:p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c</a:t>
            </a:r>
            <a:r>
              <a:rPr lang="cs-CZ" sz="3200" b="1" dirty="0" smtClean="0"/>
              <a:t>   = </a:t>
            </a:r>
            <a:r>
              <a:rPr lang="cs-CZ" sz="3200" b="1" dirty="0" smtClean="0">
                <a:latin typeface="Cambria Math"/>
                <a:ea typeface="Cambria Math"/>
              </a:rPr>
              <a:t>√</a:t>
            </a:r>
            <a:r>
              <a:rPr lang="cs-CZ" sz="3200" b="1" dirty="0" smtClean="0">
                <a:latin typeface="Arial" pitchFamily="34" charset="0"/>
                <a:ea typeface="Cambria Math"/>
                <a:cs typeface="Arial" pitchFamily="34" charset="0"/>
              </a:rPr>
              <a:t>32</a:t>
            </a:r>
            <a:r>
              <a:rPr lang="cs-CZ" sz="3200" b="1" baseline="30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6072198" y="4831200"/>
            <a:ext cx="57150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rovnostranný trojúhelník XYZ, strana a = 8 cm, </a:t>
            </a:r>
          </a:p>
          <a:p>
            <a:r>
              <a:rPr lang="cs-CZ" sz="2000" dirty="0" smtClean="0"/>
              <a:t>Vypočítej výšku trojúhelníku.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528638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85736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</a:t>
            </a:r>
            <a:endParaRPr lang="cs-CZ" sz="3200" b="1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857224" y="2428868"/>
            <a:ext cx="3397592" cy="292895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rovnostranný trojúhelník XYZ, strana a = 8 cm, </a:t>
            </a:r>
          </a:p>
          <a:p>
            <a:r>
              <a:rPr lang="cs-CZ" sz="2000" dirty="0" smtClean="0"/>
              <a:t>Vypočítej výšku trojúhelníku.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528638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85736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</a:t>
            </a:r>
            <a:endParaRPr lang="cs-CZ" sz="3200" b="1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857224" y="2428868"/>
            <a:ext cx="3397592" cy="292895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286248" y="1785926"/>
            <a:ext cx="421484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Výška je kolmá ke straně, </a:t>
            </a:r>
          </a:p>
          <a:p>
            <a:r>
              <a:rPr lang="cs-CZ" sz="2000" b="1" dirty="0" smtClean="0"/>
              <a:t>prochází jejím středem.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Trojúhelník XSZ je pravoúhlý,</a:t>
            </a:r>
          </a:p>
          <a:p>
            <a:r>
              <a:rPr lang="cs-CZ" sz="2000" b="1" dirty="0" smtClean="0"/>
              <a:t>výška je jeho odvěsna. </a:t>
            </a:r>
            <a:endParaRPr lang="cs-CZ" sz="2000" b="1" dirty="0"/>
          </a:p>
        </p:txBody>
      </p:sp>
      <p:cxnSp>
        <p:nvCxnSpPr>
          <p:cNvPr id="18" name="Přímá spojovací čára 17"/>
          <p:cNvCxnSpPr>
            <a:stCxn id="24" idx="0"/>
            <a:endCxn id="24" idx="3"/>
          </p:cNvCxnSpPr>
          <p:nvPr/>
        </p:nvCxnSpPr>
        <p:spPr>
          <a:xfrm rot="16200000" flipH="1">
            <a:off x="1091541" y="3893347"/>
            <a:ext cx="2928958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16894568">
            <a:off x="2224641" y="5145714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428860" y="5214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357422" y="53578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14612" y="392906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v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z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dán rovnostranný trojúhelník XYZ, strana a = 8 cm, </a:t>
            </a:r>
          </a:p>
          <a:p>
            <a:r>
              <a:rPr lang="cs-CZ" sz="2000" dirty="0" smtClean="0"/>
              <a:t>Vypočítej výšku trojúhelníku.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528638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185736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</a:t>
            </a:r>
            <a:endParaRPr lang="cs-CZ" sz="3200" b="1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857224" y="2428868"/>
            <a:ext cx="3397592" cy="292895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286248" y="1785926"/>
            <a:ext cx="421484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Výška je kolmá ke straně, </a:t>
            </a:r>
          </a:p>
          <a:p>
            <a:r>
              <a:rPr lang="cs-CZ" sz="2000" b="1" dirty="0" smtClean="0"/>
              <a:t>prochází jejím středem.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Trojúhelník XSZ je pravoúhlý,</a:t>
            </a:r>
          </a:p>
          <a:p>
            <a:r>
              <a:rPr lang="cs-CZ" sz="2000" b="1" dirty="0" smtClean="0"/>
              <a:t>výška je jeho odvěsna. </a:t>
            </a:r>
            <a:endParaRPr lang="cs-CZ" sz="2000" b="1" dirty="0"/>
          </a:p>
        </p:txBody>
      </p:sp>
      <p:cxnSp>
        <p:nvCxnSpPr>
          <p:cNvPr id="18" name="Přímá spojovací čára 17"/>
          <p:cNvCxnSpPr>
            <a:stCxn id="24" idx="0"/>
            <a:endCxn id="24" idx="3"/>
          </p:cNvCxnSpPr>
          <p:nvPr/>
        </p:nvCxnSpPr>
        <p:spPr>
          <a:xfrm rot="16200000" flipH="1">
            <a:off x="1091541" y="3893347"/>
            <a:ext cx="2928958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16894568">
            <a:off x="2224641" y="5145714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428860" y="5214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357422" y="53578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14612" y="392906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v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>
            <a:stCxn id="24" idx="0"/>
            <a:endCxn id="24" idx="2"/>
          </p:cNvCxnSpPr>
          <p:nvPr/>
        </p:nvCxnSpPr>
        <p:spPr>
          <a:xfrm rot="16200000" flipH="1" flipV="1">
            <a:off x="242143" y="3043949"/>
            <a:ext cx="2928958" cy="1698796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24" idx="2"/>
            <a:endCxn id="24" idx="3"/>
          </p:cNvCxnSpPr>
          <p:nvPr/>
        </p:nvCxnSpPr>
        <p:spPr>
          <a:xfrm rot="16200000" flipH="1">
            <a:off x="1706622" y="4508428"/>
            <a:ext cx="1588" cy="1698796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714876" y="3643314"/>
            <a:ext cx="40005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(XZ)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200" baseline="30000" dirty="0" smtClean="0"/>
              <a:t> </a:t>
            </a:r>
            <a:r>
              <a:rPr lang="cs-CZ" sz="3200" b="1" dirty="0" smtClean="0"/>
              <a:t>=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(XS)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smtClean="0"/>
              <a:t>+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(SZ)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(SZ)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/>
              <a:t>= </a:t>
            </a:r>
            <a:r>
              <a:rPr lang="cs-CZ" sz="3200" b="1" dirty="0" smtClean="0">
                <a:solidFill>
                  <a:srgbClr val="00B050"/>
                </a:solidFill>
              </a:rPr>
              <a:t>(XZ)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200" baseline="30000" dirty="0" smtClean="0"/>
              <a:t> 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B050"/>
                </a:solidFill>
              </a:rPr>
              <a:t>(XS)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2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(SZ)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/>
              <a:t>=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8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- 4</a:t>
            </a:r>
            <a:r>
              <a:rPr lang="cs-CZ" sz="3200" b="1" baseline="30000" dirty="0" smtClean="0"/>
              <a:t>2</a:t>
            </a:r>
            <a:endParaRPr lang="cs-CZ" sz="3200" b="1" baseline="30000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(SZ)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2 </a:t>
            </a:r>
            <a:r>
              <a:rPr lang="cs-CZ" sz="3200" b="1" dirty="0" smtClean="0"/>
              <a:t>= 64 - 16</a:t>
            </a:r>
          </a:p>
          <a:p>
            <a:r>
              <a:rPr lang="cs-CZ" sz="3200" b="1" dirty="0" smtClean="0"/>
              <a:t>  SZ = </a:t>
            </a:r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z</a:t>
            </a:r>
            <a:r>
              <a:rPr lang="cs-CZ" sz="3200" b="1" dirty="0" smtClean="0"/>
              <a:t> = </a:t>
            </a:r>
            <a:r>
              <a:rPr lang="cs-CZ" sz="3200" b="1" dirty="0" smtClean="0">
                <a:latin typeface="Cambria Math"/>
                <a:ea typeface="Cambria Math"/>
              </a:rPr>
              <a:t>√</a:t>
            </a:r>
            <a:r>
              <a:rPr lang="cs-CZ" sz="3200" b="1" dirty="0" smtClean="0">
                <a:latin typeface="Arial" pitchFamily="34" charset="0"/>
                <a:ea typeface="Cambria Math"/>
                <a:cs typeface="Arial" pitchFamily="34" charset="0"/>
              </a:rPr>
              <a:t>48 cm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7056000" y="5659200"/>
            <a:ext cx="500066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obsah rovnostranného trojúhelníka EFG se stranou</a:t>
            </a:r>
          </a:p>
          <a:p>
            <a:r>
              <a:rPr lang="cs-CZ" sz="2000" dirty="0" smtClean="0"/>
              <a:t>e = 6 cm.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550070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178592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20" name="Rovnoramenný trojúhelník 19"/>
          <p:cNvSpPr/>
          <p:nvPr/>
        </p:nvSpPr>
        <p:spPr>
          <a:xfrm rot="19807815">
            <a:off x="274063" y="2216888"/>
            <a:ext cx="3148987" cy="2714644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obsah rovnostranného trojúhelníka EFG se stranou</a:t>
            </a:r>
          </a:p>
          <a:p>
            <a:r>
              <a:rPr lang="cs-CZ" sz="2000" dirty="0" smtClean="0"/>
              <a:t>e = 6 cm.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550070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178592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20" name="Rovnoramenný trojúhelník 19"/>
          <p:cNvSpPr/>
          <p:nvPr/>
        </p:nvSpPr>
        <p:spPr>
          <a:xfrm rot="19807815">
            <a:off x="274063" y="2216888"/>
            <a:ext cx="3148987" cy="2714644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643438" y="1857364"/>
            <a:ext cx="2714644" cy="1084841"/>
            <a:chOff x="4643438" y="1857364"/>
            <a:chExt cx="2714644" cy="1084841"/>
          </a:xfrm>
        </p:grpSpPr>
        <p:cxnSp>
          <p:nvCxnSpPr>
            <p:cNvPr id="11" name="Přímá spojovací čára 10"/>
            <p:cNvCxnSpPr/>
            <p:nvPr/>
          </p:nvCxnSpPr>
          <p:spPr>
            <a:xfrm rot="60000" flipV="1">
              <a:off x="5500694" y="2428868"/>
              <a:ext cx="1000132" cy="66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643438" y="2143116"/>
              <a:ext cx="8572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 = </a:t>
              </a:r>
              <a:endParaRPr lang="cs-CZ" sz="32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500694" y="1857364"/>
              <a:ext cx="18573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 . </a:t>
              </a:r>
              <a:r>
                <a:rPr lang="cs-CZ" sz="3200" b="1" dirty="0" err="1" smtClean="0"/>
                <a:t>v</a:t>
              </a:r>
              <a:r>
                <a:rPr lang="cs-CZ" sz="3200" b="1" baseline="-25000" dirty="0" err="1" smtClean="0"/>
                <a:t>a</a:t>
              </a:r>
              <a:endParaRPr lang="cs-CZ" sz="32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857884" y="235743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2</a:t>
              </a:r>
              <a:endParaRPr lang="cs-CZ" sz="3200" b="1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714348" y="342900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endParaRPr lang="cs-CZ" sz="3200" dirty="0"/>
          </a:p>
        </p:txBody>
      </p:sp>
      <p:cxnSp>
        <p:nvCxnSpPr>
          <p:cNvPr id="18" name="Přímá spojovací čára 17"/>
          <p:cNvCxnSpPr>
            <a:stCxn id="20" idx="4"/>
            <a:endCxn id="20" idx="1"/>
          </p:cNvCxnSpPr>
          <p:nvPr/>
        </p:nvCxnSpPr>
        <p:spPr>
          <a:xfrm rot="5400000" flipH="1">
            <a:off x="2527486" y="2604685"/>
            <a:ext cx="798" cy="272399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43042" y="342900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f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22" name="Přímá spojovací čára 21"/>
          <p:cNvCxnSpPr>
            <a:stCxn id="20" idx="0"/>
            <a:endCxn id="20" idx="2"/>
          </p:cNvCxnSpPr>
          <p:nvPr/>
        </p:nvCxnSpPr>
        <p:spPr>
          <a:xfrm rot="16200000" flipH="1" flipV="1">
            <a:off x="-403200" y="3959600"/>
            <a:ext cx="3138175" cy="1336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Skupina 24"/>
          <p:cNvGrpSpPr/>
          <p:nvPr/>
        </p:nvGrpSpPr>
        <p:grpSpPr>
          <a:xfrm>
            <a:off x="4714876" y="3786190"/>
            <a:ext cx="2714644" cy="1084841"/>
            <a:chOff x="4643438" y="1857364"/>
            <a:chExt cx="2714644" cy="1084841"/>
          </a:xfrm>
        </p:grpSpPr>
        <p:cxnSp>
          <p:nvCxnSpPr>
            <p:cNvPr id="26" name="Přímá spojovací čára 25"/>
            <p:cNvCxnSpPr/>
            <p:nvPr/>
          </p:nvCxnSpPr>
          <p:spPr>
            <a:xfrm rot="60000" flipV="1">
              <a:off x="5500694" y="2428868"/>
              <a:ext cx="1000132" cy="66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4643438" y="2143116"/>
              <a:ext cx="8572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 = </a:t>
              </a:r>
              <a:endParaRPr lang="cs-CZ" sz="32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500694" y="1857364"/>
              <a:ext cx="18573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f . </a:t>
              </a:r>
              <a:r>
                <a:rPr lang="cs-CZ" sz="3200" b="1" dirty="0" err="1" smtClean="0"/>
                <a:t>v</a:t>
              </a:r>
              <a:r>
                <a:rPr lang="cs-CZ" sz="3200" b="1" baseline="-25000" dirty="0" err="1" smtClean="0"/>
                <a:t>f</a:t>
              </a:r>
              <a:endParaRPr lang="cs-CZ" sz="3200" b="1" baseline="-250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857884" y="235743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2</a:t>
              </a:r>
              <a:endParaRPr lang="cs-CZ" sz="3200" b="1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500298" y="257174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28860" y="464344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714876" y="3143248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 = f = g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obsah rovnostranného trojúhelníka EFG se stranou</a:t>
            </a:r>
          </a:p>
          <a:p>
            <a:r>
              <a:rPr lang="cs-CZ" sz="2000" dirty="0" smtClean="0"/>
              <a:t>e = 6 cm.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550070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178592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20" name="Rovnoramenný trojúhelník 19"/>
          <p:cNvSpPr/>
          <p:nvPr/>
        </p:nvSpPr>
        <p:spPr>
          <a:xfrm rot="19807815">
            <a:off x="274063" y="2216888"/>
            <a:ext cx="3148987" cy="2714644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342900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endParaRPr lang="cs-CZ" sz="3200" dirty="0"/>
          </a:p>
        </p:txBody>
      </p:sp>
      <p:cxnSp>
        <p:nvCxnSpPr>
          <p:cNvPr id="18" name="Přímá spojovací čára 17"/>
          <p:cNvCxnSpPr>
            <a:stCxn id="20" idx="4"/>
            <a:endCxn id="20" idx="1"/>
          </p:cNvCxnSpPr>
          <p:nvPr/>
        </p:nvCxnSpPr>
        <p:spPr>
          <a:xfrm rot="5400000" flipH="1">
            <a:off x="2527486" y="2604685"/>
            <a:ext cx="798" cy="272399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43042" y="342900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f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22" name="Přímá spojovací čára 21"/>
          <p:cNvCxnSpPr>
            <a:stCxn id="20" idx="0"/>
            <a:endCxn id="20" idx="2"/>
          </p:cNvCxnSpPr>
          <p:nvPr/>
        </p:nvCxnSpPr>
        <p:spPr>
          <a:xfrm rot="16200000" flipH="1" flipV="1">
            <a:off x="-403200" y="3959600"/>
            <a:ext cx="3138175" cy="1336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24"/>
          <p:cNvGrpSpPr/>
          <p:nvPr/>
        </p:nvGrpSpPr>
        <p:grpSpPr>
          <a:xfrm>
            <a:off x="4643438" y="1857364"/>
            <a:ext cx="2714644" cy="1084841"/>
            <a:chOff x="4643438" y="1857364"/>
            <a:chExt cx="2714644" cy="1084841"/>
          </a:xfrm>
        </p:grpSpPr>
        <p:cxnSp>
          <p:nvCxnSpPr>
            <p:cNvPr id="26" name="Přímá spojovací čára 25"/>
            <p:cNvCxnSpPr/>
            <p:nvPr/>
          </p:nvCxnSpPr>
          <p:spPr>
            <a:xfrm rot="60000" flipV="1">
              <a:off x="5500694" y="2428868"/>
              <a:ext cx="1000132" cy="66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4643438" y="2143116"/>
              <a:ext cx="8572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 = </a:t>
              </a:r>
              <a:endParaRPr lang="cs-CZ" sz="32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500694" y="1857364"/>
              <a:ext cx="18573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f . </a:t>
              </a:r>
              <a:r>
                <a:rPr lang="cs-CZ" sz="3200" b="1" dirty="0" err="1" smtClean="0"/>
                <a:t>v</a:t>
              </a:r>
              <a:r>
                <a:rPr lang="cs-CZ" sz="3200" b="1" baseline="-25000" dirty="0" err="1" smtClean="0"/>
                <a:t>f</a:t>
              </a:r>
              <a:endParaRPr lang="cs-CZ" sz="3200" b="1" baseline="-250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857884" y="235743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2</a:t>
              </a:r>
              <a:endParaRPr lang="cs-CZ" sz="3200" b="1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500298" y="257174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28860" y="464344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</a:t>
            </a:r>
            <a:endParaRPr lang="cs-CZ" sz="3200" dirty="0"/>
          </a:p>
        </p:txBody>
      </p:sp>
      <p:cxnSp>
        <p:nvCxnSpPr>
          <p:cNvPr id="33" name="Přímá spojovací čára 32"/>
          <p:cNvCxnSpPr>
            <a:stCxn id="20" idx="0"/>
            <a:endCxn id="20" idx="4"/>
          </p:cNvCxnSpPr>
          <p:nvPr/>
        </p:nvCxnSpPr>
        <p:spPr>
          <a:xfrm rot="16200000" flipH="1">
            <a:off x="1746282" y="1823482"/>
            <a:ext cx="1569885" cy="271731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1214414" y="385762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275398">
            <a:off x="945011" y="3734073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714876" y="3357562"/>
            <a:ext cx="12144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f</a:t>
            </a:r>
            <a:r>
              <a:rPr lang="cs-CZ" sz="3200" b="1" baseline="-25000" dirty="0" smtClean="0"/>
              <a:t> </a:t>
            </a:r>
            <a:r>
              <a:rPr lang="cs-CZ" sz="3200" b="1" dirty="0" smtClean="0"/>
              <a:t>= ?</a:t>
            </a:r>
            <a:endParaRPr lang="cs-CZ" sz="3200" b="1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obsah rovnostranného trojúhelníka EFG se stranou</a:t>
            </a:r>
          </a:p>
          <a:p>
            <a:r>
              <a:rPr lang="cs-CZ" sz="2000" dirty="0" smtClean="0"/>
              <a:t>e = 6 cm.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550070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178592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20" name="Rovnoramenný trojúhelník 19"/>
          <p:cNvSpPr/>
          <p:nvPr/>
        </p:nvSpPr>
        <p:spPr>
          <a:xfrm rot="19807815">
            <a:off x="274063" y="2216888"/>
            <a:ext cx="3148987" cy="2714644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300037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endParaRPr lang="cs-CZ" sz="3200" dirty="0"/>
          </a:p>
        </p:txBody>
      </p:sp>
      <p:cxnSp>
        <p:nvCxnSpPr>
          <p:cNvPr id="18" name="Přímá spojovací čára 17"/>
          <p:cNvCxnSpPr>
            <a:stCxn id="20" idx="4"/>
            <a:endCxn id="20" idx="1"/>
          </p:cNvCxnSpPr>
          <p:nvPr/>
        </p:nvCxnSpPr>
        <p:spPr>
          <a:xfrm rot="5400000" flipH="1">
            <a:off x="2527486" y="2604685"/>
            <a:ext cx="798" cy="272399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43042" y="342900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f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22" name="Přímá spojovací čára 21"/>
          <p:cNvCxnSpPr>
            <a:stCxn id="20" idx="0"/>
            <a:endCxn id="20" idx="2"/>
          </p:cNvCxnSpPr>
          <p:nvPr/>
        </p:nvCxnSpPr>
        <p:spPr>
          <a:xfrm rot="16200000" flipH="1" flipV="1">
            <a:off x="-403200" y="3959600"/>
            <a:ext cx="3138175" cy="1336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500298" y="257174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28860" y="464344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</a:t>
            </a:r>
            <a:endParaRPr lang="cs-CZ" sz="3200" dirty="0"/>
          </a:p>
        </p:txBody>
      </p:sp>
      <p:cxnSp>
        <p:nvCxnSpPr>
          <p:cNvPr id="33" name="Přímá spojovací čára 32"/>
          <p:cNvCxnSpPr>
            <a:stCxn id="20" idx="0"/>
            <a:endCxn id="20" idx="4"/>
          </p:cNvCxnSpPr>
          <p:nvPr/>
        </p:nvCxnSpPr>
        <p:spPr>
          <a:xfrm rot="16200000" flipH="1">
            <a:off x="1746282" y="1823482"/>
            <a:ext cx="1569885" cy="271731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1214414" y="385762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275398">
            <a:off x="945011" y="3734073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857488" y="1643050"/>
            <a:ext cx="564360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 smtClean="0"/>
              <a:t>v</a:t>
            </a:r>
            <a:r>
              <a:rPr lang="cs-CZ" sz="2800" baseline="-25000" dirty="0" err="1" smtClean="0"/>
              <a:t>f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 je </a:t>
            </a:r>
            <a:r>
              <a:rPr lang="cs-CZ" sz="2800" b="1" dirty="0" smtClean="0"/>
              <a:t>odvěsna </a:t>
            </a:r>
          </a:p>
          <a:p>
            <a:r>
              <a:rPr lang="cs-CZ" sz="2800" dirty="0" smtClean="0"/>
              <a:t>pravoúhlého trojúhelníku GSF  </a:t>
            </a:r>
            <a:endParaRPr lang="cs-CZ" sz="2800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2910" y="3714752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072066" y="2643182"/>
            <a:ext cx="2857520" cy="1148656"/>
            <a:chOff x="5072066" y="2643182"/>
            <a:chExt cx="1785950" cy="1148656"/>
          </a:xfrm>
        </p:grpSpPr>
        <p:sp>
          <p:nvSpPr>
            <p:cNvPr id="24" name="TextovéPole 23"/>
            <p:cNvSpPr txBox="1"/>
            <p:nvPr/>
          </p:nvSpPr>
          <p:spPr>
            <a:xfrm>
              <a:off x="5072066" y="2714620"/>
              <a:ext cx="178595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</a:t>
              </a:r>
              <a:r>
                <a:rPr lang="cs-CZ" sz="3200" b="1" baseline="-25000" dirty="0" smtClean="0"/>
                <a:t>f</a:t>
              </a:r>
              <a:r>
                <a:rPr lang="cs-CZ" sz="3200" b="1" baseline="30000" dirty="0" smtClean="0"/>
                <a:t>2 </a:t>
              </a:r>
              <a:r>
                <a:rPr lang="cs-CZ" sz="3200" b="1" dirty="0" smtClean="0"/>
                <a:t>= e</a:t>
              </a:r>
              <a:r>
                <a:rPr lang="cs-CZ" sz="3200" b="1" baseline="30000" dirty="0" smtClean="0"/>
                <a:t>2 </a:t>
              </a:r>
              <a:r>
                <a:rPr lang="cs-CZ" sz="3200" b="1" dirty="0" smtClean="0"/>
                <a:t>- (   )</a:t>
              </a:r>
              <a:endParaRPr lang="cs-CZ" sz="32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174000" y="2643182"/>
              <a:ext cx="50006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/>
                <a:t>f </a:t>
              </a:r>
            </a:p>
            <a:p>
              <a:r>
                <a:rPr lang="cs-CZ" sz="2800" b="1" dirty="0" smtClean="0"/>
                <a:t>2</a:t>
              </a:r>
              <a:endParaRPr lang="cs-CZ" sz="2800" b="1" dirty="0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5143504" y="3571876"/>
            <a:ext cx="2571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</a:t>
            </a:r>
            <a:r>
              <a:rPr lang="cs-CZ" sz="3200" b="1" baseline="-25000" dirty="0" smtClean="0"/>
              <a:t>f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= 6</a:t>
            </a:r>
            <a:r>
              <a:rPr lang="cs-CZ" sz="3200" b="1" baseline="30000" dirty="0" smtClean="0"/>
              <a:t>2 </a:t>
            </a:r>
            <a:r>
              <a:rPr lang="cs-CZ" sz="3200" b="1" dirty="0" smtClean="0"/>
              <a:t>– 3</a:t>
            </a:r>
            <a:r>
              <a:rPr lang="cs-CZ" sz="3200" b="1" baseline="30000" dirty="0" smtClean="0"/>
              <a:t>2</a:t>
            </a:r>
          </a:p>
          <a:p>
            <a:r>
              <a:rPr lang="cs-CZ" sz="3200" b="1" dirty="0" smtClean="0"/>
              <a:t>v</a:t>
            </a:r>
            <a:r>
              <a:rPr lang="cs-CZ" sz="3200" b="1" baseline="-25000" dirty="0" smtClean="0"/>
              <a:t>f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= 36 – 9</a:t>
            </a:r>
          </a:p>
          <a:p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f</a:t>
            </a:r>
            <a:r>
              <a:rPr lang="cs-CZ" sz="3200" b="1" dirty="0" smtClean="0"/>
              <a:t>  = 5,2 cm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0001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obsah rovnostranného trojúhelníka EFG se stranou</a:t>
            </a:r>
          </a:p>
          <a:p>
            <a:r>
              <a:rPr lang="cs-CZ" sz="2000" dirty="0" smtClean="0"/>
              <a:t>e = 6 cm.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550070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371475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178592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20" name="Rovnoramenný trojúhelník 19"/>
          <p:cNvSpPr/>
          <p:nvPr/>
        </p:nvSpPr>
        <p:spPr>
          <a:xfrm rot="19807815">
            <a:off x="274063" y="2216888"/>
            <a:ext cx="3148987" cy="2714644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300037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endParaRPr lang="cs-CZ" sz="3200" dirty="0"/>
          </a:p>
        </p:txBody>
      </p:sp>
      <p:cxnSp>
        <p:nvCxnSpPr>
          <p:cNvPr id="18" name="Přímá spojovací čára 17"/>
          <p:cNvCxnSpPr>
            <a:stCxn id="20" idx="4"/>
            <a:endCxn id="20" idx="1"/>
          </p:cNvCxnSpPr>
          <p:nvPr/>
        </p:nvCxnSpPr>
        <p:spPr>
          <a:xfrm rot="5400000" flipH="1">
            <a:off x="2527486" y="2604685"/>
            <a:ext cx="798" cy="272399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43042" y="342900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v</a:t>
            </a:r>
            <a:r>
              <a:rPr lang="cs-CZ" sz="3200" baseline="-25000" dirty="0" err="1" smtClean="0">
                <a:solidFill>
                  <a:srgbClr val="FFFF00"/>
                </a:solidFill>
              </a:rPr>
              <a:t>f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22" name="Přímá spojovací čára 21"/>
          <p:cNvCxnSpPr>
            <a:stCxn id="20" idx="0"/>
            <a:endCxn id="20" idx="2"/>
          </p:cNvCxnSpPr>
          <p:nvPr/>
        </p:nvCxnSpPr>
        <p:spPr>
          <a:xfrm rot="16200000" flipH="1" flipV="1">
            <a:off x="-403200" y="3959600"/>
            <a:ext cx="3138175" cy="1336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500298" y="257174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28860" y="464344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</a:t>
            </a:r>
            <a:endParaRPr lang="cs-CZ" sz="3200" dirty="0"/>
          </a:p>
        </p:txBody>
      </p:sp>
      <p:cxnSp>
        <p:nvCxnSpPr>
          <p:cNvPr id="33" name="Přímá spojovací čára 32"/>
          <p:cNvCxnSpPr>
            <a:stCxn id="20" idx="0"/>
            <a:endCxn id="20" idx="4"/>
          </p:cNvCxnSpPr>
          <p:nvPr/>
        </p:nvCxnSpPr>
        <p:spPr>
          <a:xfrm rot="16200000" flipH="1">
            <a:off x="1746282" y="1823482"/>
            <a:ext cx="1569885" cy="271731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1214414" y="385762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275398">
            <a:off x="945011" y="3734073"/>
            <a:ext cx="500066" cy="428628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42910" y="3714752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786314" y="171448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f</a:t>
            </a:r>
            <a:r>
              <a:rPr lang="cs-CZ" sz="3200" b="1" dirty="0" smtClean="0"/>
              <a:t>  = 5,2 cm</a:t>
            </a:r>
            <a:endParaRPr lang="cs-CZ" sz="3200" b="1" dirty="0"/>
          </a:p>
        </p:txBody>
      </p:sp>
      <p:grpSp>
        <p:nvGrpSpPr>
          <p:cNvPr id="26" name="Skupina 24"/>
          <p:cNvGrpSpPr/>
          <p:nvPr/>
        </p:nvGrpSpPr>
        <p:grpSpPr>
          <a:xfrm>
            <a:off x="4714876" y="2571744"/>
            <a:ext cx="2714644" cy="1084841"/>
            <a:chOff x="4643438" y="1857364"/>
            <a:chExt cx="2714644" cy="1084841"/>
          </a:xfrm>
        </p:grpSpPr>
        <p:cxnSp>
          <p:nvCxnSpPr>
            <p:cNvPr id="27" name="Přímá spojovací čára 26"/>
            <p:cNvCxnSpPr/>
            <p:nvPr/>
          </p:nvCxnSpPr>
          <p:spPr>
            <a:xfrm rot="60000" flipV="1">
              <a:off x="5500694" y="2428868"/>
              <a:ext cx="1000132" cy="66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4643438" y="2143116"/>
              <a:ext cx="8572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 = </a:t>
              </a:r>
              <a:endParaRPr lang="cs-CZ" sz="32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500694" y="1857364"/>
              <a:ext cx="18573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f . </a:t>
              </a:r>
              <a:r>
                <a:rPr lang="cs-CZ" sz="3200" b="1" dirty="0" err="1" smtClean="0"/>
                <a:t>v</a:t>
              </a:r>
              <a:r>
                <a:rPr lang="cs-CZ" sz="3200" b="1" baseline="-25000" dirty="0" err="1" smtClean="0"/>
                <a:t>f</a:t>
              </a:r>
              <a:endParaRPr lang="cs-CZ" sz="3200" b="1" baseline="-25000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857884" y="235743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2</a:t>
              </a:r>
              <a:endParaRPr lang="cs-CZ" sz="3200" b="1" dirty="0"/>
            </a:p>
          </p:txBody>
        </p:sp>
      </p:grpSp>
      <p:grpSp>
        <p:nvGrpSpPr>
          <p:cNvPr id="38" name="Skupina 24"/>
          <p:cNvGrpSpPr/>
          <p:nvPr/>
        </p:nvGrpSpPr>
        <p:grpSpPr>
          <a:xfrm>
            <a:off x="4857752" y="3786190"/>
            <a:ext cx="2571768" cy="1084841"/>
            <a:chOff x="4643438" y="1857364"/>
            <a:chExt cx="2571768" cy="1084841"/>
          </a:xfrm>
        </p:grpSpPr>
        <p:cxnSp>
          <p:nvCxnSpPr>
            <p:cNvPr id="39" name="Přímá spojovací čára 38"/>
            <p:cNvCxnSpPr/>
            <p:nvPr/>
          </p:nvCxnSpPr>
          <p:spPr>
            <a:xfrm rot="60000" flipV="1">
              <a:off x="5500694" y="2428868"/>
              <a:ext cx="1000132" cy="66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4643438" y="2143116"/>
              <a:ext cx="8572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 = </a:t>
              </a:r>
              <a:endParaRPr lang="cs-CZ" sz="32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5357818" y="1857364"/>
              <a:ext cx="18573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6 . 5,2</a:t>
              </a:r>
              <a:endParaRPr lang="cs-CZ" sz="3200" b="1" baseline="-250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857884" y="235743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3</a:t>
              </a:r>
              <a:endParaRPr lang="cs-CZ" sz="3200" b="1" dirty="0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4786314" y="5000636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 = 10,4 cm</a:t>
            </a:r>
            <a:r>
              <a:rPr lang="cs-CZ" sz="3200" b="1" baseline="30000" dirty="0" smtClean="0"/>
              <a:t>2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85786" y="785794"/>
            <a:ext cx="44291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sz="2000" dirty="0" smtClean="0"/>
              <a:t>vlastní práce autora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318</TotalTime>
  <Words>641</Words>
  <Application>Microsoft Office PowerPoint</Application>
  <PresentationFormat>Předvádění na obrazovce (4:3)</PresentationFormat>
  <Paragraphs>172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47</cp:revision>
  <dcterms:created xsi:type="dcterms:W3CDTF">2010-10-19T08:27:42Z</dcterms:created>
  <dcterms:modified xsi:type="dcterms:W3CDTF">2012-01-04T20:14:29Z</dcterms:modified>
</cp:coreProperties>
</file>