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6" r:id="rId2"/>
    <p:sldId id="261" r:id="rId3"/>
    <p:sldId id="262" r:id="rId4"/>
    <p:sldId id="263" r:id="rId5"/>
    <p:sldId id="264" r:id="rId6"/>
    <p:sldId id="278" r:id="rId7"/>
    <p:sldId id="267" r:id="rId8"/>
    <p:sldId id="268" r:id="rId9"/>
    <p:sldId id="279" r:id="rId10"/>
    <p:sldId id="276" r:id="rId11"/>
    <p:sldId id="277" r:id="rId12"/>
    <p:sldId id="271" r:id="rId13"/>
    <p:sldId id="272" r:id="rId14"/>
    <p:sldId id="273" r:id="rId15"/>
    <p:sldId id="274" r:id="rId16"/>
    <p:sldId id="275" r:id="rId17"/>
    <p:sldId id="27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17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9F3F980-8F7E-48AA-89AA-3147986FF47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9F772E1-F41F-473B-9899-E87E6C09BF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1FA64-1F1E-4566-B287-83201360C819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CBC32-19A4-4871-B909-2075AD45CE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46EEC-08BA-46C4-99FF-EBA93918BBC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4A5F1-2151-4678-9260-52E1DC96D8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52CDB-AC05-4B69-9904-20C3AE712659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98166-3EA9-41F4-828B-869699B93E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A270F-D3EE-400C-A236-8930A5019575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04A12-0AA3-4AFE-8657-599C877C93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3DE74-AE4E-49D3-B844-1BD44913F47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644BD-970C-440A-8C1F-A45289D50D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96EDC-40D7-48DC-B261-2C99CC69C7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E47BB-1BF2-4E7F-90B4-5269CF095F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6723-8C63-4C05-B43D-DC005B0F51D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E1168-ADE2-4058-9910-2EFD914F29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74177-B048-43C1-97C0-C151E9A84833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D3FFC-F262-4FD6-87A4-FBC9891D689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1A1D5-1CB9-492C-B940-335C60065119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19A31-1CD9-4FA6-AF27-6C444A219D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B7C19-04C9-462A-80F4-5FF654C5B916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EEE65-C5C2-4750-AEE2-83F3AA7E21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E5F91-8A7D-4EF7-A430-25762F8619D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495B1-8BF3-4F15-A623-0CF5D148D3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5151FB3-998F-48FA-A252-9993F6F1BC3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9ECC43-3916-4B43-8EA5-171AB6A3FD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714375" y="4143375"/>
            <a:ext cx="8001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Anotace</a:t>
            </a:r>
            <a:r>
              <a:rPr lang="cs-CZ" b="1"/>
              <a:t>: </a:t>
            </a:r>
            <a:r>
              <a:rPr lang="cs-CZ" smtClean="0"/>
              <a:t>Prezentace </a:t>
            </a:r>
            <a:r>
              <a:rPr lang="cs-CZ"/>
              <a:t>je určena pro 8. </a:t>
            </a:r>
            <a:r>
              <a:rPr lang="cs-CZ" dirty="0"/>
              <a:t>ročník, užití  Pythagorovy věty v úlohách z praxe. Žáci pracují v sešitech souběžně s promítanou prezentací.</a:t>
            </a:r>
          </a:p>
          <a:p>
            <a:r>
              <a:rPr lang="cs-CZ" b="1" dirty="0"/>
              <a:t>Období: </a:t>
            </a:r>
            <a:r>
              <a:rPr lang="cs-CZ" dirty="0"/>
              <a:t>září – prosinec 2011</a:t>
            </a:r>
            <a:endParaRPr lang="cs-CZ" b="1" dirty="0"/>
          </a:p>
        </p:txBody>
      </p:sp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285721" y="500063"/>
            <a:ext cx="871543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 smtClean="0"/>
              <a:t>Škola</a:t>
            </a:r>
            <a:r>
              <a:rPr lang="cs-CZ" dirty="0" smtClean="0"/>
              <a:t>: Základní škola Varnsdorf, Edisonova 2821, okres Děčín,</a:t>
            </a:r>
          </a:p>
          <a:p>
            <a:r>
              <a:rPr lang="cs-CZ" dirty="0" smtClean="0"/>
              <a:t>příspěvková organizace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Matematika a její aplikace, matematika, geometrie v rovině a v prostoru, </a:t>
            </a:r>
            <a:r>
              <a:rPr lang="cs-CZ" b="1" dirty="0" smtClean="0"/>
              <a:t>Využití Pythagorovy věty v praxi</a:t>
            </a:r>
          </a:p>
          <a:p>
            <a:r>
              <a:rPr lang="cs-CZ" b="1" dirty="0" smtClean="0"/>
              <a:t>Autor</a:t>
            </a:r>
            <a:r>
              <a:rPr lang="cs-CZ" dirty="0" smtClean="0"/>
              <a:t>: Ing. Zdeňka Botková</a:t>
            </a:r>
          </a:p>
          <a:p>
            <a:r>
              <a:rPr lang="cs-CZ" b="1" dirty="0" smtClean="0"/>
              <a:t>Název pomůcky</a:t>
            </a:r>
            <a:r>
              <a:rPr lang="cs-CZ" dirty="0" smtClean="0"/>
              <a:t>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VY_42_INOVACE_03/IV. SADA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6429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Do jaké výše zdi domu dosáhne žebřík dlouhý 4,5 m, pokud bude od zdi odsazen 2 m?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28750" y="2928938"/>
            <a:ext cx="2500313" cy="314325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285875" y="1928813"/>
            <a:ext cx="2857500" cy="107156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857625" y="6072188"/>
            <a:ext cx="4286250" cy="1587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>
            <a:off x="3393282" y="4321969"/>
            <a:ext cx="2286000" cy="1214437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500563" y="4214813"/>
            <a:ext cx="114300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4,5 m</a:t>
            </a:r>
          </a:p>
        </p:txBody>
      </p:sp>
      <p:sp>
        <p:nvSpPr>
          <p:cNvPr id="3081" name="TextovéPole 11"/>
          <p:cNvSpPr txBox="1">
            <a:spLocks noChangeArrowheads="1"/>
          </p:cNvSpPr>
          <p:nvPr/>
        </p:nvSpPr>
        <p:spPr bwMode="auto">
          <a:xfrm>
            <a:off x="4143375" y="5715000"/>
            <a:ext cx="714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2 m</a:t>
            </a:r>
          </a:p>
        </p:txBody>
      </p:sp>
      <p:sp>
        <p:nvSpPr>
          <p:cNvPr id="3082" name="TextovéPole 12"/>
          <p:cNvSpPr txBox="1">
            <a:spLocks noChangeArrowheads="1"/>
          </p:cNvSpPr>
          <p:nvPr/>
        </p:nvSpPr>
        <p:spPr bwMode="auto">
          <a:xfrm>
            <a:off x="3000375" y="4643438"/>
            <a:ext cx="1000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v = 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6429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Do jaké výše zdi domu dosáhne žebřík dlouhý 4,5 m, pokud bude od zdi odsazen 2 m?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28750" y="2928938"/>
            <a:ext cx="2500313" cy="314325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285875" y="1928813"/>
            <a:ext cx="2857500" cy="107156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857625" y="6072188"/>
            <a:ext cx="4286250" cy="1587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>
            <a:off x="3393282" y="4321969"/>
            <a:ext cx="2286000" cy="1214437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500563" y="4214813"/>
            <a:ext cx="171450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 = 4,5 m</a:t>
            </a:r>
          </a:p>
        </p:txBody>
      </p:sp>
      <p:sp>
        <p:nvSpPr>
          <p:cNvPr id="4105" name="TextovéPole 11"/>
          <p:cNvSpPr txBox="1">
            <a:spLocks noChangeArrowheads="1"/>
          </p:cNvSpPr>
          <p:nvPr/>
        </p:nvSpPr>
        <p:spPr bwMode="auto">
          <a:xfrm>
            <a:off x="4000500" y="6000750"/>
            <a:ext cx="1285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d = 2 m</a:t>
            </a:r>
          </a:p>
        </p:txBody>
      </p:sp>
      <p:sp>
        <p:nvSpPr>
          <p:cNvPr id="4106" name="TextovéPole 12"/>
          <p:cNvSpPr txBox="1">
            <a:spLocks noChangeArrowheads="1"/>
          </p:cNvSpPr>
          <p:nvPr/>
        </p:nvSpPr>
        <p:spPr bwMode="auto">
          <a:xfrm>
            <a:off x="3000375" y="4643438"/>
            <a:ext cx="1000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v = ? </a:t>
            </a:r>
          </a:p>
        </p:txBody>
      </p:sp>
      <p:sp>
        <p:nvSpPr>
          <p:cNvPr id="14" name="Pravoúhlý trojúhelník 13"/>
          <p:cNvSpPr/>
          <p:nvPr/>
        </p:nvSpPr>
        <p:spPr>
          <a:xfrm>
            <a:off x="3929063" y="3857625"/>
            <a:ext cx="1192212" cy="22145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louk 14"/>
          <p:cNvSpPr/>
          <p:nvPr/>
        </p:nvSpPr>
        <p:spPr>
          <a:xfrm rot="315590">
            <a:off x="3662363" y="5808663"/>
            <a:ext cx="500062" cy="428625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000500" y="59293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6429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Do jaké výše zdi domu dosáhne žebřík dlouhý 4,5 m, pokud bude od zdi odsazen 2 m?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28750" y="2928938"/>
            <a:ext cx="2500313" cy="314325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285875" y="1928813"/>
            <a:ext cx="2857500" cy="107156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857625" y="6072188"/>
            <a:ext cx="4286250" cy="1587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>
            <a:off x="3400425" y="4329113"/>
            <a:ext cx="2271713" cy="1214437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500563" y="4214813"/>
            <a:ext cx="15716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 = 4,5 m</a:t>
            </a:r>
          </a:p>
        </p:txBody>
      </p:sp>
      <p:sp>
        <p:nvSpPr>
          <p:cNvPr id="5129" name="TextovéPole 11"/>
          <p:cNvSpPr txBox="1">
            <a:spLocks noChangeArrowheads="1"/>
          </p:cNvSpPr>
          <p:nvPr/>
        </p:nvSpPr>
        <p:spPr bwMode="auto">
          <a:xfrm>
            <a:off x="4000500" y="6000750"/>
            <a:ext cx="1428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d = 2 m</a:t>
            </a:r>
          </a:p>
        </p:txBody>
      </p:sp>
      <p:sp>
        <p:nvSpPr>
          <p:cNvPr id="5130" name="TextovéPole 12"/>
          <p:cNvSpPr txBox="1">
            <a:spLocks noChangeArrowheads="1"/>
          </p:cNvSpPr>
          <p:nvPr/>
        </p:nvSpPr>
        <p:spPr bwMode="auto">
          <a:xfrm>
            <a:off x="3000375" y="4643438"/>
            <a:ext cx="1000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v = ? </a:t>
            </a:r>
          </a:p>
        </p:txBody>
      </p:sp>
      <p:sp>
        <p:nvSpPr>
          <p:cNvPr id="14" name="Pravoúhlý trojúhelník 13"/>
          <p:cNvSpPr/>
          <p:nvPr/>
        </p:nvSpPr>
        <p:spPr>
          <a:xfrm>
            <a:off x="3929063" y="3857625"/>
            <a:ext cx="1192212" cy="22145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louk 14"/>
          <p:cNvSpPr/>
          <p:nvPr/>
        </p:nvSpPr>
        <p:spPr>
          <a:xfrm rot="315590">
            <a:off x="3662363" y="5808663"/>
            <a:ext cx="500062" cy="428625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000500" y="59293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34" name="TextovéPole 16"/>
          <p:cNvSpPr txBox="1">
            <a:spLocks noChangeArrowheads="1"/>
          </p:cNvSpPr>
          <p:nvPr/>
        </p:nvSpPr>
        <p:spPr bwMode="auto">
          <a:xfrm>
            <a:off x="5286375" y="2071688"/>
            <a:ext cx="2714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v</a:t>
            </a:r>
            <a:r>
              <a:rPr lang="cs-CZ" sz="3200" b="1" baseline="30000"/>
              <a:t>2</a:t>
            </a:r>
            <a:r>
              <a:rPr lang="cs-CZ" sz="3200" b="1"/>
              <a:t> = z</a:t>
            </a:r>
            <a:r>
              <a:rPr lang="cs-CZ" sz="3200" b="1" baseline="30000"/>
              <a:t>2</a:t>
            </a:r>
            <a:r>
              <a:rPr lang="cs-CZ" sz="3200" b="1"/>
              <a:t> – d</a:t>
            </a:r>
            <a:r>
              <a:rPr lang="cs-CZ" sz="3200" b="1" baseline="30000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6429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Do jaké výše zdi domu dosáhne žebřík dlouhý 4,5 m, pokud bude od zdi odsazen 2 m?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28750" y="2928938"/>
            <a:ext cx="2500313" cy="314325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285875" y="1928813"/>
            <a:ext cx="2857500" cy="107156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857625" y="6072188"/>
            <a:ext cx="4286250" cy="1587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>
            <a:off x="3393282" y="4321969"/>
            <a:ext cx="2286000" cy="1214437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500563" y="4214813"/>
            <a:ext cx="1643062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 = 4,5 m</a:t>
            </a:r>
          </a:p>
        </p:txBody>
      </p:sp>
      <p:sp>
        <p:nvSpPr>
          <p:cNvPr id="6153" name="TextovéPole 11"/>
          <p:cNvSpPr txBox="1">
            <a:spLocks noChangeArrowheads="1"/>
          </p:cNvSpPr>
          <p:nvPr/>
        </p:nvSpPr>
        <p:spPr bwMode="auto">
          <a:xfrm>
            <a:off x="3929063" y="6000750"/>
            <a:ext cx="1428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d = 2 m</a:t>
            </a:r>
          </a:p>
        </p:txBody>
      </p:sp>
      <p:sp>
        <p:nvSpPr>
          <p:cNvPr id="6154" name="TextovéPole 12"/>
          <p:cNvSpPr txBox="1">
            <a:spLocks noChangeArrowheads="1"/>
          </p:cNvSpPr>
          <p:nvPr/>
        </p:nvSpPr>
        <p:spPr bwMode="auto">
          <a:xfrm>
            <a:off x="2643188" y="4643438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v = 4 m </a:t>
            </a:r>
          </a:p>
        </p:txBody>
      </p:sp>
      <p:sp>
        <p:nvSpPr>
          <p:cNvPr id="14" name="Pravoúhlý trojúhelník 13"/>
          <p:cNvSpPr/>
          <p:nvPr/>
        </p:nvSpPr>
        <p:spPr>
          <a:xfrm>
            <a:off x="3929063" y="3857625"/>
            <a:ext cx="1192212" cy="22145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louk 14"/>
          <p:cNvSpPr/>
          <p:nvPr/>
        </p:nvSpPr>
        <p:spPr>
          <a:xfrm rot="315590">
            <a:off x="3662363" y="5808663"/>
            <a:ext cx="500062" cy="428625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000500" y="59293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58" name="TextovéPole 16"/>
          <p:cNvSpPr txBox="1">
            <a:spLocks noChangeArrowheads="1"/>
          </p:cNvSpPr>
          <p:nvPr/>
        </p:nvSpPr>
        <p:spPr bwMode="auto">
          <a:xfrm>
            <a:off x="5286375" y="2071688"/>
            <a:ext cx="271462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v</a:t>
            </a:r>
            <a:r>
              <a:rPr lang="cs-CZ" sz="3200" b="1" baseline="30000"/>
              <a:t>2</a:t>
            </a:r>
            <a:r>
              <a:rPr lang="cs-CZ" sz="3200" b="1"/>
              <a:t> = 4,5</a:t>
            </a:r>
            <a:r>
              <a:rPr lang="cs-CZ" sz="3200" b="1" baseline="30000"/>
              <a:t>2</a:t>
            </a:r>
            <a:r>
              <a:rPr lang="cs-CZ" sz="3200" b="1"/>
              <a:t> – 2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v</a:t>
            </a:r>
            <a:r>
              <a:rPr lang="cs-CZ" sz="3200" b="1" baseline="30000"/>
              <a:t>2</a:t>
            </a:r>
            <a:r>
              <a:rPr lang="cs-CZ" sz="3200" b="1"/>
              <a:t> = 20,25 – 4</a:t>
            </a:r>
          </a:p>
          <a:p>
            <a:r>
              <a:rPr lang="cs-CZ" sz="3200" b="1"/>
              <a:t>v</a:t>
            </a:r>
            <a:r>
              <a:rPr lang="cs-CZ" sz="3200" b="1" baseline="30000"/>
              <a:t>2  </a:t>
            </a:r>
            <a:r>
              <a:rPr lang="cs-CZ" sz="3200" b="1"/>
              <a:t>= 16,25</a:t>
            </a:r>
          </a:p>
          <a:p>
            <a:r>
              <a:rPr lang="cs-CZ" sz="3200" b="1"/>
              <a:t>v  = 4 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6429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Do jaké výše zdi domu dosáhne žebřík dlouhý 4,5 m, pokud bude od zdi odsazen 2 m?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28750" y="2928938"/>
            <a:ext cx="2500313" cy="314325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1285875" y="1928813"/>
            <a:ext cx="2857500" cy="107156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857625" y="6072188"/>
            <a:ext cx="4286250" cy="1587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>
            <a:off x="3393282" y="4321969"/>
            <a:ext cx="2286000" cy="1214437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500563" y="4214813"/>
            <a:ext cx="1643062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 = 4,5 m</a:t>
            </a:r>
          </a:p>
        </p:txBody>
      </p:sp>
      <p:sp>
        <p:nvSpPr>
          <p:cNvPr id="7177" name="TextovéPole 11"/>
          <p:cNvSpPr txBox="1">
            <a:spLocks noChangeArrowheads="1"/>
          </p:cNvSpPr>
          <p:nvPr/>
        </p:nvSpPr>
        <p:spPr bwMode="auto">
          <a:xfrm>
            <a:off x="3929063" y="6000750"/>
            <a:ext cx="1428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d = 2 m</a:t>
            </a:r>
          </a:p>
        </p:txBody>
      </p:sp>
      <p:sp>
        <p:nvSpPr>
          <p:cNvPr id="7178" name="TextovéPole 12"/>
          <p:cNvSpPr txBox="1">
            <a:spLocks noChangeArrowheads="1"/>
          </p:cNvSpPr>
          <p:nvPr/>
        </p:nvSpPr>
        <p:spPr bwMode="auto">
          <a:xfrm>
            <a:off x="2643188" y="4643438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v = 4 m </a:t>
            </a:r>
          </a:p>
        </p:txBody>
      </p:sp>
      <p:sp>
        <p:nvSpPr>
          <p:cNvPr id="14" name="Pravoúhlý trojúhelník 13"/>
          <p:cNvSpPr/>
          <p:nvPr/>
        </p:nvSpPr>
        <p:spPr>
          <a:xfrm>
            <a:off x="3929063" y="3857625"/>
            <a:ext cx="1192212" cy="2214563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louk 14"/>
          <p:cNvSpPr/>
          <p:nvPr/>
        </p:nvSpPr>
        <p:spPr>
          <a:xfrm rot="315590">
            <a:off x="3662363" y="5808663"/>
            <a:ext cx="500062" cy="428625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000500" y="5929313"/>
            <a:ext cx="71438" cy="7143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82" name="TextovéPole 16"/>
          <p:cNvSpPr txBox="1">
            <a:spLocks noChangeArrowheads="1"/>
          </p:cNvSpPr>
          <p:nvPr/>
        </p:nvSpPr>
        <p:spPr bwMode="auto">
          <a:xfrm>
            <a:off x="5286375" y="2071688"/>
            <a:ext cx="271462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v</a:t>
            </a:r>
            <a:r>
              <a:rPr lang="cs-CZ" sz="3200" b="1" baseline="30000"/>
              <a:t>2</a:t>
            </a:r>
            <a:r>
              <a:rPr lang="cs-CZ" sz="3200" b="1"/>
              <a:t> = 4,5</a:t>
            </a:r>
            <a:r>
              <a:rPr lang="cs-CZ" sz="3200" b="1" baseline="30000"/>
              <a:t>2</a:t>
            </a:r>
            <a:r>
              <a:rPr lang="cs-CZ" sz="3200" b="1"/>
              <a:t> – 2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v</a:t>
            </a:r>
            <a:r>
              <a:rPr lang="cs-CZ" sz="3200" b="1" baseline="30000"/>
              <a:t>2</a:t>
            </a:r>
            <a:r>
              <a:rPr lang="cs-CZ" sz="3200" b="1"/>
              <a:t> = 20,25 – 4</a:t>
            </a:r>
          </a:p>
          <a:p>
            <a:r>
              <a:rPr lang="cs-CZ" sz="3200" b="1"/>
              <a:t>v</a:t>
            </a:r>
            <a:r>
              <a:rPr lang="cs-CZ" sz="3200" b="1" baseline="30000"/>
              <a:t>2  </a:t>
            </a:r>
            <a:r>
              <a:rPr lang="cs-CZ" sz="3200" b="1"/>
              <a:t>= 16,25</a:t>
            </a:r>
          </a:p>
          <a:p>
            <a:r>
              <a:rPr lang="cs-CZ" sz="3200" b="1"/>
              <a:t>v  = 4 m</a:t>
            </a:r>
          </a:p>
        </p:txBody>
      </p:sp>
      <p:sp>
        <p:nvSpPr>
          <p:cNvPr id="7183" name="TextovéPole 17"/>
          <p:cNvSpPr txBox="1">
            <a:spLocks noChangeArrowheads="1"/>
          </p:cNvSpPr>
          <p:nvPr/>
        </p:nvSpPr>
        <p:spPr bwMode="auto">
          <a:xfrm>
            <a:off x="5429250" y="5072063"/>
            <a:ext cx="3357563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Žebřík dosáhne do výšky 4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0723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 dlouhé trámy potřebuje majitel na střechu domu, šíře domu je 8 m, ve štítu je výška 2,2 m. Trám má 30 cm přesahovat přes zdi domu.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000125" y="3143250"/>
            <a:ext cx="3779838" cy="192881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1000125" y="2357438"/>
            <a:ext cx="3779838" cy="78581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0" name="Přímá spojovací čára 19"/>
          <p:cNvCxnSpPr>
            <a:stCxn id="18" idx="2"/>
            <a:endCxn id="18" idx="4"/>
          </p:cNvCxnSpPr>
          <p:nvPr/>
        </p:nvCxnSpPr>
        <p:spPr>
          <a:xfrm rot="16200000" flipH="1">
            <a:off x="2890044" y="1251744"/>
            <a:ext cx="1587" cy="3781425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9" name="TextovéPole 20"/>
          <p:cNvSpPr txBox="1">
            <a:spLocks noChangeArrowheads="1"/>
          </p:cNvSpPr>
          <p:nvPr/>
        </p:nvSpPr>
        <p:spPr bwMode="auto">
          <a:xfrm>
            <a:off x="2428875" y="3286125"/>
            <a:ext cx="928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8 m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 rot="16200000" flipH="1">
            <a:off x="2494756" y="2736057"/>
            <a:ext cx="790575" cy="1588"/>
          </a:xfrm>
          <a:prstGeom prst="line">
            <a:avLst/>
          </a:prstGeom>
          <a:ln w="571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000375" y="2571750"/>
            <a:ext cx="10001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>
                    <a:lumMod val="95000"/>
                  </a:schemeClr>
                </a:solidFill>
              </a:rPr>
              <a:t>2,2 m</a:t>
            </a:r>
          </a:p>
        </p:txBody>
      </p:sp>
      <p:cxnSp>
        <p:nvCxnSpPr>
          <p:cNvPr id="27" name="Přímá spojovací čára 26"/>
          <p:cNvCxnSpPr>
            <a:stCxn id="18" idx="0"/>
            <a:endCxn id="18" idx="2"/>
          </p:cNvCxnSpPr>
          <p:nvPr/>
        </p:nvCxnSpPr>
        <p:spPr>
          <a:xfrm rot="16200000" flipH="1" flipV="1">
            <a:off x="1552576" y="1804987"/>
            <a:ext cx="785812" cy="1890713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3" name="TextovéPole 27"/>
          <p:cNvSpPr txBox="1">
            <a:spLocks noChangeArrowheads="1"/>
          </p:cNvSpPr>
          <p:nvPr/>
        </p:nvSpPr>
        <p:spPr bwMode="auto">
          <a:xfrm>
            <a:off x="1571625" y="2286000"/>
            <a:ext cx="571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0723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 dlouhé trámy potřebuje majitel na střechu domu, šíře domu je 8 m, ve štítu je výška 2,2 m. Trám má 30 cm přesahovat přes zdi domu.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000125" y="3143250"/>
            <a:ext cx="3779838" cy="192881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1000125" y="2357438"/>
            <a:ext cx="3779838" cy="78581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0" name="Přímá spojovací čára 19"/>
          <p:cNvCxnSpPr>
            <a:stCxn id="18" idx="2"/>
            <a:endCxn id="18" idx="4"/>
          </p:cNvCxnSpPr>
          <p:nvPr/>
        </p:nvCxnSpPr>
        <p:spPr>
          <a:xfrm rot="16200000" flipH="1">
            <a:off x="2890044" y="1251744"/>
            <a:ext cx="1587" cy="3781425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3" name="TextovéPole 20"/>
          <p:cNvSpPr txBox="1">
            <a:spLocks noChangeArrowheads="1"/>
          </p:cNvSpPr>
          <p:nvPr/>
        </p:nvSpPr>
        <p:spPr bwMode="auto">
          <a:xfrm>
            <a:off x="1571625" y="3214688"/>
            <a:ext cx="1285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a = 4 m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 rot="16200000" flipH="1">
            <a:off x="2494756" y="2736057"/>
            <a:ext cx="790575" cy="1588"/>
          </a:xfrm>
          <a:prstGeom prst="line">
            <a:avLst/>
          </a:prstGeom>
          <a:ln w="571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857500" y="2714625"/>
            <a:ext cx="16430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>
                    <a:lumMod val="95000"/>
                  </a:schemeClr>
                </a:solidFill>
              </a:rPr>
              <a:t>b =2,2 m</a:t>
            </a:r>
          </a:p>
        </p:txBody>
      </p:sp>
      <p:cxnSp>
        <p:nvCxnSpPr>
          <p:cNvPr id="27" name="Přímá spojovací čára 26"/>
          <p:cNvCxnSpPr>
            <a:stCxn id="18" idx="0"/>
            <a:endCxn id="18" idx="2"/>
          </p:cNvCxnSpPr>
          <p:nvPr/>
        </p:nvCxnSpPr>
        <p:spPr>
          <a:xfrm rot="16200000" flipH="1" flipV="1">
            <a:off x="1552576" y="1804987"/>
            <a:ext cx="785812" cy="1890713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7" name="TextovéPole 27"/>
          <p:cNvSpPr txBox="1">
            <a:spLocks noChangeArrowheads="1"/>
          </p:cNvSpPr>
          <p:nvPr/>
        </p:nvSpPr>
        <p:spPr bwMode="auto">
          <a:xfrm>
            <a:off x="1285875" y="2286000"/>
            <a:ext cx="1143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c = ?</a:t>
            </a:r>
          </a:p>
        </p:txBody>
      </p:sp>
      <p:sp>
        <p:nvSpPr>
          <p:cNvPr id="12" name="Oblouk 11"/>
          <p:cNvSpPr/>
          <p:nvPr/>
        </p:nvSpPr>
        <p:spPr>
          <a:xfrm rot="16780208">
            <a:off x="2575719" y="2924969"/>
            <a:ext cx="500063" cy="428625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735263" y="3000375"/>
            <a:ext cx="71437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0723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 dlouhé trámy potřebuje majitel na střechu domu, šíře domu je 8 m, ve štítu je výška 2,2 m. Trám má 30 cm přesahovat přes zdi domu.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000125" y="3143250"/>
            <a:ext cx="3779838" cy="192881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1000125" y="2357438"/>
            <a:ext cx="3779838" cy="78581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0" name="Přímá spojovací čára 19"/>
          <p:cNvCxnSpPr>
            <a:stCxn id="18" idx="2"/>
            <a:endCxn id="18" idx="4"/>
          </p:cNvCxnSpPr>
          <p:nvPr/>
        </p:nvCxnSpPr>
        <p:spPr>
          <a:xfrm rot="16200000" flipH="1">
            <a:off x="2890044" y="1251744"/>
            <a:ext cx="1587" cy="3781425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7" name="TextovéPole 20"/>
          <p:cNvSpPr txBox="1">
            <a:spLocks noChangeArrowheads="1"/>
          </p:cNvSpPr>
          <p:nvPr/>
        </p:nvSpPr>
        <p:spPr bwMode="auto">
          <a:xfrm>
            <a:off x="1571625" y="3214688"/>
            <a:ext cx="1285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a = 4 m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 rot="16200000" flipH="1">
            <a:off x="2494756" y="2736057"/>
            <a:ext cx="790575" cy="1588"/>
          </a:xfrm>
          <a:prstGeom prst="line">
            <a:avLst/>
          </a:prstGeom>
          <a:ln w="571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857500" y="2714625"/>
            <a:ext cx="16430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>
                    <a:lumMod val="95000"/>
                  </a:schemeClr>
                </a:solidFill>
              </a:rPr>
              <a:t>b =2,2 m</a:t>
            </a:r>
          </a:p>
        </p:txBody>
      </p:sp>
      <p:cxnSp>
        <p:nvCxnSpPr>
          <p:cNvPr id="27" name="Přímá spojovací čára 26"/>
          <p:cNvCxnSpPr>
            <a:stCxn id="18" idx="0"/>
            <a:endCxn id="18" idx="2"/>
          </p:cNvCxnSpPr>
          <p:nvPr/>
        </p:nvCxnSpPr>
        <p:spPr>
          <a:xfrm rot="16200000" flipH="1" flipV="1">
            <a:off x="1552576" y="1804987"/>
            <a:ext cx="785812" cy="1890713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1" name="TextovéPole 27"/>
          <p:cNvSpPr txBox="1">
            <a:spLocks noChangeArrowheads="1"/>
          </p:cNvSpPr>
          <p:nvPr/>
        </p:nvSpPr>
        <p:spPr bwMode="auto">
          <a:xfrm>
            <a:off x="1285875" y="2286000"/>
            <a:ext cx="1143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c = ?</a:t>
            </a:r>
          </a:p>
        </p:txBody>
      </p:sp>
      <p:sp>
        <p:nvSpPr>
          <p:cNvPr id="12" name="Oblouk 11"/>
          <p:cNvSpPr/>
          <p:nvPr/>
        </p:nvSpPr>
        <p:spPr>
          <a:xfrm rot="16780208">
            <a:off x="2575719" y="2924969"/>
            <a:ext cx="500063" cy="428625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735263" y="3000375"/>
            <a:ext cx="71437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54" name="TextovéPole 18"/>
          <p:cNvSpPr txBox="1">
            <a:spLocks noChangeArrowheads="1"/>
          </p:cNvSpPr>
          <p:nvPr/>
        </p:nvSpPr>
        <p:spPr bwMode="auto">
          <a:xfrm>
            <a:off x="5429250" y="2714625"/>
            <a:ext cx="285750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a</a:t>
            </a:r>
            <a:r>
              <a:rPr lang="cs-CZ" sz="3200" b="1" baseline="30000"/>
              <a:t>2</a:t>
            </a:r>
            <a:r>
              <a:rPr lang="cs-CZ" sz="3200" b="1"/>
              <a:t> + b</a:t>
            </a:r>
            <a:r>
              <a:rPr lang="cs-CZ" sz="3200" b="1" baseline="30000"/>
              <a:t>2</a:t>
            </a:r>
          </a:p>
          <a:p>
            <a:r>
              <a:rPr lang="cs-CZ" sz="3200" b="1" baseline="30000"/>
              <a:t> </a:t>
            </a:r>
            <a:endParaRPr lang="cs-CZ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0723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 dlouhé trámy potřebuje majitel na střechu domu, šíře domu je 8 m, ve štítu je výška 2,2 m. Trám má 30 cm přesahovat přes zdi domu.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000125" y="3143250"/>
            <a:ext cx="3779838" cy="192881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1000125" y="2357438"/>
            <a:ext cx="3779838" cy="78581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0" name="Přímá spojovací čára 19"/>
          <p:cNvCxnSpPr>
            <a:stCxn id="18" idx="2"/>
            <a:endCxn id="18" idx="4"/>
          </p:cNvCxnSpPr>
          <p:nvPr/>
        </p:nvCxnSpPr>
        <p:spPr>
          <a:xfrm rot="16200000" flipH="1">
            <a:off x="2890044" y="1251744"/>
            <a:ext cx="1587" cy="3781425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1" name="TextovéPole 20"/>
          <p:cNvSpPr txBox="1">
            <a:spLocks noChangeArrowheads="1"/>
          </p:cNvSpPr>
          <p:nvPr/>
        </p:nvSpPr>
        <p:spPr bwMode="auto">
          <a:xfrm>
            <a:off x="1571625" y="3214688"/>
            <a:ext cx="1285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a = 4 m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 rot="16200000" flipH="1">
            <a:off x="2494756" y="2736057"/>
            <a:ext cx="790575" cy="1588"/>
          </a:xfrm>
          <a:prstGeom prst="line">
            <a:avLst/>
          </a:prstGeom>
          <a:ln w="571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857500" y="2714625"/>
            <a:ext cx="16430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>
                    <a:lumMod val="95000"/>
                  </a:schemeClr>
                </a:solidFill>
              </a:rPr>
              <a:t>b =2,2 m</a:t>
            </a:r>
          </a:p>
        </p:txBody>
      </p:sp>
      <p:cxnSp>
        <p:nvCxnSpPr>
          <p:cNvPr id="27" name="Přímá spojovací čára 26"/>
          <p:cNvCxnSpPr>
            <a:stCxn id="18" idx="0"/>
            <a:endCxn id="18" idx="2"/>
          </p:cNvCxnSpPr>
          <p:nvPr/>
        </p:nvCxnSpPr>
        <p:spPr>
          <a:xfrm rot="16200000" flipH="1" flipV="1">
            <a:off x="1552576" y="1804987"/>
            <a:ext cx="785812" cy="1890713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5" name="TextovéPole 27"/>
          <p:cNvSpPr txBox="1">
            <a:spLocks noChangeArrowheads="1"/>
          </p:cNvSpPr>
          <p:nvPr/>
        </p:nvSpPr>
        <p:spPr bwMode="auto">
          <a:xfrm>
            <a:off x="1285875" y="2286000"/>
            <a:ext cx="1143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c = ?</a:t>
            </a:r>
          </a:p>
        </p:txBody>
      </p:sp>
      <p:sp>
        <p:nvSpPr>
          <p:cNvPr id="12" name="Oblouk 11"/>
          <p:cNvSpPr/>
          <p:nvPr/>
        </p:nvSpPr>
        <p:spPr>
          <a:xfrm rot="16780208">
            <a:off x="2575719" y="2924969"/>
            <a:ext cx="500063" cy="428625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735263" y="3000375"/>
            <a:ext cx="71437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78" name="TextovéPole 18"/>
          <p:cNvSpPr txBox="1">
            <a:spLocks noChangeArrowheads="1"/>
          </p:cNvSpPr>
          <p:nvPr/>
        </p:nvSpPr>
        <p:spPr bwMode="auto">
          <a:xfrm>
            <a:off x="5429250" y="2714625"/>
            <a:ext cx="2857500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a</a:t>
            </a:r>
            <a:r>
              <a:rPr lang="cs-CZ" sz="3200" b="1" baseline="30000"/>
              <a:t>2</a:t>
            </a:r>
            <a:r>
              <a:rPr lang="cs-CZ" sz="3200" b="1"/>
              <a:t> + b</a:t>
            </a:r>
            <a:r>
              <a:rPr lang="cs-CZ" sz="3200" b="1" baseline="30000"/>
              <a:t>2</a:t>
            </a:r>
          </a:p>
          <a:p>
            <a:r>
              <a:rPr lang="cs-CZ" sz="3200" b="1" baseline="30000"/>
              <a:t> </a:t>
            </a:r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4</a:t>
            </a:r>
            <a:r>
              <a:rPr lang="cs-CZ" sz="3200" b="1" baseline="30000"/>
              <a:t>2</a:t>
            </a:r>
            <a:r>
              <a:rPr lang="cs-CZ" sz="3200" b="1"/>
              <a:t> + 2,2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16 + 4,84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20,84</a:t>
            </a:r>
          </a:p>
          <a:p>
            <a:r>
              <a:rPr lang="cs-CZ" sz="3200" b="1"/>
              <a:t>c = 4,6 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0723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 dlouhé trámy potřebuje majitel na střechu domu, šíře domu je 8 m, ve štítu je výška 2,2 m. Trám má 30 cm přesahovat přes zdi domu.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000125" y="3143250"/>
            <a:ext cx="3779838" cy="192881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1000125" y="2357438"/>
            <a:ext cx="3779838" cy="78581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0" name="Přímá spojovací čára 19"/>
          <p:cNvCxnSpPr>
            <a:stCxn id="18" idx="2"/>
            <a:endCxn id="18" idx="4"/>
          </p:cNvCxnSpPr>
          <p:nvPr/>
        </p:nvCxnSpPr>
        <p:spPr>
          <a:xfrm rot="16200000" flipH="1">
            <a:off x="2890044" y="1251744"/>
            <a:ext cx="1587" cy="3781425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5" name="TextovéPole 20"/>
          <p:cNvSpPr txBox="1">
            <a:spLocks noChangeArrowheads="1"/>
          </p:cNvSpPr>
          <p:nvPr/>
        </p:nvSpPr>
        <p:spPr bwMode="auto">
          <a:xfrm>
            <a:off x="1571625" y="3214688"/>
            <a:ext cx="1285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2060"/>
                </a:solidFill>
              </a:rPr>
              <a:t>a = 4 m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 rot="16200000" flipH="1">
            <a:off x="2494756" y="2736057"/>
            <a:ext cx="790575" cy="1588"/>
          </a:xfrm>
          <a:prstGeom prst="line">
            <a:avLst/>
          </a:prstGeom>
          <a:ln w="571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857500" y="2714625"/>
            <a:ext cx="16430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>
                    <a:lumMod val="95000"/>
                  </a:schemeClr>
                </a:solidFill>
              </a:rPr>
              <a:t>b =2,2 m</a:t>
            </a:r>
          </a:p>
        </p:txBody>
      </p:sp>
      <p:cxnSp>
        <p:nvCxnSpPr>
          <p:cNvPr id="27" name="Přímá spojovací čára 26"/>
          <p:cNvCxnSpPr>
            <a:stCxn id="18" idx="0"/>
            <a:endCxn id="18" idx="2"/>
          </p:cNvCxnSpPr>
          <p:nvPr/>
        </p:nvCxnSpPr>
        <p:spPr>
          <a:xfrm rot="16200000" flipH="1" flipV="1">
            <a:off x="1552576" y="1804987"/>
            <a:ext cx="785812" cy="1890713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9" name="TextovéPole 27"/>
          <p:cNvSpPr txBox="1">
            <a:spLocks noChangeArrowheads="1"/>
          </p:cNvSpPr>
          <p:nvPr/>
        </p:nvSpPr>
        <p:spPr bwMode="auto">
          <a:xfrm>
            <a:off x="1285875" y="2286000"/>
            <a:ext cx="1143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c = ?</a:t>
            </a:r>
          </a:p>
        </p:txBody>
      </p:sp>
      <p:sp>
        <p:nvSpPr>
          <p:cNvPr id="12" name="Oblouk 11"/>
          <p:cNvSpPr/>
          <p:nvPr/>
        </p:nvSpPr>
        <p:spPr>
          <a:xfrm rot="16780208">
            <a:off x="2575719" y="2924969"/>
            <a:ext cx="500063" cy="428625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735263" y="3000375"/>
            <a:ext cx="71437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302" name="TextovéPole 18"/>
          <p:cNvSpPr txBox="1">
            <a:spLocks noChangeArrowheads="1"/>
          </p:cNvSpPr>
          <p:nvPr/>
        </p:nvSpPr>
        <p:spPr bwMode="auto">
          <a:xfrm>
            <a:off x="5429250" y="2714625"/>
            <a:ext cx="2857500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a</a:t>
            </a:r>
            <a:r>
              <a:rPr lang="cs-CZ" sz="3200" b="1" baseline="30000"/>
              <a:t>2</a:t>
            </a:r>
            <a:r>
              <a:rPr lang="cs-CZ" sz="3200" b="1"/>
              <a:t> + b</a:t>
            </a:r>
            <a:r>
              <a:rPr lang="cs-CZ" sz="3200" b="1" baseline="30000"/>
              <a:t>2</a:t>
            </a:r>
          </a:p>
          <a:p>
            <a:r>
              <a:rPr lang="cs-CZ" sz="3200" b="1" baseline="30000"/>
              <a:t> </a:t>
            </a:r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4</a:t>
            </a:r>
            <a:r>
              <a:rPr lang="cs-CZ" sz="3200" b="1" baseline="30000"/>
              <a:t>2</a:t>
            </a:r>
            <a:r>
              <a:rPr lang="cs-CZ" sz="3200" b="1"/>
              <a:t> + 2,2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16 + 4,84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20,84</a:t>
            </a:r>
          </a:p>
          <a:p>
            <a:r>
              <a:rPr lang="cs-CZ" sz="3200" b="1"/>
              <a:t>c = 4,6 m</a:t>
            </a:r>
          </a:p>
        </p:txBody>
      </p:sp>
      <p:sp>
        <p:nvSpPr>
          <p:cNvPr id="12303" name="TextovéPole 21"/>
          <p:cNvSpPr txBox="1">
            <a:spLocks noChangeArrowheads="1"/>
          </p:cNvSpPr>
          <p:nvPr/>
        </p:nvSpPr>
        <p:spPr bwMode="auto">
          <a:xfrm>
            <a:off x="928688" y="5572125"/>
            <a:ext cx="7429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Délka trámu 4,6 m + 0,3 m = 4,9 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2152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/>
              <a:t>Jak dlouhé je lano, kterým je ukotven stožár vysoký </a:t>
            </a:r>
            <a:r>
              <a:rPr lang="cs-CZ" sz="2000" dirty="0" smtClean="0"/>
              <a:t>10 m</a:t>
            </a:r>
            <a:r>
              <a:rPr lang="cs-CZ" sz="2000" dirty="0"/>
              <a:t>, je-li lano upevněno 3 m od paty stožáru?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34131" y="3964782"/>
            <a:ext cx="4073525" cy="1588"/>
          </a:xfrm>
          <a:prstGeom prst="line">
            <a:avLst/>
          </a:prstGeom>
          <a:ln w="762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00063" y="6000750"/>
            <a:ext cx="3929062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928688" y="3071813"/>
            <a:ext cx="4071937" cy="1785937"/>
          </a:xfrm>
          <a:prstGeom prst="line">
            <a:avLst/>
          </a:prstGeom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000125" y="3786188"/>
            <a:ext cx="10001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10 m</a:t>
            </a:r>
          </a:p>
        </p:txBody>
      </p:sp>
      <p:sp>
        <p:nvSpPr>
          <p:cNvPr id="13320" name="TextovéPole 29"/>
          <p:cNvSpPr txBox="1">
            <a:spLocks noChangeArrowheads="1"/>
          </p:cNvSpPr>
          <p:nvPr/>
        </p:nvSpPr>
        <p:spPr bwMode="auto">
          <a:xfrm>
            <a:off x="3000375" y="3571875"/>
            <a:ext cx="857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?</a:t>
            </a:r>
          </a:p>
        </p:txBody>
      </p:sp>
      <p:sp>
        <p:nvSpPr>
          <p:cNvPr id="13321" name="TextovéPole 30"/>
          <p:cNvSpPr txBox="1">
            <a:spLocks noChangeArrowheads="1"/>
          </p:cNvSpPr>
          <p:nvPr/>
        </p:nvSpPr>
        <p:spPr bwMode="auto">
          <a:xfrm>
            <a:off x="2357438" y="5500688"/>
            <a:ext cx="928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</a:rPr>
              <a:t>3 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2071688" y="2000250"/>
            <a:ext cx="1785937" cy="40005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1437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/>
              <a:t>Jak dlouhé je lano, kterým je ukotven stožár vysoký </a:t>
            </a:r>
            <a:r>
              <a:rPr lang="cs-CZ" sz="2000" dirty="0" smtClean="0"/>
              <a:t>10 m</a:t>
            </a:r>
            <a:r>
              <a:rPr lang="cs-CZ" sz="2000" dirty="0"/>
              <a:t>, je-li lano upevněno 3 m od paty stožáru?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34131" y="3964782"/>
            <a:ext cx="4073525" cy="1588"/>
          </a:xfrm>
          <a:prstGeom prst="line">
            <a:avLst/>
          </a:prstGeom>
          <a:ln w="762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00063" y="6000750"/>
            <a:ext cx="3929062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928688" y="3071813"/>
            <a:ext cx="4071937" cy="1785937"/>
          </a:xfrm>
          <a:prstGeom prst="line">
            <a:avLst/>
          </a:prstGeom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42938" y="3786188"/>
            <a:ext cx="14287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= 10 m</a:t>
            </a:r>
          </a:p>
        </p:txBody>
      </p:sp>
      <p:sp>
        <p:nvSpPr>
          <p:cNvPr id="14345" name="TextovéPole 29"/>
          <p:cNvSpPr txBox="1">
            <a:spLocks noChangeArrowheads="1"/>
          </p:cNvSpPr>
          <p:nvPr/>
        </p:nvSpPr>
        <p:spPr bwMode="auto">
          <a:xfrm>
            <a:off x="3071813" y="3571875"/>
            <a:ext cx="1071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c= ?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286000" y="6000750"/>
            <a:ext cx="1500188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b = 3 m</a:t>
            </a:r>
          </a:p>
        </p:txBody>
      </p:sp>
      <p:cxnSp>
        <p:nvCxnSpPr>
          <p:cNvPr id="13" name="Přímá spojovací čára 12"/>
          <p:cNvCxnSpPr>
            <a:stCxn id="11" idx="2"/>
            <a:endCxn id="11" idx="4"/>
          </p:cNvCxnSpPr>
          <p:nvPr/>
        </p:nvCxnSpPr>
        <p:spPr>
          <a:xfrm rot="16200000" flipH="1">
            <a:off x="2963863" y="5108575"/>
            <a:ext cx="1588" cy="1785937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 rot="664077">
            <a:off x="1812925" y="5695950"/>
            <a:ext cx="579438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14563" y="5857875"/>
            <a:ext cx="71437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2071688" y="2000250"/>
            <a:ext cx="1785937" cy="40005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5364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1437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/>
              <a:t>Jak dlouhé je lano, kterým je ukotven stožár vysoký </a:t>
            </a:r>
            <a:r>
              <a:rPr lang="cs-CZ" sz="2000" dirty="0" smtClean="0"/>
              <a:t>10 m</a:t>
            </a:r>
            <a:r>
              <a:rPr lang="cs-CZ" sz="2000" dirty="0"/>
              <a:t>, je-li lano upevněno 3 m od paty stožáru?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34131" y="3964782"/>
            <a:ext cx="4073525" cy="1588"/>
          </a:xfrm>
          <a:prstGeom prst="line">
            <a:avLst/>
          </a:prstGeom>
          <a:ln w="762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00063" y="6000750"/>
            <a:ext cx="3929062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928688" y="3071813"/>
            <a:ext cx="4071937" cy="1785937"/>
          </a:xfrm>
          <a:prstGeom prst="line">
            <a:avLst/>
          </a:prstGeom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42938" y="3786188"/>
            <a:ext cx="14287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= 10 m</a:t>
            </a:r>
          </a:p>
        </p:txBody>
      </p:sp>
      <p:sp>
        <p:nvSpPr>
          <p:cNvPr id="15369" name="TextovéPole 29"/>
          <p:cNvSpPr txBox="1">
            <a:spLocks noChangeArrowheads="1"/>
          </p:cNvSpPr>
          <p:nvPr/>
        </p:nvSpPr>
        <p:spPr bwMode="auto">
          <a:xfrm>
            <a:off x="3071813" y="3571875"/>
            <a:ext cx="1071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c= ?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286000" y="6000750"/>
            <a:ext cx="1500188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b = 3 m</a:t>
            </a:r>
          </a:p>
        </p:txBody>
      </p:sp>
      <p:cxnSp>
        <p:nvCxnSpPr>
          <p:cNvPr id="13" name="Přímá spojovací čára 12"/>
          <p:cNvCxnSpPr>
            <a:stCxn id="11" idx="2"/>
            <a:endCxn id="11" idx="4"/>
          </p:cNvCxnSpPr>
          <p:nvPr/>
        </p:nvCxnSpPr>
        <p:spPr>
          <a:xfrm rot="16200000" flipH="1">
            <a:off x="2963863" y="5108575"/>
            <a:ext cx="1588" cy="1785937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 rot="664077">
            <a:off x="1812925" y="5695950"/>
            <a:ext cx="579438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14563" y="5857875"/>
            <a:ext cx="71437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374" name="TextovéPole 15"/>
          <p:cNvSpPr txBox="1">
            <a:spLocks noChangeArrowheads="1"/>
          </p:cNvSpPr>
          <p:nvPr/>
        </p:nvSpPr>
        <p:spPr bwMode="auto">
          <a:xfrm>
            <a:off x="5214938" y="2786063"/>
            <a:ext cx="2714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a</a:t>
            </a:r>
            <a:r>
              <a:rPr lang="cs-CZ" sz="3200" b="1" baseline="30000"/>
              <a:t>2</a:t>
            </a:r>
            <a:r>
              <a:rPr lang="cs-CZ" sz="3200" b="1"/>
              <a:t> + b</a:t>
            </a:r>
            <a:r>
              <a:rPr lang="cs-CZ" sz="3200" b="1" baseline="30000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2071688" y="2000250"/>
            <a:ext cx="1785937" cy="40005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6388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1437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/>
              <a:t>Jak dlouhé je lano, kterým je ukotven stožár vysoký </a:t>
            </a:r>
            <a:r>
              <a:rPr lang="cs-CZ" sz="2000" dirty="0" smtClean="0"/>
              <a:t>10 m</a:t>
            </a:r>
            <a:r>
              <a:rPr lang="cs-CZ" sz="2000" dirty="0"/>
              <a:t>, je-li lano upevněno 3 m od paty stožáru?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34131" y="3964782"/>
            <a:ext cx="4073525" cy="1588"/>
          </a:xfrm>
          <a:prstGeom prst="line">
            <a:avLst/>
          </a:prstGeom>
          <a:ln w="762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00063" y="6000750"/>
            <a:ext cx="3929062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928688" y="3071813"/>
            <a:ext cx="4071937" cy="1785937"/>
          </a:xfrm>
          <a:prstGeom prst="line">
            <a:avLst/>
          </a:prstGeom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42938" y="3786188"/>
            <a:ext cx="14287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= 10 m</a:t>
            </a:r>
          </a:p>
        </p:txBody>
      </p:sp>
      <p:sp>
        <p:nvSpPr>
          <p:cNvPr id="16393" name="TextovéPole 29"/>
          <p:cNvSpPr txBox="1">
            <a:spLocks noChangeArrowheads="1"/>
          </p:cNvSpPr>
          <p:nvPr/>
        </p:nvSpPr>
        <p:spPr bwMode="auto">
          <a:xfrm>
            <a:off x="3071813" y="3571875"/>
            <a:ext cx="1071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c= ?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286000" y="6000750"/>
            <a:ext cx="1500188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b = 3 m</a:t>
            </a:r>
          </a:p>
        </p:txBody>
      </p:sp>
      <p:cxnSp>
        <p:nvCxnSpPr>
          <p:cNvPr id="13" name="Přímá spojovací čára 12"/>
          <p:cNvCxnSpPr>
            <a:stCxn id="11" idx="2"/>
            <a:endCxn id="11" idx="4"/>
          </p:cNvCxnSpPr>
          <p:nvPr/>
        </p:nvCxnSpPr>
        <p:spPr>
          <a:xfrm rot="16200000" flipH="1">
            <a:off x="2963863" y="5108575"/>
            <a:ext cx="1588" cy="1785937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 rot="664077">
            <a:off x="1812925" y="5695950"/>
            <a:ext cx="579438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14563" y="5857875"/>
            <a:ext cx="71437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398" name="TextovéPole 15"/>
          <p:cNvSpPr txBox="1">
            <a:spLocks noChangeArrowheads="1"/>
          </p:cNvSpPr>
          <p:nvPr/>
        </p:nvSpPr>
        <p:spPr bwMode="auto">
          <a:xfrm>
            <a:off x="5214938" y="2786063"/>
            <a:ext cx="271462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a</a:t>
            </a:r>
            <a:r>
              <a:rPr lang="cs-CZ" sz="3200" b="1" baseline="30000"/>
              <a:t>2</a:t>
            </a:r>
            <a:r>
              <a:rPr lang="cs-CZ" sz="3200" b="1"/>
              <a:t> + b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10</a:t>
            </a:r>
            <a:r>
              <a:rPr lang="cs-CZ" sz="3200" b="1" baseline="30000"/>
              <a:t>2</a:t>
            </a:r>
            <a:r>
              <a:rPr lang="cs-CZ" sz="3200" b="1"/>
              <a:t> + 3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100 + 9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  </a:t>
            </a:r>
            <a:r>
              <a:rPr lang="cs-CZ" sz="3200" b="1"/>
              <a:t>=</a:t>
            </a:r>
            <a:r>
              <a:rPr lang="cs-CZ" sz="3200" b="1" baseline="30000"/>
              <a:t> </a:t>
            </a:r>
            <a:r>
              <a:rPr lang="cs-CZ" sz="3200" b="1"/>
              <a:t>10,4 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2071688" y="2000250"/>
            <a:ext cx="1785937" cy="400050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7412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1437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/>
              <a:t>Jak dlouhé je lano, kterým je ukotven stožár vysoký </a:t>
            </a:r>
            <a:r>
              <a:rPr lang="cs-CZ" sz="2000" dirty="0" smtClean="0"/>
              <a:t>10 m</a:t>
            </a:r>
            <a:r>
              <a:rPr lang="cs-CZ" sz="2000" dirty="0"/>
              <a:t>, je-li lano upevněno 3 m od paty stožáru?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34131" y="3964782"/>
            <a:ext cx="4073525" cy="1588"/>
          </a:xfrm>
          <a:prstGeom prst="line">
            <a:avLst/>
          </a:prstGeom>
          <a:ln w="762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00063" y="6000750"/>
            <a:ext cx="3929062" cy="1588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6200000" flipH="1">
            <a:off x="928688" y="3071813"/>
            <a:ext cx="4071937" cy="1785937"/>
          </a:xfrm>
          <a:prstGeom prst="line">
            <a:avLst/>
          </a:prstGeom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42938" y="3786188"/>
            <a:ext cx="14287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= 10 m</a:t>
            </a:r>
          </a:p>
        </p:txBody>
      </p:sp>
      <p:sp>
        <p:nvSpPr>
          <p:cNvPr id="17417" name="TextovéPole 29"/>
          <p:cNvSpPr txBox="1">
            <a:spLocks noChangeArrowheads="1"/>
          </p:cNvSpPr>
          <p:nvPr/>
        </p:nvSpPr>
        <p:spPr bwMode="auto">
          <a:xfrm>
            <a:off x="3071813" y="3571875"/>
            <a:ext cx="1071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70C0"/>
                </a:solidFill>
              </a:rPr>
              <a:t>c = ?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286000" y="6000750"/>
            <a:ext cx="1500188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b = 3 m</a:t>
            </a:r>
          </a:p>
        </p:txBody>
      </p:sp>
      <p:cxnSp>
        <p:nvCxnSpPr>
          <p:cNvPr id="13" name="Přímá spojovací čára 12"/>
          <p:cNvCxnSpPr>
            <a:stCxn id="11" idx="2"/>
            <a:endCxn id="11" idx="4"/>
          </p:cNvCxnSpPr>
          <p:nvPr/>
        </p:nvCxnSpPr>
        <p:spPr>
          <a:xfrm rot="16200000" flipH="1">
            <a:off x="2963863" y="5108575"/>
            <a:ext cx="1588" cy="1785937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 rot="664077">
            <a:off x="1812925" y="5695950"/>
            <a:ext cx="579438" cy="41275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14563" y="5857875"/>
            <a:ext cx="71437" cy="7143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22" name="TextovéPole 15"/>
          <p:cNvSpPr txBox="1">
            <a:spLocks noChangeArrowheads="1"/>
          </p:cNvSpPr>
          <p:nvPr/>
        </p:nvSpPr>
        <p:spPr bwMode="auto">
          <a:xfrm>
            <a:off x="5214938" y="2786063"/>
            <a:ext cx="271462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a</a:t>
            </a:r>
            <a:r>
              <a:rPr lang="cs-CZ" sz="3200" b="1" baseline="30000"/>
              <a:t>2</a:t>
            </a:r>
            <a:r>
              <a:rPr lang="cs-CZ" sz="3200" b="1"/>
              <a:t> + b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10</a:t>
            </a:r>
            <a:r>
              <a:rPr lang="cs-CZ" sz="3200" b="1" baseline="30000"/>
              <a:t>2</a:t>
            </a:r>
            <a:r>
              <a:rPr lang="cs-CZ" sz="3200" b="1"/>
              <a:t> + 3</a:t>
            </a:r>
            <a:r>
              <a:rPr lang="cs-CZ" sz="3200" b="1" baseline="30000"/>
              <a:t>2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2 </a:t>
            </a:r>
            <a:r>
              <a:rPr lang="cs-CZ" sz="3200" b="1"/>
              <a:t>= 100 + 9</a:t>
            </a:r>
          </a:p>
          <a:p>
            <a:r>
              <a:rPr lang="cs-CZ" sz="3200" b="1"/>
              <a:t>c</a:t>
            </a:r>
            <a:r>
              <a:rPr lang="cs-CZ" sz="3200" b="1" baseline="30000"/>
              <a:t>  </a:t>
            </a:r>
            <a:r>
              <a:rPr lang="cs-CZ" sz="3200" b="1"/>
              <a:t>=</a:t>
            </a:r>
            <a:r>
              <a:rPr lang="cs-CZ" sz="3200" b="1" baseline="30000"/>
              <a:t> </a:t>
            </a:r>
            <a:r>
              <a:rPr lang="cs-CZ" sz="3200" b="1"/>
              <a:t>10,4 m </a:t>
            </a:r>
          </a:p>
        </p:txBody>
      </p:sp>
      <p:sp>
        <p:nvSpPr>
          <p:cNvPr id="17423" name="TextovéPole 16"/>
          <p:cNvSpPr txBox="1">
            <a:spLocks noChangeArrowheads="1"/>
          </p:cNvSpPr>
          <p:nvPr/>
        </p:nvSpPr>
        <p:spPr bwMode="auto">
          <a:xfrm>
            <a:off x="4071938" y="5357813"/>
            <a:ext cx="4714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Lano je dlouhé 10,4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7"/>
          <p:cNvSpPr txBox="1">
            <a:spLocks noChangeArrowheads="1"/>
          </p:cNvSpPr>
          <p:nvPr/>
        </p:nvSpPr>
        <p:spPr bwMode="auto">
          <a:xfrm>
            <a:off x="928688" y="714375"/>
            <a:ext cx="3429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/>
              <a:t>Použitá literatura:</a:t>
            </a:r>
          </a:p>
          <a:p>
            <a:r>
              <a:rPr lang="cs-CZ" sz="2000"/>
              <a:t>vlastní práce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106</TotalTime>
  <Words>753</Words>
  <Application>Microsoft Office PowerPoint</Application>
  <PresentationFormat>Předvádění na obrazovce (4:3)</PresentationFormat>
  <Paragraphs>103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24</cp:revision>
  <dcterms:created xsi:type="dcterms:W3CDTF">2010-10-19T08:27:42Z</dcterms:created>
  <dcterms:modified xsi:type="dcterms:W3CDTF">2012-01-04T20:14:00Z</dcterms:modified>
</cp:coreProperties>
</file>