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6" r:id="rId2"/>
    <p:sldId id="275" r:id="rId3"/>
    <p:sldId id="281" r:id="rId4"/>
    <p:sldId id="282" r:id="rId5"/>
    <p:sldId id="283" r:id="rId6"/>
    <p:sldId id="279" r:id="rId7"/>
    <p:sldId id="276" r:id="rId8"/>
    <p:sldId id="277" r:id="rId9"/>
    <p:sldId id="278" r:id="rId10"/>
    <p:sldId id="284" r:id="rId11"/>
    <p:sldId id="285" r:id="rId12"/>
    <p:sldId id="286" r:id="rId13"/>
    <p:sldId id="287" r:id="rId14"/>
    <p:sldId id="288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17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E2C5129-906C-4366-ABD7-C5468CCE3879}" type="datetimeFigureOut">
              <a:rPr lang="cs-CZ"/>
              <a:pPr>
                <a:defRPr/>
              </a:pPr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CA4B6A5-EC06-4BBF-ADE6-15680FA25E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BD082-2E18-4440-93F8-F21CCBD87735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BD210-F92C-4922-ACB4-8215E94C6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F3777-865D-433E-967D-72AB32CA81C5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99831-DA9F-42F5-B83E-4928865C7A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3A3F2-11A2-4A95-91B0-F7D9E61D0592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7457E-8705-418C-B22D-A741FFB92C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3A9A2D-7973-4E25-B426-CB80C985E168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54F004-700E-4997-85D8-0615DDD9B65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ECA5BC-7F09-436D-B4B8-066BD5EB0C7E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7AF2D9-6360-45F6-9F20-121C76B30A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4DB67-425C-4D85-A5B9-A814E3E7C51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E56C8-4843-4759-B169-029C28FEFA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EBC16-305A-48F9-B6DB-7B07D2424078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5C82E-D835-4D54-A706-1AAF5DB3F68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2D34-45DA-4C4D-89D7-D87277A6237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4CF5D5-23F5-46B5-B63C-39CEC1650C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AC2312-FC76-4DF8-9051-CF3F96C3B4D6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14DF9-65E5-41CA-B9E3-D888594925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24021-DF6D-48EA-99BB-C9DEE2DE12B3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02DCE-5150-47C5-AE90-6BD9882D4F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9168D-7C9D-43D4-AFAB-3C4634EAB896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1A6F9-1919-407B-BBD3-74B9BFCB3C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BE7922-90D0-4BC6-B6AE-9889C9B2A605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387AB5-1B74-437B-BD9D-0051F8142EA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4"/>
          <p:cNvSpPr txBox="1">
            <a:spLocks noChangeArrowheads="1"/>
          </p:cNvSpPr>
          <p:nvPr/>
        </p:nvSpPr>
        <p:spPr bwMode="auto">
          <a:xfrm>
            <a:off x="714375" y="4143375"/>
            <a:ext cx="8001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Anotace</a:t>
            </a:r>
            <a:r>
              <a:rPr lang="cs-CZ" b="1"/>
              <a:t>: </a:t>
            </a:r>
            <a:r>
              <a:rPr lang="cs-CZ" smtClean="0"/>
              <a:t>Prezentace </a:t>
            </a:r>
            <a:r>
              <a:rPr lang="cs-CZ"/>
              <a:t>je určena pro 8. </a:t>
            </a:r>
            <a:r>
              <a:rPr lang="cs-CZ" dirty="0"/>
              <a:t>ročník, užití  Pythagorovy věty k výpočtu úhlopříček vybraných rovinných útvarů. Žáci pracují v sešitech souběžně s promítanou prezentací.</a:t>
            </a:r>
          </a:p>
          <a:p>
            <a:r>
              <a:rPr lang="cs-CZ" b="1" dirty="0"/>
              <a:t>Období: </a:t>
            </a:r>
            <a:r>
              <a:rPr lang="cs-CZ" dirty="0"/>
              <a:t>září – prosinec 2011</a:t>
            </a:r>
            <a:endParaRPr lang="cs-CZ" b="1" dirty="0"/>
          </a:p>
        </p:txBody>
      </p:sp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785813" y="500063"/>
            <a:ext cx="72866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28926" y="2571744"/>
            <a:ext cx="37147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/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285721" y="500063"/>
            <a:ext cx="8715436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dirty="0" smtClean="0"/>
              <a:t>Škola</a:t>
            </a:r>
            <a:r>
              <a:rPr lang="cs-CZ" dirty="0" smtClean="0"/>
              <a:t>: Základní škola Varnsdorf, Edisonova 2821, okres Děčín,</a:t>
            </a:r>
          </a:p>
          <a:p>
            <a:r>
              <a:rPr lang="cs-CZ" dirty="0" smtClean="0"/>
              <a:t>příspěvková organizace</a:t>
            </a:r>
          </a:p>
          <a:p>
            <a:r>
              <a:rPr lang="cs-CZ" b="1" smtClean="0">
                <a:latin typeface="Arial" pitchFamily="34" charset="0"/>
                <a:cs typeface="Arial" pitchFamily="34" charset="0"/>
              </a:rPr>
              <a:t>Matematika a její aplikace, matematika, geometrie v rovině a v prostoru, Pythagorova věta - </a:t>
            </a:r>
            <a:r>
              <a:rPr lang="cs-CZ" b="1" smtClean="0"/>
              <a:t>Úhlopříčky rovnoběžníků</a:t>
            </a:r>
          </a:p>
          <a:p>
            <a:r>
              <a:rPr lang="cs-CZ" b="1" smtClean="0"/>
              <a:t>Autor</a:t>
            </a:r>
            <a:r>
              <a:rPr lang="cs-CZ" dirty="0" smtClean="0"/>
              <a:t>: Ing. Zdeňka Botková</a:t>
            </a:r>
          </a:p>
          <a:p>
            <a:r>
              <a:rPr lang="cs-CZ" b="1" dirty="0" smtClean="0"/>
              <a:t>Název pomůcky</a:t>
            </a:r>
            <a:r>
              <a:rPr lang="cs-CZ" dirty="0" smtClean="0"/>
              <a:t>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VY_42_INOVACE_04/IV. SADA</a:t>
            </a:r>
          </a:p>
          <a:p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1357313" y="2071688"/>
            <a:ext cx="4319587" cy="287972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86125" y="5000625"/>
            <a:ext cx="4286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/>
              <a:t>a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14" name="Oblouk 13"/>
          <p:cNvSpPr/>
          <p:nvPr/>
        </p:nvSpPr>
        <p:spPr>
          <a:xfrm rot="664077">
            <a:off x="971550" y="4632325"/>
            <a:ext cx="685800" cy="522288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428750" y="4786313"/>
            <a:ext cx="71438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9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7866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Vypočítej délku úhlopříčky obdélníka  ABCD se stranou a = 4 cm, </a:t>
            </a:r>
          </a:p>
          <a:p>
            <a:r>
              <a:rPr lang="cs-CZ" sz="2000"/>
              <a:t>b = 6 cm.   </a:t>
            </a:r>
          </a:p>
        </p:txBody>
      </p:sp>
      <p:sp>
        <p:nvSpPr>
          <p:cNvPr id="3080" name="TextovéPole 20"/>
          <p:cNvSpPr txBox="1">
            <a:spLocks noChangeArrowheads="1"/>
          </p:cNvSpPr>
          <p:nvPr/>
        </p:nvSpPr>
        <p:spPr bwMode="auto">
          <a:xfrm>
            <a:off x="928688" y="485775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3081" name="TextovéPole 22"/>
          <p:cNvSpPr txBox="1">
            <a:spLocks noChangeArrowheads="1"/>
          </p:cNvSpPr>
          <p:nvPr/>
        </p:nvSpPr>
        <p:spPr bwMode="auto">
          <a:xfrm>
            <a:off x="5715000" y="485775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3082" name="TextovéPole 23"/>
          <p:cNvSpPr txBox="1">
            <a:spLocks noChangeArrowheads="1"/>
          </p:cNvSpPr>
          <p:nvPr/>
        </p:nvSpPr>
        <p:spPr bwMode="auto">
          <a:xfrm>
            <a:off x="928688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sp>
        <p:nvSpPr>
          <p:cNvPr id="3083" name="TextovéPole 24"/>
          <p:cNvSpPr txBox="1">
            <a:spLocks noChangeArrowheads="1"/>
          </p:cNvSpPr>
          <p:nvPr/>
        </p:nvSpPr>
        <p:spPr bwMode="auto">
          <a:xfrm>
            <a:off x="5643563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5786438" y="3286125"/>
            <a:ext cx="4286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/>
              <a:t>b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cxnSp>
        <p:nvCxnSpPr>
          <p:cNvPr id="34" name="Přímá spojovací čára 33"/>
          <p:cNvCxnSpPr/>
          <p:nvPr/>
        </p:nvCxnSpPr>
        <p:spPr>
          <a:xfrm>
            <a:off x="1357313" y="2071688"/>
            <a:ext cx="4286250" cy="285750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1357313" y="2071688"/>
            <a:ext cx="4319587" cy="287972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86125" y="5000625"/>
            <a:ext cx="4286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B050"/>
                </a:solidFill>
              </a:rPr>
              <a:t>a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4101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7866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Vypočítej délku úhlopříčky obdélníka  ABCD se stranou a = 4 cm, </a:t>
            </a:r>
          </a:p>
          <a:p>
            <a:r>
              <a:rPr lang="cs-CZ" sz="2000"/>
              <a:t>b = 6 cm.   </a:t>
            </a:r>
          </a:p>
        </p:txBody>
      </p:sp>
      <p:sp>
        <p:nvSpPr>
          <p:cNvPr id="4102" name="TextovéPole 20"/>
          <p:cNvSpPr txBox="1">
            <a:spLocks noChangeArrowheads="1"/>
          </p:cNvSpPr>
          <p:nvPr/>
        </p:nvSpPr>
        <p:spPr bwMode="auto">
          <a:xfrm>
            <a:off x="928688" y="485775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4103" name="TextovéPole 22"/>
          <p:cNvSpPr txBox="1">
            <a:spLocks noChangeArrowheads="1"/>
          </p:cNvSpPr>
          <p:nvPr/>
        </p:nvSpPr>
        <p:spPr bwMode="auto">
          <a:xfrm>
            <a:off x="5715000" y="485775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4104" name="TextovéPole 23"/>
          <p:cNvSpPr txBox="1">
            <a:spLocks noChangeArrowheads="1"/>
          </p:cNvSpPr>
          <p:nvPr/>
        </p:nvSpPr>
        <p:spPr bwMode="auto">
          <a:xfrm>
            <a:off x="928688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sp>
        <p:nvSpPr>
          <p:cNvPr id="4105" name="TextovéPole 24"/>
          <p:cNvSpPr txBox="1">
            <a:spLocks noChangeArrowheads="1"/>
          </p:cNvSpPr>
          <p:nvPr/>
        </p:nvSpPr>
        <p:spPr bwMode="auto">
          <a:xfrm>
            <a:off x="5643563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5786438" y="3286125"/>
            <a:ext cx="428625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/>
              <a:t>b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cxnSp>
        <p:nvCxnSpPr>
          <p:cNvPr id="34" name="Přímá spojovací čára 33"/>
          <p:cNvCxnSpPr/>
          <p:nvPr/>
        </p:nvCxnSpPr>
        <p:spPr>
          <a:xfrm>
            <a:off x="1357313" y="2071688"/>
            <a:ext cx="4286250" cy="285750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ravoúhlý trojúhelník 15"/>
          <p:cNvSpPr/>
          <p:nvPr/>
        </p:nvSpPr>
        <p:spPr>
          <a:xfrm>
            <a:off x="1357313" y="2143125"/>
            <a:ext cx="4214812" cy="2786063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428750" y="4786313"/>
            <a:ext cx="71438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louk 13"/>
          <p:cNvSpPr/>
          <p:nvPr/>
        </p:nvSpPr>
        <p:spPr>
          <a:xfrm rot="664077">
            <a:off x="1042988" y="4560888"/>
            <a:ext cx="685800" cy="522287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857250" y="3286125"/>
            <a:ext cx="428625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B050"/>
                </a:solidFill>
              </a:rPr>
              <a:t>b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500438" y="3000375"/>
            <a:ext cx="428625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FF0000"/>
                </a:solidFill>
              </a:rPr>
              <a:t>u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cxnSp>
        <p:nvCxnSpPr>
          <p:cNvPr id="26" name="Přímá spojovací čára 25"/>
          <p:cNvCxnSpPr>
            <a:stCxn id="16" idx="0"/>
            <a:endCxn id="16" idx="2"/>
          </p:cNvCxnSpPr>
          <p:nvPr/>
        </p:nvCxnSpPr>
        <p:spPr>
          <a:xfrm rot="16200000" flipH="1">
            <a:off x="-37306" y="3536156"/>
            <a:ext cx="2787650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16" idx="2"/>
          </p:cNvCxnSpPr>
          <p:nvPr/>
        </p:nvCxnSpPr>
        <p:spPr>
          <a:xfrm rot="16200000" flipH="1">
            <a:off x="3500438" y="2786063"/>
            <a:ext cx="1587" cy="4287837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>
            <a:stCxn id="16" idx="2"/>
          </p:cNvCxnSpPr>
          <p:nvPr/>
        </p:nvCxnSpPr>
        <p:spPr>
          <a:xfrm rot="16200000" flipH="1">
            <a:off x="3500438" y="2786063"/>
            <a:ext cx="1587" cy="4287837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1357313" y="2071688"/>
            <a:ext cx="4319587" cy="287972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86125" y="5000625"/>
            <a:ext cx="4286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B050"/>
                </a:solidFill>
              </a:rPr>
              <a:t>a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5125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7866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Vypočítej délku úhlopříčky obdélníka  ABCD se stranou a = 4 cm, </a:t>
            </a:r>
          </a:p>
          <a:p>
            <a:r>
              <a:rPr lang="cs-CZ" sz="2000"/>
              <a:t>b = 6 cm.   </a:t>
            </a:r>
          </a:p>
        </p:txBody>
      </p:sp>
      <p:sp>
        <p:nvSpPr>
          <p:cNvPr id="5126" name="TextovéPole 20"/>
          <p:cNvSpPr txBox="1">
            <a:spLocks noChangeArrowheads="1"/>
          </p:cNvSpPr>
          <p:nvPr/>
        </p:nvSpPr>
        <p:spPr bwMode="auto">
          <a:xfrm>
            <a:off x="928688" y="485775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5127" name="TextovéPole 22"/>
          <p:cNvSpPr txBox="1">
            <a:spLocks noChangeArrowheads="1"/>
          </p:cNvSpPr>
          <p:nvPr/>
        </p:nvSpPr>
        <p:spPr bwMode="auto">
          <a:xfrm>
            <a:off x="5715000" y="485775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5128" name="TextovéPole 23"/>
          <p:cNvSpPr txBox="1">
            <a:spLocks noChangeArrowheads="1"/>
          </p:cNvSpPr>
          <p:nvPr/>
        </p:nvSpPr>
        <p:spPr bwMode="auto">
          <a:xfrm>
            <a:off x="928688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sp>
        <p:nvSpPr>
          <p:cNvPr id="5129" name="TextovéPole 24"/>
          <p:cNvSpPr txBox="1">
            <a:spLocks noChangeArrowheads="1"/>
          </p:cNvSpPr>
          <p:nvPr/>
        </p:nvSpPr>
        <p:spPr bwMode="auto">
          <a:xfrm>
            <a:off x="5643563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5786438" y="3286125"/>
            <a:ext cx="428625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/>
              <a:t>b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cxnSp>
        <p:nvCxnSpPr>
          <p:cNvPr id="34" name="Přímá spojovací čára 33"/>
          <p:cNvCxnSpPr/>
          <p:nvPr/>
        </p:nvCxnSpPr>
        <p:spPr>
          <a:xfrm>
            <a:off x="1357313" y="2071688"/>
            <a:ext cx="4286250" cy="285750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ravoúhlý trojúhelník 15"/>
          <p:cNvSpPr/>
          <p:nvPr/>
        </p:nvSpPr>
        <p:spPr>
          <a:xfrm>
            <a:off x="1357313" y="2143125"/>
            <a:ext cx="4214812" cy="2786063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428750" y="4786313"/>
            <a:ext cx="71438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louk 13"/>
          <p:cNvSpPr/>
          <p:nvPr/>
        </p:nvSpPr>
        <p:spPr>
          <a:xfrm rot="664077">
            <a:off x="1042988" y="4560888"/>
            <a:ext cx="685800" cy="522287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857250" y="3286125"/>
            <a:ext cx="428625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B050"/>
                </a:solidFill>
              </a:rPr>
              <a:t>b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500438" y="3000375"/>
            <a:ext cx="428625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FF0000"/>
                </a:solidFill>
              </a:rPr>
              <a:t>u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cxnSp>
        <p:nvCxnSpPr>
          <p:cNvPr id="26" name="Přímá spojovací čára 25"/>
          <p:cNvCxnSpPr>
            <a:stCxn id="16" idx="0"/>
            <a:endCxn id="16" idx="2"/>
          </p:cNvCxnSpPr>
          <p:nvPr/>
        </p:nvCxnSpPr>
        <p:spPr>
          <a:xfrm rot="16200000" flipH="1">
            <a:off x="-37306" y="3536156"/>
            <a:ext cx="2787650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16" idx="2"/>
          </p:cNvCxnSpPr>
          <p:nvPr/>
        </p:nvCxnSpPr>
        <p:spPr>
          <a:xfrm rot="16200000" flipH="1">
            <a:off x="3500438" y="2786063"/>
            <a:ext cx="1587" cy="4287837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>
            <a:stCxn id="16" idx="2"/>
          </p:cNvCxnSpPr>
          <p:nvPr/>
        </p:nvCxnSpPr>
        <p:spPr>
          <a:xfrm rot="16200000" flipH="1">
            <a:off x="3500438" y="2786063"/>
            <a:ext cx="1587" cy="4287837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40" name="TextovéPole 21"/>
          <p:cNvSpPr txBox="1">
            <a:spLocks noChangeArrowheads="1"/>
          </p:cNvSpPr>
          <p:nvPr/>
        </p:nvSpPr>
        <p:spPr bwMode="auto">
          <a:xfrm>
            <a:off x="6429375" y="2214563"/>
            <a:ext cx="2286000" cy="140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c</a:t>
            </a:r>
            <a:r>
              <a:rPr lang="cs-CZ" sz="3200" b="1" baseline="30000"/>
              <a:t>2</a:t>
            </a:r>
            <a:r>
              <a:rPr lang="cs-CZ" sz="3200" b="1"/>
              <a:t> = a</a:t>
            </a:r>
            <a:r>
              <a:rPr lang="cs-CZ" sz="3200" b="1" baseline="30000"/>
              <a:t>2</a:t>
            </a:r>
            <a:r>
              <a:rPr lang="cs-CZ" sz="3200" b="1"/>
              <a:t> + b</a:t>
            </a:r>
            <a:r>
              <a:rPr lang="cs-CZ" sz="3200" b="1" baseline="30000"/>
              <a:t>2</a:t>
            </a:r>
          </a:p>
          <a:p>
            <a:endParaRPr lang="cs-CZ" sz="3200" b="1" baseline="30000"/>
          </a:p>
          <a:p>
            <a:r>
              <a:rPr lang="cs-CZ" sz="3200" b="1">
                <a:solidFill>
                  <a:srgbClr val="FF0000"/>
                </a:solidFill>
              </a:rPr>
              <a:t>u</a:t>
            </a:r>
            <a:r>
              <a:rPr lang="cs-CZ" sz="3200" b="1" baseline="30000">
                <a:solidFill>
                  <a:srgbClr val="FF0000"/>
                </a:solidFill>
              </a:rPr>
              <a:t>2</a:t>
            </a:r>
            <a:r>
              <a:rPr lang="cs-CZ" sz="3200" b="1"/>
              <a:t> = </a:t>
            </a:r>
            <a:r>
              <a:rPr lang="cs-CZ" sz="3200" b="1">
                <a:solidFill>
                  <a:srgbClr val="00B050"/>
                </a:solidFill>
              </a:rPr>
              <a:t>a</a:t>
            </a:r>
            <a:r>
              <a:rPr lang="cs-CZ" sz="3200" b="1" baseline="30000">
                <a:solidFill>
                  <a:srgbClr val="00B050"/>
                </a:solidFill>
              </a:rPr>
              <a:t>2</a:t>
            </a:r>
            <a:r>
              <a:rPr lang="cs-CZ" sz="3200" b="1"/>
              <a:t> + </a:t>
            </a:r>
            <a:r>
              <a:rPr lang="cs-CZ" sz="3200" b="1">
                <a:solidFill>
                  <a:srgbClr val="00B050"/>
                </a:solidFill>
              </a:rPr>
              <a:t>b</a:t>
            </a:r>
            <a:r>
              <a:rPr lang="cs-CZ" sz="3200" b="1" baseline="30000">
                <a:solidFill>
                  <a:srgbClr val="00B050"/>
                </a:solidFill>
              </a:rPr>
              <a:t>2</a:t>
            </a:r>
            <a:endParaRPr lang="cs-CZ" sz="3200" b="1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1357313" y="2071688"/>
            <a:ext cx="4319587" cy="287972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86125" y="5000625"/>
            <a:ext cx="4286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B050"/>
                </a:solidFill>
              </a:rPr>
              <a:t>a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6149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7866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Vypočítej délku úhlopříčky obdélníka  ABCD se stranou a = 4 cm, </a:t>
            </a:r>
          </a:p>
          <a:p>
            <a:r>
              <a:rPr lang="cs-CZ" sz="2000"/>
              <a:t>b = 6 cm.   </a:t>
            </a:r>
          </a:p>
        </p:txBody>
      </p:sp>
      <p:sp>
        <p:nvSpPr>
          <p:cNvPr id="6150" name="TextovéPole 20"/>
          <p:cNvSpPr txBox="1">
            <a:spLocks noChangeArrowheads="1"/>
          </p:cNvSpPr>
          <p:nvPr/>
        </p:nvSpPr>
        <p:spPr bwMode="auto">
          <a:xfrm>
            <a:off x="928688" y="485775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6151" name="TextovéPole 22"/>
          <p:cNvSpPr txBox="1">
            <a:spLocks noChangeArrowheads="1"/>
          </p:cNvSpPr>
          <p:nvPr/>
        </p:nvSpPr>
        <p:spPr bwMode="auto">
          <a:xfrm>
            <a:off x="5715000" y="485775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6152" name="TextovéPole 23"/>
          <p:cNvSpPr txBox="1">
            <a:spLocks noChangeArrowheads="1"/>
          </p:cNvSpPr>
          <p:nvPr/>
        </p:nvSpPr>
        <p:spPr bwMode="auto">
          <a:xfrm>
            <a:off x="928688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sp>
        <p:nvSpPr>
          <p:cNvPr id="6153" name="TextovéPole 24"/>
          <p:cNvSpPr txBox="1">
            <a:spLocks noChangeArrowheads="1"/>
          </p:cNvSpPr>
          <p:nvPr/>
        </p:nvSpPr>
        <p:spPr bwMode="auto">
          <a:xfrm>
            <a:off x="5643563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5786438" y="3286125"/>
            <a:ext cx="428625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/>
              <a:t>b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cxnSp>
        <p:nvCxnSpPr>
          <p:cNvPr id="34" name="Přímá spojovací čára 33"/>
          <p:cNvCxnSpPr/>
          <p:nvPr/>
        </p:nvCxnSpPr>
        <p:spPr>
          <a:xfrm>
            <a:off x="1357313" y="2071688"/>
            <a:ext cx="4286250" cy="285750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ravoúhlý trojúhelník 15"/>
          <p:cNvSpPr/>
          <p:nvPr/>
        </p:nvSpPr>
        <p:spPr>
          <a:xfrm>
            <a:off x="1357313" y="2143125"/>
            <a:ext cx="4214812" cy="2786063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428750" y="4786313"/>
            <a:ext cx="71438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louk 13"/>
          <p:cNvSpPr/>
          <p:nvPr/>
        </p:nvSpPr>
        <p:spPr>
          <a:xfrm rot="664077">
            <a:off x="1042988" y="4560888"/>
            <a:ext cx="685800" cy="522287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857250" y="3286125"/>
            <a:ext cx="428625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B050"/>
                </a:solidFill>
              </a:rPr>
              <a:t>b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500438" y="3000375"/>
            <a:ext cx="428625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FF0000"/>
                </a:solidFill>
              </a:rPr>
              <a:t>u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cxnSp>
        <p:nvCxnSpPr>
          <p:cNvPr id="26" name="Přímá spojovací čára 25"/>
          <p:cNvCxnSpPr>
            <a:stCxn id="16" idx="0"/>
            <a:endCxn id="16" idx="2"/>
          </p:cNvCxnSpPr>
          <p:nvPr/>
        </p:nvCxnSpPr>
        <p:spPr>
          <a:xfrm rot="16200000" flipH="1">
            <a:off x="-37306" y="3536156"/>
            <a:ext cx="2787650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16" idx="2"/>
          </p:cNvCxnSpPr>
          <p:nvPr/>
        </p:nvCxnSpPr>
        <p:spPr>
          <a:xfrm rot="16200000" flipH="1">
            <a:off x="3500438" y="2786063"/>
            <a:ext cx="1587" cy="4287837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>
            <a:stCxn id="16" idx="2"/>
          </p:cNvCxnSpPr>
          <p:nvPr/>
        </p:nvCxnSpPr>
        <p:spPr>
          <a:xfrm rot="16200000" flipH="1">
            <a:off x="3500438" y="2786063"/>
            <a:ext cx="1587" cy="4287837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64" name="TextovéPole 21"/>
          <p:cNvSpPr txBox="1">
            <a:spLocks noChangeArrowheads="1"/>
          </p:cNvSpPr>
          <p:nvPr/>
        </p:nvSpPr>
        <p:spPr bwMode="auto">
          <a:xfrm>
            <a:off x="6429375" y="2214563"/>
            <a:ext cx="2500313" cy="255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u</a:t>
            </a:r>
            <a:r>
              <a:rPr lang="cs-CZ" sz="3200" b="1" baseline="30000">
                <a:solidFill>
                  <a:srgbClr val="FF0000"/>
                </a:solidFill>
              </a:rPr>
              <a:t>2</a:t>
            </a:r>
            <a:r>
              <a:rPr lang="cs-CZ" sz="3200" b="1"/>
              <a:t> = </a:t>
            </a:r>
            <a:r>
              <a:rPr lang="cs-CZ" sz="3200" b="1">
                <a:solidFill>
                  <a:srgbClr val="00B050"/>
                </a:solidFill>
              </a:rPr>
              <a:t>a</a:t>
            </a:r>
            <a:r>
              <a:rPr lang="cs-CZ" sz="3200" b="1" baseline="30000">
                <a:solidFill>
                  <a:srgbClr val="00B050"/>
                </a:solidFill>
              </a:rPr>
              <a:t>2</a:t>
            </a:r>
            <a:r>
              <a:rPr lang="cs-CZ" sz="3200" b="1"/>
              <a:t> + </a:t>
            </a:r>
            <a:r>
              <a:rPr lang="cs-CZ" sz="3200" b="1">
                <a:solidFill>
                  <a:srgbClr val="00B050"/>
                </a:solidFill>
              </a:rPr>
              <a:t>b</a:t>
            </a:r>
            <a:r>
              <a:rPr lang="cs-CZ" sz="3200" b="1" baseline="30000">
                <a:solidFill>
                  <a:srgbClr val="00B050"/>
                </a:solidFill>
              </a:rPr>
              <a:t>2</a:t>
            </a:r>
          </a:p>
          <a:p>
            <a:r>
              <a:rPr lang="cs-CZ" sz="3200" b="1">
                <a:solidFill>
                  <a:srgbClr val="FF0000"/>
                </a:solidFill>
              </a:rPr>
              <a:t>u</a:t>
            </a:r>
            <a:r>
              <a:rPr lang="cs-CZ" sz="3200" b="1" baseline="30000">
                <a:solidFill>
                  <a:srgbClr val="FF0000"/>
                </a:solidFill>
              </a:rPr>
              <a:t>2</a:t>
            </a:r>
            <a:r>
              <a:rPr lang="cs-CZ" sz="3200" b="1"/>
              <a:t> = 4</a:t>
            </a:r>
            <a:r>
              <a:rPr lang="cs-CZ" sz="3200" b="1" baseline="30000"/>
              <a:t>2</a:t>
            </a:r>
            <a:r>
              <a:rPr lang="cs-CZ" sz="3200" b="1"/>
              <a:t> + 6</a:t>
            </a:r>
            <a:r>
              <a:rPr lang="cs-CZ" sz="3200" b="1" baseline="30000"/>
              <a:t>2</a:t>
            </a:r>
          </a:p>
          <a:p>
            <a:r>
              <a:rPr lang="cs-CZ" sz="3200" b="1">
                <a:solidFill>
                  <a:srgbClr val="FF0000"/>
                </a:solidFill>
              </a:rPr>
              <a:t>u</a:t>
            </a:r>
            <a:r>
              <a:rPr lang="cs-CZ" sz="3200" b="1" baseline="30000">
                <a:solidFill>
                  <a:srgbClr val="FF0000"/>
                </a:solidFill>
              </a:rPr>
              <a:t>2</a:t>
            </a:r>
            <a:r>
              <a:rPr lang="cs-CZ" sz="3200" b="1"/>
              <a:t> = 16 + 36</a:t>
            </a:r>
          </a:p>
          <a:p>
            <a:r>
              <a:rPr lang="cs-CZ" sz="3200" b="1">
                <a:solidFill>
                  <a:srgbClr val="FF0000"/>
                </a:solidFill>
              </a:rPr>
              <a:t>u</a:t>
            </a:r>
            <a:r>
              <a:rPr lang="cs-CZ" sz="3200" b="1" baseline="30000">
                <a:solidFill>
                  <a:srgbClr val="FF0000"/>
                </a:solidFill>
              </a:rPr>
              <a:t>2</a:t>
            </a:r>
            <a:r>
              <a:rPr lang="cs-CZ" sz="3200" b="1"/>
              <a:t> = 52</a:t>
            </a:r>
          </a:p>
          <a:p>
            <a:r>
              <a:rPr lang="cs-CZ" sz="3200" b="1">
                <a:solidFill>
                  <a:srgbClr val="FF0000"/>
                </a:solidFill>
              </a:rPr>
              <a:t>u</a:t>
            </a:r>
            <a:r>
              <a:rPr lang="cs-CZ" sz="3200" b="1"/>
              <a:t>  = 7,2 cm</a:t>
            </a:r>
            <a:endParaRPr lang="cs-CZ" sz="3200" b="1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1357313" y="2071688"/>
            <a:ext cx="3429000" cy="3429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57500" y="5500688"/>
            <a:ext cx="4286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/>
              <a:t>a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14" name="Oblouk 13"/>
          <p:cNvSpPr/>
          <p:nvPr/>
        </p:nvSpPr>
        <p:spPr>
          <a:xfrm rot="664077">
            <a:off x="1035050" y="5195888"/>
            <a:ext cx="579438" cy="412750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428750" y="5357813"/>
            <a:ext cx="71438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75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7866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Vypočítej délku úhlopříčky čtverce ABCD se stranou a = 4 cm.  </a:t>
            </a:r>
          </a:p>
        </p:txBody>
      </p:sp>
      <p:sp>
        <p:nvSpPr>
          <p:cNvPr id="7176" name="TextovéPole 20"/>
          <p:cNvSpPr txBox="1">
            <a:spLocks noChangeArrowheads="1"/>
          </p:cNvSpPr>
          <p:nvPr/>
        </p:nvSpPr>
        <p:spPr bwMode="auto">
          <a:xfrm>
            <a:off x="928688" y="535781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7177" name="TextovéPole 22"/>
          <p:cNvSpPr txBox="1">
            <a:spLocks noChangeArrowheads="1"/>
          </p:cNvSpPr>
          <p:nvPr/>
        </p:nvSpPr>
        <p:spPr bwMode="auto">
          <a:xfrm>
            <a:off x="4786313" y="535781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7178" name="TextovéPole 23"/>
          <p:cNvSpPr txBox="1">
            <a:spLocks noChangeArrowheads="1"/>
          </p:cNvSpPr>
          <p:nvPr/>
        </p:nvSpPr>
        <p:spPr bwMode="auto">
          <a:xfrm>
            <a:off x="928688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sp>
        <p:nvSpPr>
          <p:cNvPr id="7179" name="TextovéPole 24"/>
          <p:cNvSpPr txBox="1">
            <a:spLocks noChangeArrowheads="1"/>
          </p:cNvSpPr>
          <p:nvPr/>
        </p:nvSpPr>
        <p:spPr bwMode="auto">
          <a:xfrm>
            <a:off x="4786313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cxnSp>
        <p:nvCxnSpPr>
          <p:cNvPr id="28" name="Přímá spojovací čára 27"/>
          <p:cNvCxnSpPr/>
          <p:nvPr/>
        </p:nvCxnSpPr>
        <p:spPr>
          <a:xfrm rot="16200000" flipH="1">
            <a:off x="1357313" y="2071688"/>
            <a:ext cx="3429000" cy="342900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1357313" y="2071688"/>
            <a:ext cx="3429000" cy="3429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57500" y="5500688"/>
            <a:ext cx="4286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B050"/>
                </a:solidFill>
              </a:rPr>
              <a:t>a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14" name="Oblouk 13"/>
          <p:cNvSpPr/>
          <p:nvPr/>
        </p:nvSpPr>
        <p:spPr>
          <a:xfrm rot="664077">
            <a:off x="1035050" y="5195888"/>
            <a:ext cx="579438" cy="412750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428750" y="5357813"/>
            <a:ext cx="71438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199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7866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Vypočítej délku úhlopříčky čtverce ABCD se stranou a = 4 cm.  </a:t>
            </a:r>
          </a:p>
        </p:txBody>
      </p:sp>
      <p:sp>
        <p:nvSpPr>
          <p:cNvPr id="8200" name="TextovéPole 20"/>
          <p:cNvSpPr txBox="1">
            <a:spLocks noChangeArrowheads="1"/>
          </p:cNvSpPr>
          <p:nvPr/>
        </p:nvSpPr>
        <p:spPr bwMode="auto">
          <a:xfrm>
            <a:off x="928688" y="535781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8201" name="TextovéPole 22"/>
          <p:cNvSpPr txBox="1">
            <a:spLocks noChangeArrowheads="1"/>
          </p:cNvSpPr>
          <p:nvPr/>
        </p:nvSpPr>
        <p:spPr bwMode="auto">
          <a:xfrm>
            <a:off x="4786313" y="535781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8202" name="TextovéPole 23"/>
          <p:cNvSpPr txBox="1">
            <a:spLocks noChangeArrowheads="1"/>
          </p:cNvSpPr>
          <p:nvPr/>
        </p:nvSpPr>
        <p:spPr bwMode="auto">
          <a:xfrm>
            <a:off x="928688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sp>
        <p:nvSpPr>
          <p:cNvPr id="8203" name="TextovéPole 24"/>
          <p:cNvSpPr txBox="1">
            <a:spLocks noChangeArrowheads="1"/>
          </p:cNvSpPr>
          <p:nvPr/>
        </p:nvSpPr>
        <p:spPr bwMode="auto">
          <a:xfrm>
            <a:off x="4786313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cxnSp>
        <p:nvCxnSpPr>
          <p:cNvPr id="28" name="Přímá spojovací čára 27"/>
          <p:cNvCxnSpPr/>
          <p:nvPr/>
        </p:nvCxnSpPr>
        <p:spPr>
          <a:xfrm rot="16200000" flipH="1">
            <a:off x="1357313" y="2071688"/>
            <a:ext cx="3429000" cy="342900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Pravoúhlý trojúhelník 16"/>
          <p:cNvSpPr/>
          <p:nvPr/>
        </p:nvSpPr>
        <p:spPr>
          <a:xfrm>
            <a:off x="1357313" y="2143125"/>
            <a:ext cx="3357562" cy="3357563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2" name="Přímá spojovací čára 21"/>
          <p:cNvCxnSpPr>
            <a:stCxn id="17" idx="0"/>
            <a:endCxn id="17" idx="2"/>
          </p:cNvCxnSpPr>
          <p:nvPr/>
        </p:nvCxnSpPr>
        <p:spPr>
          <a:xfrm rot="16200000" flipH="1">
            <a:off x="-323056" y="3821906"/>
            <a:ext cx="3359150" cy="1588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17" idx="2"/>
            <a:endCxn id="17" idx="4"/>
          </p:cNvCxnSpPr>
          <p:nvPr/>
        </p:nvCxnSpPr>
        <p:spPr>
          <a:xfrm rot="16200000" flipH="1">
            <a:off x="3036094" y="3821907"/>
            <a:ext cx="1587" cy="335915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louk 31"/>
          <p:cNvSpPr/>
          <p:nvPr/>
        </p:nvSpPr>
        <p:spPr>
          <a:xfrm rot="664077">
            <a:off x="1106488" y="5195888"/>
            <a:ext cx="579437" cy="412750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1500188" y="5357813"/>
            <a:ext cx="71437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857250" y="3500438"/>
            <a:ext cx="4286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B050"/>
                </a:solidFill>
              </a:rPr>
              <a:t>a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3000375" y="3214688"/>
            <a:ext cx="428625" cy="9540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FF0000"/>
                </a:solidFill>
              </a:rPr>
              <a:t>u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1357313" y="2071688"/>
            <a:ext cx="3429000" cy="3429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57500" y="5500688"/>
            <a:ext cx="4286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B050"/>
                </a:solidFill>
              </a:rPr>
              <a:t>a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14" name="Oblouk 13"/>
          <p:cNvSpPr/>
          <p:nvPr/>
        </p:nvSpPr>
        <p:spPr>
          <a:xfrm rot="664077">
            <a:off x="1035050" y="5195888"/>
            <a:ext cx="579438" cy="412750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428750" y="5357813"/>
            <a:ext cx="71438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223" name="TextovéPole 15"/>
          <p:cNvSpPr txBox="1">
            <a:spLocks noChangeArrowheads="1"/>
          </p:cNvSpPr>
          <p:nvPr/>
        </p:nvSpPr>
        <p:spPr bwMode="auto">
          <a:xfrm>
            <a:off x="5572125" y="2071688"/>
            <a:ext cx="2714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a</a:t>
            </a:r>
            <a:r>
              <a:rPr lang="cs-CZ" sz="3200" b="1" baseline="30000"/>
              <a:t>2</a:t>
            </a:r>
            <a:r>
              <a:rPr lang="cs-CZ" sz="3200" b="1"/>
              <a:t> + b</a:t>
            </a:r>
            <a:r>
              <a:rPr lang="cs-CZ" sz="3200" b="1" baseline="30000"/>
              <a:t>2</a:t>
            </a:r>
          </a:p>
        </p:txBody>
      </p:sp>
      <p:sp>
        <p:nvSpPr>
          <p:cNvPr id="9224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7866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Vypočítej délku úhlopříčky čtverce ABCD se stranou a = 4 cm.  </a:t>
            </a:r>
          </a:p>
        </p:txBody>
      </p:sp>
      <p:sp>
        <p:nvSpPr>
          <p:cNvPr id="9225" name="TextovéPole 20"/>
          <p:cNvSpPr txBox="1">
            <a:spLocks noChangeArrowheads="1"/>
          </p:cNvSpPr>
          <p:nvPr/>
        </p:nvSpPr>
        <p:spPr bwMode="auto">
          <a:xfrm>
            <a:off x="928688" y="535781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9226" name="TextovéPole 22"/>
          <p:cNvSpPr txBox="1">
            <a:spLocks noChangeArrowheads="1"/>
          </p:cNvSpPr>
          <p:nvPr/>
        </p:nvSpPr>
        <p:spPr bwMode="auto">
          <a:xfrm>
            <a:off x="4786313" y="535781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9227" name="TextovéPole 23"/>
          <p:cNvSpPr txBox="1">
            <a:spLocks noChangeArrowheads="1"/>
          </p:cNvSpPr>
          <p:nvPr/>
        </p:nvSpPr>
        <p:spPr bwMode="auto">
          <a:xfrm>
            <a:off x="928688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sp>
        <p:nvSpPr>
          <p:cNvPr id="9228" name="TextovéPole 24"/>
          <p:cNvSpPr txBox="1">
            <a:spLocks noChangeArrowheads="1"/>
          </p:cNvSpPr>
          <p:nvPr/>
        </p:nvSpPr>
        <p:spPr bwMode="auto">
          <a:xfrm>
            <a:off x="4786313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cxnSp>
        <p:nvCxnSpPr>
          <p:cNvPr id="28" name="Přímá spojovací čára 27"/>
          <p:cNvCxnSpPr/>
          <p:nvPr/>
        </p:nvCxnSpPr>
        <p:spPr>
          <a:xfrm rot="16200000" flipH="1">
            <a:off x="1357313" y="2071688"/>
            <a:ext cx="3429000" cy="342900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Pravoúhlý trojúhelník 16"/>
          <p:cNvSpPr/>
          <p:nvPr/>
        </p:nvSpPr>
        <p:spPr>
          <a:xfrm>
            <a:off x="1357313" y="2143125"/>
            <a:ext cx="3357562" cy="3357563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2" name="Přímá spojovací čára 21"/>
          <p:cNvCxnSpPr>
            <a:stCxn id="17" idx="0"/>
            <a:endCxn id="17" idx="2"/>
          </p:cNvCxnSpPr>
          <p:nvPr/>
        </p:nvCxnSpPr>
        <p:spPr>
          <a:xfrm rot="16200000" flipH="1">
            <a:off x="-323056" y="3821906"/>
            <a:ext cx="3359150" cy="1588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17" idx="2"/>
            <a:endCxn id="17" idx="4"/>
          </p:cNvCxnSpPr>
          <p:nvPr/>
        </p:nvCxnSpPr>
        <p:spPr>
          <a:xfrm rot="16200000" flipH="1">
            <a:off x="3036094" y="3821907"/>
            <a:ext cx="1587" cy="335915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louk 31"/>
          <p:cNvSpPr/>
          <p:nvPr/>
        </p:nvSpPr>
        <p:spPr>
          <a:xfrm rot="664077">
            <a:off x="1106488" y="5195888"/>
            <a:ext cx="579437" cy="412750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1500188" y="5357813"/>
            <a:ext cx="71437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857250" y="3500438"/>
            <a:ext cx="4286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B050"/>
                </a:solidFill>
              </a:rPr>
              <a:t>a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3000375" y="3214688"/>
            <a:ext cx="428625" cy="9540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FF0000"/>
                </a:solidFill>
              </a:rPr>
              <a:t>u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9237" name="TextovéPole 25"/>
          <p:cNvSpPr txBox="1">
            <a:spLocks noChangeArrowheads="1"/>
          </p:cNvSpPr>
          <p:nvPr/>
        </p:nvSpPr>
        <p:spPr bwMode="auto">
          <a:xfrm>
            <a:off x="5715000" y="3286125"/>
            <a:ext cx="2714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u</a:t>
            </a:r>
            <a:r>
              <a:rPr lang="cs-CZ" sz="3200" b="1" baseline="30000">
                <a:solidFill>
                  <a:srgbClr val="FF0000"/>
                </a:solidFill>
              </a:rPr>
              <a:t>2</a:t>
            </a:r>
            <a:r>
              <a:rPr lang="cs-CZ" sz="3200" b="1" baseline="30000"/>
              <a:t> </a:t>
            </a:r>
            <a:r>
              <a:rPr lang="cs-CZ" sz="3200" b="1"/>
              <a:t>= </a:t>
            </a:r>
            <a:r>
              <a:rPr lang="cs-CZ" sz="3200" b="1">
                <a:solidFill>
                  <a:srgbClr val="00B050"/>
                </a:solidFill>
              </a:rPr>
              <a:t>a</a:t>
            </a:r>
            <a:r>
              <a:rPr lang="cs-CZ" sz="3200" b="1" baseline="30000">
                <a:solidFill>
                  <a:srgbClr val="00B050"/>
                </a:solidFill>
              </a:rPr>
              <a:t>2</a:t>
            </a:r>
            <a:r>
              <a:rPr lang="cs-CZ" sz="3200" b="1"/>
              <a:t> + </a:t>
            </a:r>
            <a:r>
              <a:rPr lang="cs-CZ" sz="3200" b="1">
                <a:solidFill>
                  <a:srgbClr val="00B050"/>
                </a:solidFill>
              </a:rPr>
              <a:t>a</a:t>
            </a:r>
            <a:r>
              <a:rPr lang="cs-CZ" sz="3200" b="1" baseline="30000">
                <a:solidFill>
                  <a:srgbClr val="00B050"/>
                </a:solidFill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1357313" y="2071688"/>
            <a:ext cx="3429000" cy="3429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57500" y="5500688"/>
            <a:ext cx="4286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B050"/>
                </a:solidFill>
              </a:rPr>
              <a:t>a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14" name="Oblouk 13"/>
          <p:cNvSpPr/>
          <p:nvPr/>
        </p:nvSpPr>
        <p:spPr>
          <a:xfrm rot="664077">
            <a:off x="1035050" y="5195888"/>
            <a:ext cx="579438" cy="412750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428750" y="5357813"/>
            <a:ext cx="71438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47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7866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Vypočítej délku úhlopříčky čtverce ABCD se stranou a = 4 cm.  </a:t>
            </a:r>
          </a:p>
        </p:txBody>
      </p:sp>
      <p:sp>
        <p:nvSpPr>
          <p:cNvPr id="10248" name="TextovéPole 20"/>
          <p:cNvSpPr txBox="1">
            <a:spLocks noChangeArrowheads="1"/>
          </p:cNvSpPr>
          <p:nvPr/>
        </p:nvSpPr>
        <p:spPr bwMode="auto">
          <a:xfrm>
            <a:off x="928688" y="535781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0249" name="TextovéPole 22"/>
          <p:cNvSpPr txBox="1">
            <a:spLocks noChangeArrowheads="1"/>
          </p:cNvSpPr>
          <p:nvPr/>
        </p:nvSpPr>
        <p:spPr bwMode="auto">
          <a:xfrm>
            <a:off x="4786313" y="535781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10250" name="TextovéPole 23"/>
          <p:cNvSpPr txBox="1">
            <a:spLocks noChangeArrowheads="1"/>
          </p:cNvSpPr>
          <p:nvPr/>
        </p:nvSpPr>
        <p:spPr bwMode="auto">
          <a:xfrm>
            <a:off x="928688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sp>
        <p:nvSpPr>
          <p:cNvPr id="10251" name="TextovéPole 24"/>
          <p:cNvSpPr txBox="1">
            <a:spLocks noChangeArrowheads="1"/>
          </p:cNvSpPr>
          <p:nvPr/>
        </p:nvSpPr>
        <p:spPr bwMode="auto">
          <a:xfrm>
            <a:off x="4786313" y="1643063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cxnSp>
        <p:nvCxnSpPr>
          <p:cNvPr id="28" name="Přímá spojovací čára 27"/>
          <p:cNvCxnSpPr/>
          <p:nvPr/>
        </p:nvCxnSpPr>
        <p:spPr>
          <a:xfrm rot="16200000" flipH="1">
            <a:off x="1357313" y="2071688"/>
            <a:ext cx="3429000" cy="342900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Pravoúhlý trojúhelník 16"/>
          <p:cNvSpPr/>
          <p:nvPr/>
        </p:nvSpPr>
        <p:spPr>
          <a:xfrm>
            <a:off x="1357313" y="2143125"/>
            <a:ext cx="3357562" cy="3357563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2" name="Přímá spojovací čára 21"/>
          <p:cNvCxnSpPr>
            <a:stCxn id="17" idx="0"/>
            <a:endCxn id="17" idx="2"/>
          </p:cNvCxnSpPr>
          <p:nvPr/>
        </p:nvCxnSpPr>
        <p:spPr>
          <a:xfrm rot="16200000" flipH="1">
            <a:off x="-323056" y="3821906"/>
            <a:ext cx="3359150" cy="1588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17" idx="2"/>
            <a:endCxn id="17" idx="4"/>
          </p:cNvCxnSpPr>
          <p:nvPr/>
        </p:nvCxnSpPr>
        <p:spPr>
          <a:xfrm rot="16200000" flipH="1">
            <a:off x="3036094" y="3821907"/>
            <a:ext cx="1587" cy="335915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louk 31"/>
          <p:cNvSpPr/>
          <p:nvPr/>
        </p:nvSpPr>
        <p:spPr>
          <a:xfrm rot="664077">
            <a:off x="1106488" y="5195888"/>
            <a:ext cx="579437" cy="412750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1500188" y="5357813"/>
            <a:ext cx="71437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857250" y="3500438"/>
            <a:ext cx="4286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B050"/>
                </a:solidFill>
              </a:rPr>
              <a:t>a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3000375" y="3214688"/>
            <a:ext cx="428625" cy="9540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FF0000"/>
                </a:solidFill>
              </a:rPr>
              <a:t>u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10260" name="TextovéPole 25"/>
          <p:cNvSpPr txBox="1">
            <a:spLocks noChangeArrowheads="1"/>
          </p:cNvSpPr>
          <p:nvPr/>
        </p:nvSpPr>
        <p:spPr bwMode="auto">
          <a:xfrm>
            <a:off x="5572125" y="2071688"/>
            <a:ext cx="2714625" cy="255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u</a:t>
            </a:r>
            <a:r>
              <a:rPr lang="cs-CZ" sz="3200" b="1" baseline="30000">
                <a:solidFill>
                  <a:srgbClr val="FF0000"/>
                </a:solidFill>
              </a:rPr>
              <a:t>2</a:t>
            </a:r>
            <a:r>
              <a:rPr lang="cs-CZ" sz="3200" b="1" baseline="30000"/>
              <a:t> </a:t>
            </a:r>
            <a:r>
              <a:rPr lang="cs-CZ" sz="3200" b="1"/>
              <a:t>= </a:t>
            </a:r>
            <a:r>
              <a:rPr lang="cs-CZ" sz="3200" b="1">
                <a:solidFill>
                  <a:srgbClr val="00B050"/>
                </a:solidFill>
              </a:rPr>
              <a:t>a</a:t>
            </a:r>
            <a:r>
              <a:rPr lang="cs-CZ" sz="3200" b="1" baseline="30000">
                <a:solidFill>
                  <a:srgbClr val="00B050"/>
                </a:solidFill>
              </a:rPr>
              <a:t>2</a:t>
            </a:r>
            <a:r>
              <a:rPr lang="cs-CZ" sz="3200" b="1"/>
              <a:t> + </a:t>
            </a:r>
            <a:r>
              <a:rPr lang="cs-CZ" sz="3200" b="1">
                <a:solidFill>
                  <a:srgbClr val="00B050"/>
                </a:solidFill>
              </a:rPr>
              <a:t>a</a:t>
            </a:r>
            <a:r>
              <a:rPr lang="cs-CZ" sz="3200" b="1" baseline="30000">
                <a:solidFill>
                  <a:srgbClr val="00B050"/>
                </a:solidFill>
              </a:rPr>
              <a:t>2</a:t>
            </a:r>
          </a:p>
          <a:p>
            <a:r>
              <a:rPr lang="cs-CZ" sz="3200" b="1">
                <a:solidFill>
                  <a:srgbClr val="FF0000"/>
                </a:solidFill>
              </a:rPr>
              <a:t>u</a:t>
            </a:r>
            <a:r>
              <a:rPr lang="cs-CZ" sz="3200" b="1" baseline="30000">
                <a:solidFill>
                  <a:srgbClr val="FF0000"/>
                </a:solidFill>
              </a:rPr>
              <a:t>2</a:t>
            </a:r>
            <a:r>
              <a:rPr lang="cs-CZ" sz="3200" b="1" baseline="30000"/>
              <a:t> </a:t>
            </a:r>
            <a:r>
              <a:rPr lang="cs-CZ" sz="3200" b="1"/>
              <a:t>= 4</a:t>
            </a:r>
            <a:r>
              <a:rPr lang="cs-CZ" sz="3200" b="1" baseline="30000"/>
              <a:t>2</a:t>
            </a:r>
            <a:r>
              <a:rPr lang="cs-CZ" sz="3200" b="1"/>
              <a:t> + 4</a:t>
            </a:r>
            <a:r>
              <a:rPr lang="cs-CZ" sz="3200" b="1" baseline="30000"/>
              <a:t>2</a:t>
            </a:r>
          </a:p>
          <a:p>
            <a:r>
              <a:rPr lang="cs-CZ" sz="3200" b="1">
                <a:solidFill>
                  <a:srgbClr val="FF0000"/>
                </a:solidFill>
              </a:rPr>
              <a:t>u</a:t>
            </a:r>
            <a:r>
              <a:rPr lang="cs-CZ" sz="3200" b="1" baseline="30000">
                <a:solidFill>
                  <a:srgbClr val="FF0000"/>
                </a:solidFill>
              </a:rPr>
              <a:t>2</a:t>
            </a:r>
            <a:r>
              <a:rPr lang="cs-CZ" sz="3200" b="1" baseline="30000"/>
              <a:t> </a:t>
            </a:r>
            <a:r>
              <a:rPr lang="cs-CZ" sz="3200" b="1"/>
              <a:t>= 16 + 16</a:t>
            </a:r>
          </a:p>
          <a:p>
            <a:r>
              <a:rPr lang="cs-CZ" sz="3200" b="1">
                <a:solidFill>
                  <a:srgbClr val="FF0000"/>
                </a:solidFill>
              </a:rPr>
              <a:t>u</a:t>
            </a:r>
            <a:r>
              <a:rPr lang="cs-CZ" sz="3200" b="1" baseline="30000">
                <a:solidFill>
                  <a:srgbClr val="FF0000"/>
                </a:solidFill>
              </a:rPr>
              <a:t>2</a:t>
            </a:r>
            <a:r>
              <a:rPr lang="cs-CZ" sz="3200" b="1" baseline="30000"/>
              <a:t> </a:t>
            </a:r>
            <a:r>
              <a:rPr lang="cs-CZ" sz="3200" b="1"/>
              <a:t>= 32</a:t>
            </a:r>
          </a:p>
          <a:p>
            <a:r>
              <a:rPr lang="cs-CZ" sz="3200" b="1">
                <a:solidFill>
                  <a:srgbClr val="FF0000"/>
                </a:solidFill>
              </a:rPr>
              <a:t> u </a:t>
            </a:r>
            <a:r>
              <a:rPr lang="cs-CZ" sz="3200" b="1"/>
              <a:t>= 5,7 cm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1267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7866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Vypočítej délku kratší úhlopříčky </a:t>
            </a:r>
            <a:r>
              <a:rPr lang="cs-CZ" sz="2000" i="1"/>
              <a:t>u </a:t>
            </a:r>
            <a:r>
              <a:rPr lang="cs-CZ" sz="2000"/>
              <a:t>kosočtverce  EFGH se stranou </a:t>
            </a:r>
          </a:p>
          <a:p>
            <a:r>
              <a:rPr lang="cs-CZ" sz="2000" i="1"/>
              <a:t>a</a:t>
            </a:r>
            <a:r>
              <a:rPr lang="cs-CZ" sz="2000"/>
              <a:t> = 4 cm a délkou delší úhlopříčky </a:t>
            </a:r>
            <a:r>
              <a:rPr lang="cs-CZ" sz="2000" i="1"/>
              <a:t>v</a:t>
            </a:r>
            <a:r>
              <a:rPr lang="cs-CZ" sz="2000"/>
              <a:t> = 6 cm.  </a:t>
            </a:r>
          </a:p>
        </p:txBody>
      </p:sp>
      <p:sp>
        <p:nvSpPr>
          <p:cNvPr id="30" name="Kosoúhelník 29"/>
          <p:cNvSpPr/>
          <p:nvPr/>
        </p:nvSpPr>
        <p:spPr>
          <a:xfrm>
            <a:off x="1214438" y="2428875"/>
            <a:ext cx="3286125" cy="2470150"/>
          </a:xfrm>
          <a:prstGeom prst="parallelogram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269" name="TextovéPole 35"/>
          <p:cNvSpPr txBox="1">
            <a:spLocks noChangeArrowheads="1"/>
          </p:cNvSpPr>
          <p:nvPr/>
        </p:nvSpPr>
        <p:spPr bwMode="auto">
          <a:xfrm>
            <a:off x="785813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11270" name="TextovéPole 36"/>
          <p:cNvSpPr txBox="1">
            <a:spLocks noChangeArrowheads="1"/>
          </p:cNvSpPr>
          <p:nvPr/>
        </p:nvSpPr>
        <p:spPr bwMode="auto">
          <a:xfrm>
            <a:off x="3714750" y="49291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11271" name="TextovéPole 37"/>
          <p:cNvSpPr txBox="1">
            <a:spLocks noChangeArrowheads="1"/>
          </p:cNvSpPr>
          <p:nvPr/>
        </p:nvSpPr>
        <p:spPr bwMode="auto">
          <a:xfrm>
            <a:off x="1214438" y="192881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1272" name="TextovéPole 38"/>
          <p:cNvSpPr txBox="1">
            <a:spLocks noChangeArrowheads="1"/>
          </p:cNvSpPr>
          <p:nvPr/>
        </p:nvSpPr>
        <p:spPr bwMode="auto">
          <a:xfrm>
            <a:off x="4572000" y="1928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sp>
        <p:nvSpPr>
          <p:cNvPr id="11273" name="TextovéPole 39"/>
          <p:cNvSpPr txBox="1">
            <a:spLocks noChangeArrowheads="1"/>
          </p:cNvSpPr>
          <p:nvPr/>
        </p:nvSpPr>
        <p:spPr bwMode="auto">
          <a:xfrm>
            <a:off x="2357438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cxnSp>
        <p:nvCxnSpPr>
          <p:cNvPr id="48" name="Přímá spojovací čára 47"/>
          <p:cNvCxnSpPr/>
          <p:nvPr/>
        </p:nvCxnSpPr>
        <p:spPr>
          <a:xfrm flipV="1">
            <a:off x="1214438" y="2411413"/>
            <a:ext cx="3286125" cy="2500312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16200000" flipH="1">
            <a:off x="1607344" y="2607469"/>
            <a:ext cx="2428875" cy="2071687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76" name="TextovéPole 50"/>
          <p:cNvSpPr txBox="1">
            <a:spLocks noChangeArrowheads="1"/>
          </p:cNvSpPr>
          <p:nvPr/>
        </p:nvSpPr>
        <p:spPr bwMode="auto">
          <a:xfrm>
            <a:off x="3071813" y="2714625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</a:rPr>
              <a:t>v</a:t>
            </a:r>
          </a:p>
        </p:txBody>
      </p:sp>
      <p:sp>
        <p:nvSpPr>
          <p:cNvPr id="11277" name="TextovéPole 51"/>
          <p:cNvSpPr txBox="1">
            <a:spLocks noChangeArrowheads="1"/>
          </p:cNvSpPr>
          <p:nvPr/>
        </p:nvSpPr>
        <p:spPr bwMode="auto">
          <a:xfrm>
            <a:off x="1857375" y="2857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</a:rPr>
              <a:t>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2291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7866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Vypočítej délku kratší úhlopříčky </a:t>
            </a:r>
            <a:r>
              <a:rPr lang="cs-CZ" sz="2000" i="1"/>
              <a:t>u </a:t>
            </a:r>
            <a:r>
              <a:rPr lang="cs-CZ" sz="2000"/>
              <a:t>kosočtverce  EFGH se stranou </a:t>
            </a:r>
          </a:p>
          <a:p>
            <a:r>
              <a:rPr lang="cs-CZ" sz="2000" i="1"/>
              <a:t>a</a:t>
            </a:r>
            <a:r>
              <a:rPr lang="cs-CZ" sz="2000"/>
              <a:t> = 4 cm a délkou delší úhlopříčky </a:t>
            </a:r>
            <a:r>
              <a:rPr lang="cs-CZ" sz="2000" i="1"/>
              <a:t>v</a:t>
            </a:r>
            <a:r>
              <a:rPr lang="cs-CZ" sz="2000"/>
              <a:t> = 6 cm.  </a:t>
            </a:r>
          </a:p>
        </p:txBody>
      </p:sp>
      <p:sp>
        <p:nvSpPr>
          <p:cNvPr id="30" name="Kosoúhelník 29"/>
          <p:cNvSpPr/>
          <p:nvPr/>
        </p:nvSpPr>
        <p:spPr>
          <a:xfrm>
            <a:off x="1214438" y="2428875"/>
            <a:ext cx="3286125" cy="2470150"/>
          </a:xfrm>
          <a:prstGeom prst="parallelogram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293" name="TextovéPole 35"/>
          <p:cNvSpPr txBox="1">
            <a:spLocks noChangeArrowheads="1"/>
          </p:cNvSpPr>
          <p:nvPr/>
        </p:nvSpPr>
        <p:spPr bwMode="auto">
          <a:xfrm>
            <a:off x="785813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12294" name="TextovéPole 36"/>
          <p:cNvSpPr txBox="1">
            <a:spLocks noChangeArrowheads="1"/>
          </p:cNvSpPr>
          <p:nvPr/>
        </p:nvSpPr>
        <p:spPr bwMode="auto">
          <a:xfrm>
            <a:off x="3714750" y="49291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12295" name="TextovéPole 37"/>
          <p:cNvSpPr txBox="1">
            <a:spLocks noChangeArrowheads="1"/>
          </p:cNvSpPr>
          <p:nvPr/>
        </p:nvSpPr>
        <p:spPr bwMode="auto">
          <a:xfrm>
            <a:off x="1214438" y="192881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2296" name="TextovéPole 38"/>
          <p:cNvSpPr txBox="1">
            <a:spLocks noChangeArrowheads="1"/>
          </p:cNvSpPr>
          <p:nvPr/>
        </p:nvSpPr>
        <p:spPr bwMode="auto">
          <a:xfrm>
            <a:off x="4572000" y="1928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sp>
        <p:nvSpPr>
          <p:cNvPr id="12297" name="TextovéPole 39"/>
          <p:cNvSpPr txBox="1">
            <a:spLocks noChangeArrowheads="1"/>
          </p:cNvSpPr>
          <p:nvPr/>
        </p:nvSpPr>
        <p:spPr bwMode="auto">
          <a:xfrm>
            <a:off x="2357438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cxnSp>
        <p:nvCxnSpPr>
          <p:cNvPr id="48" name="Přímá spojovací čára 47"/>
          <p:cNvCxnSpPr/>
          <p:nvPr/>
        </p:nvCxnSpPr>
        <p:spPr>
          <a:xfrm flipV="1">
            <a:off x="1214438" y="2411413"/>
            <a:ext cx="3286125" cy="2500312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16200000" flipH="1">
            <a:off x="1607344" y="2607469"/>
            <a:ext cx="2428875" cy="2071687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00" name="TextovéPole 50"/>
          <p:cNvSpPr txBox="1">
            <a:spLocks noChangeArrowheads="1"/>
          </p:cNvSpPr>
          <p:nvPr/>
        </p:nvSpPr>
        <p:spPr bwMode="auto">
          <a:xfrm>
            <a:off x="3071813" y="2714625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</a:rPr>
              <a:t>v</a:t>
            </a:r>
          </a:p>
        </p:txBody>
      </p:sp>
      <p:sp>
        <p:nvSpPr>
          <p:cNvPr id="12301" name="TextovéPole 51"/>
          <p:cNvSpPr txBox="1">
            <a:spLocks noChangeArrowheads="1"/>
          </p:cNvSpPr>
          <p:nvPr/>
        </p:nvSpPr>
        <p:spPr bwMode="auto">
          <a:xfrm>
            <a:off x="1857375" y="2857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</a:rPr>
              <a:t>u</a:t>
            </a:r>
          </a:p>
        </p:txBody>
      </p:sp>
      <p:sp>
        <p:nvSpPr>
          <p:cNvPr id="12302" name="TextovéPole 13"/>
          <p:cNvSpPr txBox="1">
            <a:spLocks noChangeArrowheads="1"/>
          </p:cNvSpPr>
          <p:nvPr/>
        </p:nvSpPr>
        <p:spPr bwMode="auto">
          <a:xfrm>
            <a:off x="4429125" y="3714750"/>
            <a:ext cx="45005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Úhlopříčky kosočtverce jsou </a:t>
            </a:r>
          </a:p>
          <a:p>
            <a:r>
              <a:rPr lang="cs-CZ" sz="2400" b="1"/>
              <a:t>	- na sebe </a:t>
            </a:r>
            <a:r>
              <a:rPr lang="cs-CZ" sz="2400" b="1">
                <a:solidFill>
                  <a:srgbClr val="FF0000"/>
                </a:solidFill>
              </a:rPr>
              <a:t>kolmé</a:t>
            </a:r>
            <a:r>
              <a:rPr lang="cs-CZ" sz="2400" b="1"/>
              <a:t>  </a:t>
            </a:r>
          </a:p>
          <a:p>
            <a:r>
              <a:rPr lang="cs-CZ" sz="2400" b="1"/>
              <a:t>	- navzájem </a:t>
            </a:r>
            <a:r>
              <a:rPr lang="cs-CZ" sz="2400" b="1">
                <a:solidFill>
                  <a:srgbClr val="FF0000"/>
                </a:solidFill>
              </a:rPr>
              <a:t>se půlí</a:t>
            </a:r>
          </a:p>
        </p:txBody>
      </p:sp>
      <p:sp>
        <p:nvSpPr>
          <p:cNvPr id="15" name="Oblouk 14"/>
          <p:cNvSpPr/>
          <p:nvPr/>
        </p:nvSpPr>
        <p:spPr>
          <a:xfrm rot="9139966">
            <a:off x="2633663" y="3540125"/>
            <a:ext cx="581025" cy="412750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786063" y="3786188"/>
            <a:ext cx="71437" cy="71437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3315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7866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Vypočítej délku kratší úhlopříčky </a:t>
            </a:r>
            <a:r>
              <a:rPr lang="cs-CZ" sz="2000" i="1"/>
              <a:t>u </a:t>
            </a:r>
            <a:r>
              <a:rPr lang="cs-CZ" sz="2000"/>
              <a:t>kosočtverce  EFGH se stranou </a:t>
            </a:r>
          </a:p>
          <a:p>
            <a:r>
              <a:rPr lang="cs-CZ" sz="2000" i="1"/>
              <a:t>a</a:t>
            </a:r>
            <a:r>
              <a:rPr lang="cs-CZ" sz="2000"/>
              <a:t> = 4 cm a délkou delší úhlopříčky </a:t>
            </a:r>
            <a:r>
              <a:rPr lang="cs-CZ" sz="2000" i="1"/>
              <a:t>v</a:t>
            </a:r>
            <a:r>
              <a:rPr lang="cs-CZ" sz="2000"/>
              <a:t> = 6 cm.  </a:t>
            </a:r>
          </a:p>
        </p:txBody>
      </p:sp>
      <p:sp>
        <p:nvSpPr>
          <p:cNvPr id="30" name="Kosoúhelník 29"/>
          <p:cNvSpPr/>
          <p:nvPr/>
        </p:nvSpPr>
        <p:spPr>
          <a:xfrm>
            <a:off x="1214438" y="2428875"/>
            <a:ext cx="3286125" cy="2470150"/>
          </a:xfrm>
          <a:prstGeom prst="parallelogram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317" name="TextovéPole 35"/>
          <p:cNvSpPr txBox="1">
            <a:spLocks noChangeArrowheads="1"/>
          </p:cNvSpPr>
          <p:nvPr/>
        </p:nvSpPr>
        <p:spPr bwMode="auto">
          <a:xfrm>
            <a:off x="785813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13318" name="TextovéPole 36"/>
          <p:cNvSpPr txBox="1">
            <a:spLocks noChangeArrowheads="1"/>
          </p:cNvSpPr>
          <p:nvPr/>
        </p:nvSpPr>
        <p:spPr bwMode="auto">
          <a:xfrm>
            <a:off x="3714750" y="49291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13319" name="TextovéPole 37"/>
          <p:cNvSpPr txBox="1">
            <a:spLocks noChangeArrowheads="1"/>
          </p:cNvSpPr>
          <p:nvPr/>
        </p:nvSpPr>
        <p:spPr bwMode="auto">
          <a:xfrm>
            <a:off x="1214438" y="192881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3320" name="TextovéPole 38"/>
          <p:cNvSpPr txBox="1">
            <a:spLocks noChangeArrowheads="1"/>
          </p:cNvSpPr>
          <p:nvPr/>
        </p:nvSpPr>
        <p:spPr bwMode="auto">
          <a:xfrm>
            <a:off x="4572000" y="1928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sp>
        <p:nvSpPr>
          <p:cNvPr id="13321" name="TextovéPole 39"/>
          <p:cNvSpPr txBox="1">
            <a:spLocks noChangeArrowheads="1"/>
          </p:cNvSpPr>
          <p:nvPr/>
        </p:nvSpPr>
        <p:spPr bwMode="auto">
          <a:xfrm>
            <a:off x="2357438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cxnSp>
        <p:nvCxnSpPr>
          <p:cNvPr id="48" name="Přímá spojovací čára 47"/>
          <p:cNvCxnSpPr/>
          <p:nvPr/>
        </p:nvCxnSpPr>
        <p:spPr>
          <a:xfrm flipV="1">
            <a:off x="1214438" y="2411413"/>
            <a:ext cx="3286125" cy="2500312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16200000" flipH="1">
            <a:off x="1607344" y="2607469"/>
            <a:ext cx="2428875" cy="2071687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24" name="TextovéPole 50"/>
          <p:cNvSpPr txBox="1">
            <a:spLocks noChangeArrowheads="1"/>
          </p:cNvSpPr>
          <p:nvPr/>
        </p:nvSpPr>
        <p:spPr bwMode="auto">
          <a:xfrm>
            <a:off x="3071813" y="2714625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</a:rPr>
              <a:t>v</a:t>
            </a:r>
          </a:p>
        </p:txBody>
      </p:sp>
      <p:sp>
        <p:nvSpPr>
          <p:cNvPr id="13325" name="TextovéPole 51"/>
          <p:cNvSpPr txBox="1">
            <a:spLocks noChangeArrowheads="1"/>
          </p:cNvSpPr>
          <p:nvPr/>
        </p:nvSpPr>
        <p:spPr bwMode="auto">
          <a:xfrm>
            <a:off x="1857375" y="2857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</a:rPr>
              <a:t>u</a:t>
            </a:r>
          </a:p>
        </p:txBody>
      </p:sp>
      <p:sp>
        <p:nvSpPr>
          <p:cNvPr id="13326" name="TextovéPole 13"/>
          <p:cNvSpPr txBox="1">
            <a:spLocks noChangeArrowheads="1"/>
          </p:cNvSpPr>
          <p:nvPr/>
        </p:nvSpPr>
        <p:spPr bwMode="auto">
          <a:xfrm>
            <a:off x="4429125" y="3714750"/>
            <a:ext cx="45005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Trojúhelník EFS je pravoúhlý</a:t>
            </a:r>
          </a:p>
        </p:txBody>
      </p:sp>
      <p:sp>
        <p:nvSpPr>
          <p:cNvPr id="15" name="Oblouk 14"/>
          <p:cNvSpPr/>
          <p:nvPr/>
        </p:nvSpPr>
        <p:spPr>
          <a:xfrm rot="9139966">
            <a:off x="2633663" y="3540125"/>
            <a:ext cx="581025" cy="412750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786063" y="3786188"/>
            <a:ext cx="71437" cy="71437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329" name="TextovéPole 16"/>
          <p:cNvSpPr txBox="1">
            <a:spLocks noChangeArrowheads="1"/>
          </p:cNvSpPr>
          <p:nvPr/>
        </p:nvSpPr>
        <p:spPr bwMode="auto">
          <a:xfrm>
            <a:off x="3071813" y="3429000"/>
            <a:ext cx="71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4339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7866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Vypočítej délku kratší úhlopříčky </a:t>
            </a:r>
            <a:r>
              <a:rPr lang="cs-CZ" sz="2000" i="1"/>
              <a:t>u </a:t>
            </a:r>
            <a:r>
              <a:rPr lang="cs-CZ" sz="2000"/>
              <a:t>kosočtverce  EFGH se stranou </a:t>
            </a:r>
          </a:p>
          <a:p>
            <a:r>
              <a:rPr lang="cs-CZ" sz="2000" i="1"/>
              <a:t>a</a:t>
            </a:r>
            <a:r>
              <a:rPr lang="cs-CZ" sz="2000"/>
              <a:t> = 4 cm a délkou delší úhlopříčky </a:t>
            </a:r>
            <a:r>
              <a:rPr lang="cs-CZ" sz="2000" i="1"/>
              <a:t>v</a:t>
            </a:r>
            <a:r>
              <a:rPr lang="cs-CZ" sz="2000"/>
              <a:t> = 6 cm.  </a:t>
            </a:r>
          </a:p>
        </p:txBody>
      </p:sp>
      <p:sp>
        <p:nvSpPr>
          <p:cNvPr id="30" name="Kosoúhelník 29"/>
          <p:cNvSpPr/>
          <p:nvPr/>
        </p:nvSpPr>
        <p:spPr>
          <a:xfrm>
            <a:off x="1214438" y="2428875"/>
            <a:ext cx="3286125" cy="2470150"/>
          </a:xfrm>
          <a:prstGeom prst="parallelogram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341" name="TextovéPole 35"/>
          <p:cNvSpPr txBox="1">
            <a:spLocks noChangeArrowheads="1"/>
          </p:cNvSpPr>
          <p:nvPr/>
        </p:nvSpPr>
        <p:spPr bwMode="auto">
          <a:xfrm>
            <a:off x="785813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14342" name="TextovéPole 36"/>
          <p:cNvSpPr txBox="1">
            <a:spLocks noChangeArrowheads="1"/>
          </p:cNvSpPr>
          <p:nvPr/>
        </p:nvSpPr>
        <p:spPr bwMode="auto">
          <a:xfrm>
            <a:off x="3714750" y="49291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14343" name="TextovéPole 37"/>
          <p:cNvSpPr txBox="1">
            <a:spLocks noChangeArrowheads="1"/>
          </p:cNvSpPr>
          <p:nvPr/>
        </p:nvSpPr>
        <p:spPr bwMode="auto">
          <a:xfrm>
            <a:off x="1214438" y="192881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4344" name="TextovéPole 38"/>
          <p:cNvSpPr txBox="1">
            <a:spLocks noChangeArrowheads="1"/>
          </p:cNvSpPr>
          <p:nvPr/>
        </p:nvSpPr>
        <p:spPr bwMode="auto">
          <a:xfrm>
            <a:off x="4572000" y="1928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sp>
        <p:nvSpPr>
          <p:cNvPr id="14345" name="TextovéPole 39"/>
          <p:cNvSpPr txBox="1">
            <a:spLocks noChangeArrowheads="1"/>
          </p:cNvSpPr>
          <p:nvPr/>
        </p:nvSpPr>
        <p:spPr bwMode="auto">
          <a:xfrm>
            <a:off x="2357438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cxnSp>
        <p:nvCxnSpPr>
          <p:cNvPr id="48" name="Přímá spojovací čára 47"/>
          <p:cNvCxnSpPr/>
          <p:nvPr/>
        </p:nvCxnSpPr>
        <p:spPr>
          <a:xfrm flipV="1">
            <a:off x="1214438" y="2411413"/>
            <a:ext cx="3286125" cy="2500312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16200000" flipH="1">
            <a:off x="1607344" y="2607469"/>
            <a:ext cx="2428875" cy="2071687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48" name="TextovéPole 50"/>
          <p:cNvSpPr txBox="1">
            <a:spLocks noChangeArrowheads="1"/>
          </p:cNvSpPr>
          <p:nvPr/>
        </p:nvSpPr>
        <p:spPr bwMode="auto">
          <a:xfrm>
            <a:off x="3071813" y="2714625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</a:rPr>
              <a:t>v</a:t>
            </a:r>
          </a:p>
        </p:txBody>
      </p:sp>
      <p:sp>
        <p:nvSpPr>
          <p:cNvPr id="14349" name="TextovéPole 51"/>
          <p:cNvSpPr txBox="1">
            <a:spLocks noChangeArrowheads="1"/>
          </p:cNvSpPr>
          <p:nvPr/>
        </p:nvSpPr>
        <p:spPr bwMode="auto">
          <a:xfrm>
            <a:off x="1857375" y="2857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</a:rPr>
              <a:t>u</a:t>
            </a:r>
          </a:p>
        </p:txBody>
      </p:sp>
      <p:sp>
        <p:nvSpPr>
          <p:cNvPr id="14350" name="TextovéPole 13"/>
          <p:cNvSpPr txBox="1">
            <a:spLocks noChangeArrowheads="1"/>
          </p:cNvSpPr>
          <p:nvPr/>
        </p:nvSpPr>
        <p:spPr bwMode="auto">
          <a:xfrm>
            <a:off x="5214938" y="2714625"/>
            <a:ext cx="3643312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a</a:t>
            </a:r>
            <a:r>
              <a:rPr lang="cs-CZ" sz="3200" b="1" baseline="30000"/>
              <a:t>2</a:t>
            </a:r>
            <a:r>
              <a:rPr lang="cs-CZ" sz="3200" b="1"/>
              <a:t> = e</a:t>
            </a:r>
            <a:r>
              <a:rPr lang="cs-CZ" sz="3200" b="1" baseline="30000"/>
              <a:t>2</a:t>
            </a:r>
            <a:r>
              <a:rPr lang="cs-CZ" sz="3200" b="1"/>
              <a:t> + f</a:t>
            </a:r>
            <a:r>
              <a:rPr lang="cs-CZ" sz="3200" b="1" baseline="30000"/>
              <a:t>2</a:t>
            </a:r>
          </a:p>
          <a:p>
            <a:r>
              <a:rPr lang="cs-CZ" sz="3200" b="1"/>
              <a:t>f</a:t>
            </a:r>
            <a:r>
              <a:rPr lang="cs-CZ" sz="3200" b="1" baseline="30000"/>
              <a:t>2</a:t>
            </a:r>
            <a:r>
              <a:rPr lang="cs-CZ" sz="3200" b="1"/>
              <a:t>  = a</a:t>
            </a:r>
            <a:r>
              <a:rPr lang="cs-CZ" sz="3200" b="1" baseline="30000"/>
              <a:t>2</a:t>
            </a:r>
            <a:r>
              <a:rPr lang="cs-CZ" sz="3200" b="1"/>
              <a:t> - e</a:t>
            </a:r>
            <a:r>
              <a:rPr lang="cs-CZ" sz="3200" b="1" baseline="30000"/>
              <a:t>2</a:t>
            </a:r>
          </a:p>
          <a:p>
            <a:r>
              <a:rPr lang="cs-CZ" sz="3200" b="1"/>
              <a:t>f</a:t>
            </a:r>
            <a:r>
              <a:rPr lang="cs-CZ" sz="3200" b="1" baseline="30000"/>
              <a:t>2</a:t>
            </a:r>
            <a:r>
              <a:rPr lang="cs-CZ" sz="3200" b="1"/>
              <a:t>  = 4</a:t>
            </a:r>
            <a:r>
              <a:rPr lang="cs-CZ" sz="3200" b="1" baseline="30000"/>
              <a:t>2</a:t>
            </a:r>
            <a:r>
              <a:rPr lang="cs-CZ" sz="3200" b="1"/>
              <a:t> - 3</a:t>
            </a:r>
            <a:r>
              <a:rPr lang="cs-CZ" sz="3200" b="1" baseline="30000"/>
              <a:t>2</a:t>
            </a:r>
          </a:p>
          <a:p>
            <a:r>
              <a:rPr lang="cs-CZ" sz="3200" b="1"/>
              <a:t>f</a:t>
            </a:r>
            <a:r>
              <a:rPr lang="cs-CZ" sz="3200" b="1" baseline="30000"/>
              <a:t>2</a:t>
            </a:r>
            <a:r>
              <a:rPr lang="cs-CZ" sz="3200" b="1"/>
              <a:t>  = 16 - 9</a:t>
            </a:r>
          </a:p>
          <a:p>
            <a:r>
              <a:rPr lang="cs-CZ" sz="3200" b="1"/>
              <a:t>f</a:t>
            </a:r>
            <a:r>
              <a:rPr lang="cs-CZ" sz="3200" b="1" baseline="30000"/>
              <a:t>2</a:t>
            </a:r>
            <a:r>
              <a:rPr lang="cs-CZ" sz="3200" b="1"/>
              <a:t>  = 7</a:t>
            </a:r>
          </a:p>
          <a:p>
            <a:r>
              <a:rPr lang="cs-CZ" sz="3200" b="1"/>
              <a:t>f   = 2,6 cm </a:t>
            </a:r>
          </a:p>
        </p:txBody>
      </p:sp>
      <p:sp>
        <p:nvSpPr>
          <p:cNvPr id="15" name="Oblouk 14"/>
          <p:cNvSpPr/>
          <p:nvPr/>
        </p:nvSpPr>
        <p:spPr>
          <a:xfrm rot="9139966">
            <a:off x="2633663" y="3540125"/>
            <a:ext cx="581025" cy="412750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786063" y="3786188"/>
            <a:ext cx="71437" cy="71437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353" name="TextovéPole 16"/>
          <p:cNvSpPr txBox="1">
            <a:spLocks noChangeArrowheads="1"/>
          </p:cNvSpPr>
          <p:nvPr/>
        </p:nvSpPr>
        <p:spPr bwMode="auto">
          <a:xfrm>
            <a:off x="3071813" y="3429000"/>
            <a:ext cx="71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S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214438" y="4857750"/>
            <a:ext cx="2643187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55" name="TextovéPole 21"/>
          <p:cNvSpPr txBox="1">
            <a:spLocks noChangeArrowheads="1"/>
          </p:cNvSpPr>
          <p:nvPr/>
        </p:nvSpPr>
        <p:spPr bwMode="auto">
          <a:xfrm>
            <a:off x="1785938" y="378618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</a:rPr>
              <a:t>f</a:t>
            </a:r>
          </a:p>
        </p:txBody>
      </p:sp>
      <p:sp>
        <p:nvSpPr>
          <p:cNvPr id="14356" name="TextovéPole 22"/>
          <p:cNvSpPr txBox="1">
            <a:spLocks noChangeArrowheads="1"/>
          </p:cNvSpPr>
          <p:nvPr/>
        </p:nvSpPr>
        <p:spPr bwMode="auto">
          <a:xfrm>
            <a:off x="3429000" y="38576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</a:rPr>
              <a:t>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5363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7866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Vypočítej délku kratší úhlopříčky </a:t>
            </a:r>
            <a:r>
              <a:rPr lang="cs-CZ" sz="2000" i="1"/>
              <a:t>u </a:t>
            </a:r>
            <a:r>
              <a:rPr lang="cs-CZ" sz="2000"/>
              <a:t>kosočtverce  EFGH se stranou </a:t>
            </a:r>
          </a:p>
          <a:p>
            <a:r>
              <a:rPr lang="cs-CZ" sz="2000" i="1"/>
              <a:t>a</a:t>
            </a:r>
            <a:r>
              <a:rPr lang="cs-CZ" sz="2000"/>
              <a:t> = 4 cm a délkou delší úhlopříčky </a:t>
            </a:r>
            <a:r>
              <a:rPr lang="cs-CZ" sz="2000" i="1"/>
              <a:t>v</a:t>
            </a:r>
            <a:r>
              <a:rPr lang="cs-CZ" sz="2000"/>
              <a:t> = 6 cm.  </a:t>
            </a:r>
          </a:p>
        </p:txBody>
      </p:sp>
      <p:sp>
        <p:nvSpPr>
          <p:cNvPr id="30" name="Kosoúhelník 29"/>
          <p:cNvSpPr/>
          <p:nvPr/>
        </p:nvSpPr>
        <p:spPr>
          <a:xfrm>
            <a:off x="1214438" y="2428875"/>
            <a:ext cx="3286125" cy="2470150"/>
          </a:xfrm>
          <a:prstGeom prst="parallelogram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365" name="TextovéPole 35"/>
          <p:cNvSpPr txBox="1">
            <a:spLocks noChangeArrowheads="1"/>
          </p:cNvSpPr>
          <p:nvPr/>
        </p:nvSpPr>
        <p:spPr bwMode="auto">
          <a:xfrm>
            <a:off x="785813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15366" name="TextovéPole 36"/>
          <p:cNvSpPr txBox="1">
            <a:spLocks noChangeArrowheads="1"/>
          </p:cNvSpPr>
          <p:nvPr/>
        </p:nvSpPr>
        <p:spPr bwMode="auto">
          <a:xfrm>
            <a:off x="3714750" y="49291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15367" name="TextovéPole 37"/>
          <p:cNvSpPr txBox="1">
            <a:spLocks noChangeArrowheads="1"/>
          </p:cNvSpPr>
          <p:nvPr/>
        </p:nvSpPr>
        <p:spPr bwMode="auto">
          <a:xfrm>
            <a:off x="1214438" y="192881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5368" name="TextovéPole 38"/>
          <p:cNvSpPr txBox="1">
            <a:spLocks noChangeArrowheads="1"/>
          </p:cNvSpPr>
          <p:nvPr/>
        </p:nvSpPr>
        <p:spPr bwMode="auto">
          <a:xfrm>
            <a:off x="4572000" y="1928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sp>
        <p:nvSpPr>
          <p:cNvPr id="15369" name="TextovéPole 39"/>
          <p:cNvSpPr txBox="1">
            <a:spLocks noChangeArrowheads="1"/>
          </p:cNvSpPr>
          <p:nvPr/>
        </p:nvSpPr>
        <p:spPr bwMode="auto">
          <a:xfrm>
            <a:off x="2357438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cxnSp>
        <p:nvCxnSpPr>
          <p:cNvPr id="48" name="Přímá spojovací čára 47"/>
          <p:cNvCxnSpPr/>
          <p:nvPr/>
        </p:nvCxnSpPr>
        <p:spPr>
          <a:xfrm flipV="1">
            <a:off x="1214438" y="2411413"/>
            <a:ext cx="3286125" cy="2500312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16200000" flipH="1">
            <a:off x="1607344" y="2607469"/>
            <a:ext cx="2428875" cy="2071687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72" name="TextovéPole 50"/>
          <p:cNvSpPr txBox="1">
            <a:spLocks noChangeArrowheads="1"/>
          </p:cNvSpPr>
          <p:nvPr/>
        </p:nvSpPr>
        <p:spPr bwMode="auto">
          <a:xfrm>
            <a:off x="3071813" y="2714625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</a:rPr>
              <a:t>v</a:t>
            </a:r>
          </a:p>
        </p:txBody>
      </p:sp>
      <p:sp>
        <p:nvSpPr>
          <p:cNvPr id="15373" name="TextovéPole 51"/>
          <p:cNvSpPr txBox="1">
            <a:spLocks noChangeArrowheads="1"/>
          </p:cNvSpPr>
          <p:nvPr/>
        </p:nvSpPr>
        <p:spPr bwMode="auto">
          <a:xfrm>
            <a:off x="1857375" y="2857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</a:rPr>
              <a:t>u</a:t>
            </a:r>
          </a:p>
        </p:txBody>
      </p:sp>
      <p:sp>
        <p:nvSpPr>
          <p:cNvPr id="15374" name="TextovéPole 13"/>
          <p:cNvSpPr txBox="1">
            <a:spLocks noChangeArrowheads="1"/>
          </p:cNvSpPr>
          <p:nvPr/>
        </p:nvSpPr>
        <p:spPr bwMode="auto">
          <a:xfrm>
            <a:off x="5214938" y="2714625"/>
            <a:ext cx="3643312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u = 2 . e</a:t>
            </a:r>
          </a:p>
          <a:p>
            <a:r>
              <a:rPr lang="cs-CZ" sz="3200" b="1"/>
              <a:t>u = 2 . 2,6</a:t>
            </a:r>
          </a:p>
          <a:p>
            <a:r>
              <a:rPr lang="cs-CZ" sz="3200" b="1"/>
              <a:t>u = 5,2 cm </a:t>
            </a:r>
          </a:p>
        </p:txBody>
      </p:sp>
      <p:sp>
        <p:nvSpPr>
          <p:cNvPr id="15" name="Oblouk 14"/>
          <p:cNvSpPr/>
          <p:nvPr/>
        </p:nvSpPr>
        <p:spPr>
          <a:xfrm rot="9139966">
            <a:off x="2633663" y="3540125"/>
            <a:ext cx="581025" cy="412750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786063" y="3786188"/>
            <a:ext cx="71437" cy="71437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377" name="TextovéPole 16"/>
          <p:cNvSpPr txBox="1">
            <a:spLocks noChangeArrowheads="1"/>
          </p:cNvSpPr>
          <p:nvPr/>
        </p:nvSpPr>
        <p:spPr bwMode="auto">
          <a:xfrm>
            <a:off x="3071813" y="3429000"/>
            <a:ext cx="71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S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214438" y="4857750"/>
            <a:ext cx="2643187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79" name="TextovéPole 21"/>
          <p:cNvSpPr txBox="1">
            <a:spLocks noChangeArrowheads="1"/>
          </p:cNvSpPr>
          <p:nvPr/>
        </p:nvSpPr>
        <p:spPr bwMode="auto">
          <a:xfrm>
            <a:off x="1785938" y="378618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</a:rPr>
              <a:t>f</a:t>
            </a:r>
          </a:p>
        </p:txBody>
      </p:sp>
      <p:sp>
        <p:nvSpPr>
          <p:cNvPr id="15380" name="TextovéPole 22"/>
          <p:cNvSpPr txBox="1">
            <a:spLocks noChangeArrowheads="1"/>
          </p:cNvSpPr>
          <p:nvPr/>
        </p:nvSpPr>
        <p:spPr bwMode="auto">
          <a:xfrm>
            <a:off x="3429000" y="38576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</a:rPr>
              <a:t>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ovéPole 7"/>
          <p:cNvSpPr txBox="1">
            <a:spLocks noChangeArrowheads="1"/>
          </p:cNvSpPr>
          <p:nvPr/>
        </p:nvSpPr>
        <p:spPr bwMode="auto">
          <a:xfrm>
            <a:off x="928688" y="714375"/>
            <a:ext cx="3429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/>
              <a:t>Použitá literatura:</a:t>
            </a:r>
          </a:p>
          <a:p>
            <a:r>
              <a:rPr lang="cs-CZ" sz="2000"/>
              <a:t>vlastní práce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167</TotalTime>
  <Words>523</Words>
  <Application>Microsoft Office PowerPoint</Application>
  <PresentationFormat>Předvádění na obrazovce (4:3)</PresentationFormat>
  <Paragraphs>157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DUM-PPT-šablona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Zdeňka Botková</dc:creator>
  <cp:lastModifiedBy>Rumcajs</cp:lastModifiedBy>
  <cp:revision>26</cp:revision>
  <dcterms:created xsi:type="dcterms:W3CDTF">2010-10-19T08:27:42Z</dcterms:created>
  <dcterms:modified xsi:type="dcterms:W3CDTF">2012-01-04T20:13:36Z</dcterms:modified>
</cp:coreProperties>
</file>