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1" r:id="rId14"/>
    <p:sldId id="272" r:id="rId15"/>
    <p:sldId id="260" r:id="rId16"/>
    <p:sldId id="270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306" y="-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523C2-EB66-4380-B0F2-55A33F1D6512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F947C-B11F-45F3-8904-D19BC42418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523C2-EB66-4380-B0F2-55A33F1D6512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F947C-B11F-45F3-8904-D19BC42418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523C2-EB66-4380-B0F2-55A33F1D6512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F947C-B11F-45F3-8904-D19BC42418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523C2-EB66-4380-B0F2-55A33F1D6512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F947C-B11F-45F3-8904-D19BC42418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523C2-EB66-4380-B0F2-55A33F1D6512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F947C-B11F-45F3-8904-D19BC42418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523C2-EB66-4380-B0F2-55A33F1D6512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F947C-B11F-45F3-8904-D19BC42418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523C2-EB66-4380-B0F2-55A33F1D6512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F947C-B11F-45F3-8904-D19BC42418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523C2-EB66-4380-B0F2-55A33F1D6512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F947C-B11F-45F3-8904-D19BC42418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523C2-EB66-4380-B0F2-55A33F1D6512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F947C-B11F-45F3-8904-D19BC42418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523C2-EB66-4380-B0F2-55A33F1D6512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F947C-B11F-45F3-8904-D19BC42418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523C2-EB66-4380-B0F2-55A33F1D6512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F947C-B11F-45F3-8904-D19BC42418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A523C2-EB66-4380-B0F2-55A33F1D6512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AF947C-B11F-45F3-8904-D19BC42418B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 thruBlk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Jan_Vil%C3%ADmek_-_Karel_Hynek_M%C3%A1cha.jpg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cs-CZ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Podnadpis 2"/>
          <p:cNvSpPr txBox="1">
            <a:spLocks/>
          </p:cNvSpPr>
          <p:nvPr/>
        </p:nvSpPr>
        <p:spPr>
          <a:xfrm>
            <a:off x="1258888" y="3644900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cs-CZ" dirty="0" smtClean="0"/>
              <a:t>Název školy:  </a:t>
            </a:r>
            <a:r>
              <a:rPr lang="cs-CZ" i="1" dirty="0" smtClean="0"/>
              <a:t>Základní škola a mateřská škola, </a:t>
            </a:r>
            <a:r>
              <a:rPr lang="cs-CZ" i="1" noProof="1" smtClean="0"/>
              <a:t>Hlušice</a:t>
            </a:r>
            <a:endParaRPr lang="cs-CZ" noProof="1" smtClean="0"/>
          </a:p>
          <a:p>
            <a:pPr>
              <a:defRPr/>
            </a:pPr>
            <a:r>
              <a:rPr lang="cs-CZ" dirty="0" smtClean="0"/>
              <a:t>Autor: Mgr. Monika Jáglová</a:t>
            </a:r>
            <a:endParaRPr lang="cs-CZ" dirty="0" smtClean="0">
              <a:solidFill>
                <a:srgbClr val="FFC000"/>
              </a:solidFill>
            </a:endParaRPr>
          </a:p>
          <a:p>
            <a:pPr>
              <a:defRPr/>
            </a:pPr>
            <a:r>
              <a:rPr lang="cs-CZ" dirty="0" smtClean="0"/>
              <a:t>Číslo projektu: CZ.1.07/1.4.00/21.3235</a:t>
            </a:r>
          </a:p>
          <a:p>
            <a:pPr>
              <a:defRPr/>
            </a:pPr>
            <a:r>
              <a:rPr lang="cs-CZ" dirty="0" smtClean="0"/>
              <a:t>Název</a:t>
            </a:r>
            <a:r>
              <a:rPr lang="cs-CZ" smtClean="0"/>
              <a:t>: </a:t>
            </a:r>
            <a:r>
              <a:rPr lang="cs-CZ" smtClean="0"/>
              <a:t>VY_32_INOVACE_4B_07_Literatura </a:t>
            </a:r>
            <a:r>
              <a:rPr lang="cs-CZ" dirty="0" smtClean="0"/>
              <a:t>19. století</a:t>
            </a:r>
            <a:endParaRPr lang="cs-CZ" dirty="0" smtClean="0">
              <a:solidFill>
                <a:srgbClr val="FFC000"/>
              </a:solidFill>
            </a:endParaRPr>
          </a:p>
          <a:p>
            <a:pPr>
              <a:defRPr/>
            </a:pPr>
            <a:r>
              <a:rPr lang="cs-CZ" dirty="0" smtClean="0"/>
              <a:t>Téma: Literatura na 2. stupni ZŠ</a:t>
            </a:r>
            <a:endParaRPr lang="cs-CZ" dirty="0"/>
          </a:p>
        </p:txBody>
      </p:sp>
      <p:sp>
        <p:nvSpPr>
          <p:cNvPr id="4" name="Podnadpis 2"/>
          <p:cNvSpPr txBox="1">
            <a:spLocks/>
          </p:cNvSpPr>
          <p:nvPr/>
        </p:nvSpPr>
        <p:spPr>
          <a:xfrm>
            <a:off x="1979712" y="5517232"/>
            <a:ext cx="6400800" cy="17526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/>
            </a:r>
            <a:br>
              <a:rPr lang="cs-CZ" smtClean="0"/>
            </a:br>
            <a:endParaRPr lang="cs-CZ"/>
          </a:p>
        </p:txBody>
      </p:sp>
      <p:pic>
        <p:nvPicPr>
          <p:cNvPr id="6" name="obrázek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04" y="1071546"/>
            <a:ext cx="5753100" cy="14097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n>
                  <a:solidFill>
                    <a:schemeClr val="tx1"/>
                  </a:solidFill>
                </a:ln>
                <a:effectLst>
                  <a:glow rad="63500">
                    <a:schemeClr val="tx1">
                      <a:lumMod val="50000"/>
                      <a:lumOff val="50000"/>
                      <a:alpha val="40000"/>
                    </a:schemeClr>
                  </a:glow>
                </a:effectLst>
              </a:rPr>
              <a:t>Anotace:</a:t>
            </a:r>
            <a:endParaRPr lang="cs-CZ" dirty="0">
              <a:ln>
                <a:solidFill>
                  <a:schemeClr val="tx1"/>
                </a:solidFill>
              </a:ln>
              <a:effectLst>
                <a:glow rad="63500">
                  <a:schemeClr val="tx1">
                    <a:lumMod val="50000"/>
                    <a:lumOff val="50000"/>
                    <a:alpha val="40000"/>
                  </a:schemeClr>
                </a:glo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dirty="0" smtClean="0"/>
              <a:t>    Prezentace je připravena jako shrnutí učiva o představitelích české literatury 19. století. Žáci se s tímto učivem seznamovali postupně během celého školního roku, nyní jsou jejich poznatky shrnuty a utříděny. Jednotlivé snímky obsahují informace o deseti nejvýznamnějších představitelích české literatury 19. století a o jejich dílech. Prezentace slouží jako podklad pro shrnující výklad učitele. Následuje test, prověřující základní znalosti žáků z tohoto učiva.</a:t>
            </a:r>
            <a:endParaRPr lang="cs-CZ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92867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Karel Hynek Mácha</a:t>
            </a:r>
            <a:br>
              <a:rPr lang="cs-CZ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</a:rPr>
            </a:br>
            <a:r>
              <a:rPr lang="cs-CZ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/1810-1836/</a:t>
            </a:r>
            <a:endParaRPr lang="cs-CZ" dirty="0">
              <a:ln>
                <a:solidFill>
                  <a:schemeClr val="tx1"/>
                </a:solidFill>
              </a:ln>
              <a:solidFill>
                <a:srgbClr val="FF0000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28596" y="1500174"/>
            <a:ext cx="4038600" cy="4525963"/>
          </a:xfrm>
        </p:spPr>
        <p:txBody>
          <a:bodyPr/>
          <a:lstStyle/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Básník, prozaik, dramatik, herec</a:t>
            </a:r>
          </a:p>
          <a:p>
            <a:r>
              <a:rPr lang="cs-CZ" dirty="0" smtClean="0"/>
              <a:t>Zakladatel a představitel romantismu v české literatuře</a:t>
            </a:r>
          </a:p>
          <a:p>
            <a:r>
              <a:rPr lang="cs-CZ" dirty="0" smtClean="0"/>
              <a:t>1836 báseň Máj</a:t>
            </a:r>
            <a:endParaRPr lang="cs-CZ" dirty="0"/>
          </a:p>
        </p:txBody>
      </p:sp>
      <p:pic>
        <p:nvPicPr>
          <p:cNvPr id="5" name="Zástupný symbol pro obsah 4" descr="220px-Jan_Vilímek_-_Karel_Hynek_Mácha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715008" y="2071678"/>
            <a:ext cx="2794000" cy="4025900"/>
          </a:xfrm>
        </p:spPr>
      </p:pic>
      <p:sp>
        <p:nvSpPr>
          <p:cNvPr id="6" name="TextovéPole 5"/>
          <p:cNvSpPr txBox="1"/>
          <p:nvPr/>
        </p:nvSpPr>
        <p:spPr>
          <a:xfrm>
            <a:off x="1071538" y="214290"/>
            <a:ext cx="6215106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n>
                  <a:solidFill>
                    <a:prstClr val="black"/>
                  </a:solidFill>
                </a:ln>
                <a:solidFill>
                  <a:srgbClr val="7030A0"/>
                </a:solidFill>
                <a:effectLst>
                  <a:glow rad="63500">
                    <a:srgbClr val="8064A2">
                      <a:satMod val="175000"/>
                      <a:alpha val="40000"/>
                    </a:srgbClr>
                  </a:glow>
                </a:effectLst>
                <a:ea typeface="+mj-ea"/>
                <a:cs typeface="+mj-cs"/>
              </a:rPr>
              <a:t>     Česká literatura 19. století</a:t>
            </a:r>
            <a:r>
              <a:rPr lang="cs-CZ" sz="4000" dirty="0" smtClean="0">
                <a:solidFill>
                  <a:prstClr val="black"/>
                </a:solidFill>
                <a:ea typeface="+mj-ea"/>
                <a:cs typeface="+mj-cs"/>
              </a:rPr>
              <a:t/>
            </a:r>
            <a:br>
              <a:rPr lang="cs-CZ" sz="4000" dirty="0" smtClean="0">
                <a:solidFill>
                  <a:prstClr val="black"/>
                </a:solidFill>
                <a:ea typeface="+mj-ea"/>
                <a:cs typeface="+mj-cs"/>
              </a:rPr>
            </a:br>
            <a:endParaRPr lang="cs-CZ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6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Karel Jaromír Erben</a:t>
            </a:r>
            <a:br>
              <a:rPr lang="cs-CZ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</a:rPr>
            </a:br>
            <a:r>
              <a:rPr lang="cs-CZ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/1811-1870/</a:t>
            </a:r>
            <a:endParaRPr lang="cs-CZ" dirty="0">
              <a:ln>
                <a:solidFill>
                  <a:schemeClr val="tx1"/>
                </a:solidFill>
              </a:ln>
              <a:solidFill>
                <a:srgbClr val="FF0000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Básník, historik, sběratel ústní lidové slovesnosti</a:t>
            </a:r>
          </a:p>
          <a:p>
            <a:r>
              <a:rPr lang="cs-CZ" dirty="0" smtClean="0"/>
              <a:t>1853 - Kytice – sbírka 13 balad</a:t>
            </a:r>
          </a:p>
          <a:p>
            <a:r>
              <a:rPr lang="cs-CZ" dirty="0" smtClean="0"/>
              <a:t>Balada- žánr epické poezie, báseň se smutným dějem a tragickým koncem</a:t>
            </a:r>
          </a:p>
          <a:p>
            <a:r>
              <a:rPr lang="cs-CZ" dirty="0" smtClean="0"/>
              <a:t>-lidové a umělé balady</a:t>
            </a:r>
            <a:endParaRPr lang="cs-CZ" dirty="0"/>
          </a:p>
        </p:txBody>
      </p:sp>
      <p:pic>
        <p:nvPicPr>
          <p:cNvPr id="5" name="Zástupný symbol pro obsah 4" descr="434px-Jan_Vilímek_-_Karel_Jaromír_Erben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030610" y="1600200"/>
            <a:ext cx="3273780" cy="4525963"/>
          </a:xfrm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Božena Němcová</a:t>
            </a:r>
            <a:br>
              <a:rPr lang="cs-CZ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</a:rPr>
            </a:br>
            <a:r>
              <a:rPr lang="cs-CZ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/1820-1862/</a:t>
            </a:r>
            <a:endParaRPr lang="cs-CZ" dirty="0">
              <a:ln>
                <a:solidFill>
                  <a:schemeClr val="tx1"/>
                </a:solidFill>
              </a:ln>
              <a:solidFill>
                <a:srgbClr val="FF0000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endParaRPr lang="cs-CZ" dirty="0" smtClean="0"/>
          </a:p>
          <a:p>
            <a:r>
              <a:rPr lang="cs-CZ" dirty="0" smtClean="0"/>
              <a:t>Prozaička a sběratelka ústní lidové slovesnosti</a:t>
            </a:r>
          </a:p>
          <a:p>
            <a:r>
              <a:rPr lang="cs-CZ" dirty="0" smtClean="0"/>
              <a:t>Povídky: Babička, Divá Bára, Pan učitel,             V zámku a v podzámčí, Podhorská vesnice</a:t>
            </a:r>
          </a:p>
          <a:p>
            <a:r>
              <a:rPr lang="cs-CZ" dirty="0" smtClean="0"/>
              <a:t>Pohádky: Chytrá horákyně, Potrestaná pýcha</a:t>
            </a:r>
          </a:p>
          <a:p>
            <a:endParaRPr lang="cs-CZ" dirty="0"/>
          </a:p>
        </p:txBody>
      </p:sp>
      <p:pic>
        <p:nvPicPr>
          <p:cNvPr id="5" name="Zástupný symbol pro obsah 4" descr="469px-Jan_Vilímek_-_Božena_Němcová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898603" y="1600200"/>
            <a:ext cx="3537794" cy="4525963"/>
          </a:xfrm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Josef Kajetán Tyl</a:t>
            </a:r>
            <a:br>
              <a:rPr lang="cs-CZ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</a:rPr>
            </a:br>
            <a:r>
              <a:rPr lang="cs-CZ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/1808-1856/</a:t>
            </a:r>
            <a:endParaRPr lang="cs-CZ" dirty="0">
              <a:ln>
                <a:solidFill>
                  <a:schemeClr val="tx1"/>
                </a:solidFill>
              </a:ln>
              <a:solidFill>
                <a:srgbClr val="FF0000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Prozaik, dramatik, novinář, zakladatel časopisu Květy</a:t>
            </a:r>
          </a:p>
          <a:p>
            <a:r>
              <a:rPr lang="cs-CZ" dirty="0" smtClean="0"/>
              <a:t>Divadelní hry:</a:t>
            </a:r>
          </a:p>
          <a:p>
            <a:pPr>
              <a:buNone/>
            </a:pPr>
            <a:r>
              <a:rPr lang="cs-CZ" dirty="0" smtClean="0"/>
              <a:t>    Fidlovačka, aneb žádný hněv a žádná rvačka</a:t>
            </a:r>
          </a:p>
          <a:p>
            <a:pPr>
              <a:buNone/>
            </a:pPr>
            <a:r>
              <a:rPr lang="cs-CZ" dirty="0" smtClean="0"/>
              <a:t>    Strakonický dudák</a:t>
            </a:r>
          </a:p>
          <a:p>
            <a:pPr>
              <a:buNone/>
            </a:pPr>
            <a:r>
              <a:rPr lang="cs-CZ" dirty="0" smtClean="0"/>
              <a:t>    Lesní panna</a:t>
            </a:r>
            <a:endParaRPr lang="cs-CZ" dirty="0"/>
          </a:p>
        </p:txBody>
      </p:sp>
      <p:pic>
        <p:nvPicPr>
          <p:cNvPr id="5" name="Zástupný symbol pro obsah 4" descr="250px-Jan_Vilímek_-_Josef_Kajetán_Tyl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080000" y="1761331"/>
            <a:ext cx="3175000" cy="4203700"/>
          </a:xfrm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Karel Havlíček Borovský</a:t>
            </a:r>
            <a:br>
              <a:rPr lang="cs-CZ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</a:rPr>
            </a:br>
            <a:r>
              <a:rPr lang="cs-CZ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/1821-1856/</a:t>
            </a:r>
            <a:endParaRPr lang="cs-CZ" dirty="0">
              <a:ln>
                <a:solidFill>
                  <a:schemeClr val="tx1"/>
                </a:solidFill>
              </a:ln>
              <a:solidFill>
                <a:srgbClr val="FF0000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Novinář, prozaik, básník</a:t>
            </a:r>
          </a:p>
          <a:p>
            <a:r>
              <a:rPr lang="cs-CZ" dirty="0" smtClean="0"/>
              <a:t>Představitel realismu v české literatuře</a:t>
            </a:r>
          </a:p>
          <a:p>
            <a:r>
              <a:rPr lang="cs-CZ" dirty="0" smtClean="0"/>
              <a:t>Epigramy</a:t>
            </a:r>
          </a:p>
          <a:p>
            <a:r>
              <a:rPr lang="cs-CZ" dirty="0" smtClean="0"/>
              <a:t>Básně- Křest svatého Vladimíra, Král Lávra, Tyrolské elegie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857752" y="1643050"/>
            <a:ext cx="363561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Jan Neruda</a:t>
            </a:r>
            <a:br>
              <a:rPr lang="cs-CZ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</a:rPr>
            </a:br>
            <a:r>
              <a:rPr lang="cs-CZ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/1834-1891/</a:t>
            </a:r>
            <a:endParaRPr lang="cs-CZ" dirty="0">
              <a:ln>
                <a:solidFill>
                  <a:schemeClr val="tx1"/>
                </a:solidFill>
              </a:ln>
              <a:solidFill>
                <a:srgbClr val="FF0000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Básník, prozaik, novinář</a:t>
            </a:r>
          </a:p>
          <a:p>
            <a:r>
              <a:rPr lang="cs-CZ" dirty="0" smtClean="0"/>
              <a:t>Představitel tzv. májovců </a:t>
            </a:r>
          </a:p>
          <a:p>
            <a:r>
              <a:rPr lang="cs-CZ" dirty="0" smtClean="0"/>
              <a:t>Básnické sbírky: Hřbitovní kvítí, Knihy veršů, Balady a romance</a:t>
            </a:r>
          </a:p>
          <a:p>
            <a:r>
              <a:rPr lang="cs-CZ" dirty="0" smtClean="0"/>
              <a:t>Romance- veselá báseň se šťastným koncem, žánr epické poezie</a:t>
            </a:r>
          </a:p>
          <a:p>
            <a:r>
              <a:rPr lang="cs-CZ" dirty="0" smtClean="0"/>
              <a:t>Povídky – Povídky malostranské</a:t>
            </a:r>
            <a:endParaRPr lang="cs-CZ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977807" y="1600200"/>
            <a:ext cx="3379386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Josef Václav Sládek</a:t>
            </a:r>
            <a:br>
              <a:rPr lang="cs-CZ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</a:rPr>
            </a:br>
            <a:r>
              <a:rPr lang="cs-CZ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/1845-1912/</a:t>
            </a:r>
            <a:endParaRPr lang="cs-CZ" dirty="0">
              <a:ln>
                <a:solidFill>
                  <a:schemeClr val="tx1"/>
                </a:solidFill>
              </a:ln>
              <a:solidFill>
                <a:srgbClr val="FF0000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Básník, novinář, redaktor časopisu Lumír a almanachu Ruch</a:t>
            </a:r>
          </a:p>
          <a:p>
            <a:r>
              <a:rPr lang="cs-CZ" dirty="0" smtClean="0"/>
              <a:t>Představitel lumírovců</a:t>
            </a:r>
          </a:p>
          <a:p>
            <a:r>
              <a:rPr lang="cs-CZ" dirty="0" smtClean="0"/>
              <a:t>Básnické sbírky: Sluncem s stínem, Selské písně</a:t>
            </a:r>
          </a:p>
          <a:p>
            <a:r>
              <a:rPr lang="cs-CZ" dirty="0" smtClean="0"/>
              <a:t>Poezie pro děti: Zlatý máj, Skřivánčí písně, Zvony a zvonky</a:t>
            </a:r>
            <a:endParaRPr lang="cs-CZ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914539" y="1600200"/>
            <a:ext cx="3505921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Karolína Světlá</a:t>
            </a:r>
            <a:br>
              <a:rPr lang="cs-CZ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</a:rPr>
            </a:br>
            <a:r>
              <a:rPr lang="cs-CZ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/1830-1899/</a:t>
            </a:r>
            <a:endParaRPr lang="cs-CZ" dirty="0">
              <a:ln>
                <a:solidFill>
                  <a:schemeClr val="tx1"/>
                </a:solidFill>
              </a:ln>
              <a:solidFill>
                <a:srgbClr val="FF0000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Prozaička, zakladatelka realistického románu v české literatuře</a:t>
            </a:r>
          </a:p>
          <a:p>
            <a:r>
              <a:rPr lang="cs-CZ" dirty="0" smtClean="0"/>
              <a:t>Romány z pražského prostředí: Černý Petříček, Zvonečková královna</a:t>
            </a:r>
          </a:p>
          <a:p>
            <a:r>
              <a:rPr lang="cs-CZ" dirty="0" smtClean="0"/>
              <a:t>Romány z Podještědí : Kříž u potoka, Frantina, Nemodlenec</a:t>
            </a:r>
          </a:p>
          <a:p>
            <a:pPr>
              <a:buNone/>
            </a:pPr>
            <a:r>
              <a:rPr lang="cs-CZ" dirty="0" smtClean="0"/>
              <a:t>     = vesnický román </a:t>
            </a:r>
            <a:endParaRPr lang="cs-CZ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286380" y="1741667"/>
            <a:ext cx="2643206" cy="4060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Svatopluk Čech</a:t>
            </a:r>
            <a:br>
              <a:rPr lang="cs-CZ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</a:rPr>
            </a:br>
            <a:r>
              <a:rPr lang="cs-CZ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/1846-1908/</a:t>
            </a:r>
            <a:endParaRPr lang="cs-CZ" dirty="0">
              <a:ln>
                <a:solidFill>
                  <a:schemeClr val="tx1"/>
                </a:solidFill>
              </a:ln>
              <a:solidFill>
                <a:srgbClr val="FF0000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Prozaik, básník, novinář</a:t>
            </a:r>
          </a:p>
          <a:p>
            <a:r>
              <a:rPr lang="cs-CZ" dirty="0" smtClean="0"/>
              <a:t>Básně: Evropa, Slávie</a:t>
            </a:r>
          </a:p>
          <a:p>
            <a:r>
              <a:rPr lang="cs-CZ" dirty="0" smtClean="0"/>
              <a:t>Povídky: ze současnosti</a:t>
            </a:r>
          </a:p>
          <a:p>
            <a:r>
              <a:rPr lang="cs-CZ" dirty="0" smtClean="0"/>
              <a:t>Román: Nový  epochální výlet pana Broučka, tentokráte do XV. století - 1. sci-fi román v české literatuře</a:t>
            </a:r>
            <a:endParaRPr lang="cs-CZ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155074" y="1600200"/>
            <a:ext cx="3024852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Alois Jirásek</a:t>
            </a:r>
            <a:br>
              <a:rPr lang="cs-CZ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</a:rPr>
            </a:br>
            <a:r>
              <a:rPr lang="cs-CZ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/1851-1930/</a:t>
            </a:r>
            <a:endParaRPr lang="cs-CZ" dirty="0">
              <a:ln>
                <a:solidFill>
                  <a:schemeClr val="tx1"/>
                </a:solidFill>
              </a:ln>
              <a:solidFill>
                <a:srgbClr val="FF0000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Prozaik, dramatik, politik, historik</a:t>
            </a:r>
          </a:p>
          <a:p>
            <a:r>
              <a:rPr lang="cs-CZ" dirty="0" smtClean="0"/>
              <a:t>Historické romány a povídky:</a:t>
            </a:r>
          </a:p>
          <a:p>
            <a:pPr>
              <a:buNone/>
            </a:pPr>
            <a:r>
              <a:rPr lang="cs-CZ" dirty="0" smtClean="0"/>
              <a:t>     Husitství-Proti všem, Mezi proudy</a:t>
            </a:r>
          </a:p>
          <a:p>
            <a:pPr>
              <a:buNone/>
            </a:pPr>
            <a:r>
              <a:rPr lang="cs-CZ" dirty="0" smtClean="0"/>
              <a:t>     Pobělohorské období-Temno, Psohlavci</a:t>
            </a:r>
          </a:p>
          <a:p>
            <a:pPr>
              <a:buNone/>
            </a:pPr>
            <a:r>
              <a:rPr lang="cs-CZ" dirty="0" smtClean="0"/>
              <a:t>     NO- F. L. Věk</a:t>
            </a:r>
          </a:p>
          <a:p>
            <a:r>
              <a:rPr lang="cs-CZ" dirty="0" smtClean="0"/>
              <a:t>Pro děti- Z Čech až na konec světa, Staré pověsti české</a:t>
            </a:r>
            <a:endParaRPr lang="cs-CZ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870661" y="1600200"/>
            <a:ext cx="3593678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7" name="Přímá spojovací šipka 6"/>
          <p:cNvCxnSpPr/>
          <p:nvPr/>
        </p:nvCxnSpPr>
        <p:spPr>
          <a:xfrm rot="16200000" flipH="1">
            <a:off x="392877" y="2750339"/>
            <a:ext cx="714380" cy="21431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>
            <a:glow rad="101600">
              <a:schemeClr val="bg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šipka 8"/>
          <p:cNvCxnSpPr/>
          <p:nvPr/>
        </p:nvCxnSpPr>
        <p:spPr>
          <a:xfrm rot="16200000" flipH="1">
            <a:off x="71406" y="3071810"/>
            <a:ext cx="1357322" cy="21431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 rot="16200000" flipH="1">
            <a:off x="-321503" y="3464719"/>
            <a:ext cx="2071702" cy="14287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Opakovací test: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cs-CZ" dirty="0" smtClean="0"/>
              <a:t>1/ Jak se jmenuje zakladatel a představitel romantismu v české literatuře?</a:t>
            </a:r>
          </a:p>
          <a:p>
            <a:pPr>
              <a:buNone/>
            </a:pPr>
            <a:r>
              <a:rPr lang="cs-CZ" dirty="0" smtClean="0"/>
              <a:t>2/ Jak se jmenuje jeho nejslavnější báseň?</a:t>
            </a:r>
          </a:p>
          <a:p>
            <a:pPr>
              <a:buNone/>
            </a:pPr>
            <a:r>
              <a:rPr lang="cs-CZ" dirty="0" smtClean="0"/>
              <a:t>3/Kdo je autorem Kytice?</a:t>
            </a:r>
          </a:p>
          <a:p>
            <a:pPr>
              <a:buNone/>
            </a:pPr>
            <a:r>
              <a:rPr lang="cs-CZ" dirty="0" smtClean="0"/>
              <a:t>4/ Co je to balada?</a:t>
            </a:r>
          </a:p>
          <a:p>
            <a:pPr>
              <a:buNone/>
            </a:pPr>
            <a:r>
              <a:rPr lang="cs-CZ" dirty="0" smtClean="0"/>
              <a:t>5/ Jmenujte sběratelku ústní lidové slovesnosti.</a:t>
            </a:r>
          </a:p>
          <a:p>
            <a:pPr>
              <a:buNone/>
            </a:pPr>
            <a:r>
              <a:rPr lang="cs-CZ" dirty="0" smtClean="0"/>
              <a:t>6/ Jmenujte některé její povídky.</a:t>
            </a:r>
          </a:p>
          <a:p>
            <a:pPr>
              <a:buNone/>
            </a:pPr>
            <a:r>
              <a:rPr lang="cs-CZ" dirty="0" smtClean="0"/>
              <a:t>7/ Jak se jmenuje zakladatel časopisu Květy?</a:t>
            </a:r>
          </a:p>
          <a:p>
            <a:pPr>
              <a:buNone/>
            </a:pPr>
            <a:r>
              <a:rPr lang="cs-CZ" dirty="0" smtClean="0"/>
              <a:t>8/ Čím se proslavila jeho divadelní hra Fidlovačka?</a:t>
            </a:r>
          </a:p>
          <a:p>
            <a:pPr>
              <a:buNone/>
            </a:pPr>
            <a:r>
              <a:rPr lang="cs-CZ" dirty="0" smtClean="0"/>
              <a:t>9/ Které básně napsal Karel Havlíček Borovský?</a:t>
            </a:r>
          </a:p>
          <a:p>
            <a:pPr>
              <a:buNone/>
            </a:pPr>
            <a:r>
              <a:rPr lang="cs-CZ" dirty="0" smtClean="0"/>
              <a:t>10/ Co to jsou epigramy?</a:t>
            </a:r>
          </a:p>
          <a:p>
            <a:endParaRPr lang="cs-CZ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Opakovací test: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cs-CZ" dirty="0" smtClean="0"/>
              <a:t>11/  Jmenujte některé básnické sbírky Jana Nerudy.</a:t>
            </a:r>
          </a:p>
          <a:p>
            <a:pPr>
              <a:buNone/>
            </a:pPr>
            <a:r>
              <a:rPr lang="cs-CZ" dirty="0" smtClean="0"/>
              <a:t>12/ Co to je romance?</a:t>
            </a:r>
          </a:p>
          <a:p>
            <a:pPr>
              <a:buNone/>
            </a:pPr>
            <a:r>
              <a:rPr lang="cs-CZ" dirty="0" smtClean="0"/>
              <a:t>13/ Kdo byl zakladatelem poezie pro děti?</a:t>
            </a:r>
          </a:p>
          <a:p>
            <a:pPr>
              <a:buNone/>
            </a:pPr>
            <a:r>
              <a:rPr lang="cs-CZ" dirty="0" smtClean="0"/>
              <a:t>14/ Jmenujte jeho sbírky pro děti.</a:t>
            </a:r>
          </a:p>
          <a:p>
            <a:pPr>
              <a:buNone/>
            </a:pPr>
            <a:r>
              <a:rPr lang="cs-CZ" dirty="0" smtClean="0"/>
              <a:t>15/ Jak se jmenuje zakladatelka tzv. vesnického románu?</a:t>
            </a:r>
          </a:p>
          <a:p>
            <a:pPr>
              <a:buNone/>
            </a:pPr>
            <a:r>
              <a:rPr lang="cs-CZ" dirty="0" smtClean="0"/>
              <a:t>16/ Jmenujte některá její díla.</a:t>
            </a:r>
          </a:p>
          <a:p>
            <a:pPr>
              <a:buNone/>
            </a:pPr>
            <a:r>
              <a:rPr lang="cs-CZ" dirty="0" smtClean="0"/>
              <a:t>17/Kdo byl Svatopluk Čech?</a:t>
            </a:r>
          </a:p>
          <a:p>
            <a:pPr>
              <a:buNone/>
            </a:pPr>
            <a:r>
              <a:rPr lang="cs-CZ" dirty="0" smtClean="0"/>
              <a:t>18/ Jak se jmenuje jeho sci-fi román?</a:t>
            </a:r>
          </a:p>
          <a:p>
            <a:pPr>
              <a:buNone/>
            </a:pPr>
            <a:r>
              <a:rPr lang="cs-CZ" dirty="0" smtClean="0"/>
              <a:t>19/ Jak se jmenuje náš nejvýznamnější představitel historické prózy?</a:t>
            </a:r>
          </a:p>
          <a:p>
            <a:pPr>
              <a:buNone/>
            </a:pPr>
            <a:r>
              <a:rPr lang="cs-CZ" dirty="0" smtClean="0"/>
              <a:t>20/  Jmenujte jeho historické prózy pro děti.</a:t>
            </a:r>
            <a:endParaRPr lang="cs-CZ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effectLst>
                  <a:glow rad="101600">
                    <a:schemeClr val="tx1">
                      <a:lumMod val="50000"/>
                      <a:lumOff val="50000"/>
                      <a:alpha val="60000"/>
                    </a:schemeClr>
                  </a:glow>
                </a:effectLst>
              </a:rPr>
              <a:t>Citace:</a:t>
            </a:r>
            <a:endParaRPr lang="cs-CZ" dirty="0">
              <a:effectLst>
                <a:glow rad="101600">
                  <a:schemeClr val="tx1">
                    <a:lumMod val="50000"/>
                    <a:lumOff val="50000"/>
                    <a:alpha val="60000"/>
                  </a:schemeClr>
                </a:glo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cs-CZ" noProof="1" smtClean="0"/>
              <a:t>K.H.Mácha. In: </a:t>
            </a:r>
            <a:r>
              <a:rPr lang="cs-CZ" i="1" noProof="1" smtClean="0"/>
              <a:t>Wikipedia</a:t>
            </a:r>
            <a:r>
              <a:rPr lang="cs-CZ" noProof="1" smtClean="0"/>
              <a:t>: </a:t>
            </a:r>
            <a:r>
              <a:rPr lang="cs-CZ" i="1" noProof="1" smtClean="0"/>
              <a:t>the free encyclopedia</a:t>
            </a:r>
            <a:r>
              <a:rPr lang="cs-CZ" noProof="1" smtClean="0"/>
              <a:t> [online]. San Francisco (CA): Wikimedia Foundation, 2001- [cit. 2012-03-11]. Dostupné z: </a:t>
            </a:r>
            <a:r>
              <a:rPr lang="cs-CZ" noProof="1" smtClean="0">
                <a:hlinkClick r:id="rId2"/>
              </a:rPr>
              <a:t>http://cs.wikipedia.org/wiki/Soubor:Jan_Vil%C3%ADmek_-_Karel_Hynek_M%C3%A1cha.jpg</a:t>
            </a:r>
            <a:endParaRPr lang="cs-CZ" noProof="1" smtClean="0"/>
          </a:p>
          <a:p>
            <a:r>
              <a:rPr lang="cs-CZ" noProof="1" smtClean="0"/>
              <a:t>K.J.Erben. In: </a:t>
            </a:r>
            <a:r>
              <a:rPr lang="cs-CZ" i="1" noProof="1" smtClean="0"/>
              <a:t>Wikipedia</a:t>
            </a:r>
            <a:r>
              <a:rPr lang="cs-CZ" noProof="1" smtClean="0"/>
              <a:t>: </a:t>
            </a:r>
            <a:r>
              <a:rPr lang="cs-CZ" i="1" noProof="1" smtClean="0"/>
              <a:t>the free encyclopedia</a:t>
            </a:r>
            <a:r>
              <a:rPr lang="cs-CZ" noProof="1" smtClean="0"/>
              <a:t> [online]. San Francisco (CA): Wikimedia Foundation, 2001- [cit. 2012-03-11]. Dostupné z: http://cs.wikipedia.org/wiki/Soubor:Jan_Vil%C3%ADmek_-_Karel_Jarom%C3%ADr_Erben.jpg </a:t>
            </a:r>
          </a:p>
          <a:p>
            <a:r>
              <a:rPr lang="cs-CZ" noProof="1" smtClean="0"/>
              <a:t> B.Němcová. In: </a:t>
            </a:r>
            <a:r>
              <a:rPr lang="cs-CZ" i="1" noProof="1" smtClean="0"/>
              <a:t>Wikipedia</a:t>
            </a:r>
            <a:r>
              <a:rPr lang="cs-CZ" noProof="1" smtClean="0"/>
              <a:t>: </a:t>
            </a:r>
            <a:r>
              <a:rPr lang="cs-CZ" i="1" noProof="1" smtClean="0"/>
              <a:t>the free encyclopedia</a:t>
            </a:r>
            <a:r>
              <a:rPr lang="cs-CZ" noProof="1" smtClean="0"/>
              <a:t> [online]. San Francisco (CA): Wikimedia Foundation, 2001- [cit. 2012-03-11]. Dostupné z: http://cs.wikipedia.org/wiki/Soubor:Jan_Vil%C3%ADmek_-_Bo%C5%BEena_N%C4%9Bmcov%C3%A1.jpg</a:t>
            </a:r>
          </a:p>
          <a:p>
            <a:r>
              <a:rPr lang="cs-CZ" noProof="1" smtClean="0"/>
              <a:t>J.K.Tyl. In: </a:t>
            </a:r>
            <a:r>
              <a:rPr lang="cs-CZ" i="1" noProof="1" smtClean="0"/>
              <a:t>Wikipedia</a:t>
            </a:r>
            <a:r>
              <a:rPr lang="cs-CZ" noProof="1" smtClean="0"/>
              <a:t>: </a:t>
            </a:r>
            <a:r>
              <a:rPr lang="cs-CZ" i="1" noProof="1" smtClean="0"/>
              <a:t>the free encyclopedia</a:t>
            </a:r>
            <a:r>
              <a:rPr lang="cs-CZ" noProof="1" smtClean="0"/>
              <a:t> [online]. San Francisco (CA): Wikimedia Foundation, 2001- [cit. 2012-03-11]. Dostupné z: http://cs.wikipedia.org/wiki/Soubor:Jan_Vil%C3%ADmek_-_Josef_Kajet%C3%A1n_Tyl.jpg </a:t>
            </a:r>
          </a:p>
          <a:p>
            <a:r>
              <a:rPr lang="cs-CZ" noProof="1" smtClean="0"/>
              <a:t>K.Havlíček Borovský. In: </a:t>
            </a:r>
            <a:r>
              <a:rPr lang="cs-CZ" i="1" noProof="1" smtClean="0"/>
              <a:t>Wikipedia</a:t>
            </a:r>
            <a:r>
              <a:rPr lang="cs-CZ" noProof="1" smtClean="0"/>
              <a:t>: </a:t>
            </a:r>
            <a:r>
              <a:rPr lang="cs-CZ" i="1" noProof="1" smtClean="0"/>
              <a:t>the free encyclopedia</a:t>
            </a:r>
            <a:r>
              <a:rPr lang="cs-CZ" noProof="1" smtClean="0"/>
              <a:t> [online]. San Francisco (CA): Wikimedia Foundation, 2001- [cit. 2012-03-12]. Dostupné z: http://cs.wikipedia.org/wiki/Soubor:Jan_Vil%C3%ADmek_-_Karel_Havl%C3%AD%C4%8Dek_Borovsk%C3%BD.jpg </a:t>
            </a:r>
          </a:p>
          <a:p>
            <a:endParaRPr lang="cs-CZ" noProof="1" smtClean="0"/>
          </a:p>
          <a:p>
            <a:endParaRPr lang="cs-CZ" noProof="1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n>
                  <a:solidFill>
                    <a:schemeClr val="tx1"/>
                  </a:solidFill>
                </a:ln>
                <a:effectLst>
                  <a:glow rad="101600">
                    <a:schemeClr val="tx1">
                      <a:lumMod val="50000"/>
                      <a:lumOff val="50000"/>
                      <a:alpha val="60000"/>
                    </a:schemeClr>
                  </a:glow>
                </a:effectLst>
              </a:rPr>
              <a:t>Citace:</a:t>
            </a:r>
            <a:endParaRPr lang="cs-CZ" dirty="0">
              <a:ln>
                <a:solidFill>
                  <a:schemeClr val="tx1"/>
                </a:solidFill>
              </a:ln>
              <a:effectLst>
                <a:glow rad="101600">
                  <a:schemeClr val="tx1">
                    <a:lumMod val="50000"/>
                    <a:lumOff val="50000"/>
                    <a:alpha val="60000"/>
                  </a:schemeClr>
                </a:glo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cs-CZ" noProof="1" smtClean="0"/>
              <a:t>J.Neruda. In: </a:t>
            </a:r>
            <a:r>
              <a:rPr lang="cs-CZ" i="1" noProof="1" smtClean="0"/>
              <a:t>Wikipedia</a:t>
            </a:r>
            <a:r>
              <a:rPr lang="cs-CZ" noProof="1" smtClean="0"/>
              <a:t>: </a:t>
            </a:r>
            <a:r>
              <a:rPr lang="cs-CZ" i="1" noProof="1" smtClean="0"/>
              <a:t>the free encyclopedia</a:t>
            </a:r>
            <a:r>
              <a:rPr lang="cs-CZ" noProof="1" smtClean="0"/>
              <a:t> [online]. San Francisco (CA): Wikimedia Foundation, 2001- [cit. 2012-03-12]. Dostupné z: http://cs.wikipedia.org/wiki/Soubor:Jan_Vil%C3%ADmek_-_Jan_Neruda.jpg </a:t>
            </a:r>
          </a:p>
          <a:p>
            <a:r>
              <a:rPr lang="cs-CZ" noProof="1" smtClean="0"/>
              <a:t>J.V.Sládek. In: </a:t>
            </a:r>
            <a:r>
              <a:rPr lang="cs-CZ" i="1" noProof="1" smtClean="0"/>
              <a:t>Wikipedia</a:t>
            </a:r>
            <a:r>
              <a:rPr lang="cs-CZ" noProof="1" smtClean="0"/>
              <a:t>: </a:t>
            </a:r>
            <a:r>
              <a:rPr lang="cs-CZ" i="1" noProof="1" smtClean="0"/>
              <a:t>the free encyclopedia</a:t>
            </a:r>
            <a:r>
              <a:rPr lang="cs-CZ" noProof="1" smtClean="0"/>
              <a:t> [online]. San Francisco (CA): Wikimedia Foundation, 2001- [cit. 2012-03-12]. Dostupné z: http://cs.wikipedia.org/wiki/Soubor:Jan_Vil%C3%ADmek_-_Josef_V%C3%A1clav_Sl%C3%A1dek_HL.jpg </a:t>
            </a:r>
          </a:p>
          <a:p>
            <a:r>
              <a:rPr lang="cs-CZ" noProof="1" smtClean="0"/>
              <a:t>K. Světlá. In: </a:t>
            </a:r>
            <a:r>
              <a:rPr lang="cs-CZ" i="1" noProof="1" smtClean="0"/>
              <a:t>Wikipedia</a:t>
            </a:r>
            <a:r>
              <a:rPr lang="cs-CZ" noProof="1" smtClean="0"/>
              <a:t>: </a:t>
            </a:r>
            <a:r>
              <a:rPr lang="cs-CZ" i="1" noProof="1" smtClean="0"/>
              <a:t>the free encyclopedia</a:t>
            </a:r>
            <a:r>
              <a:rPr lang="cs-CZ" noProof="1" smtClean="0"/>
              <a:t> [online]. San Francisco (CA): Wikimedia Foundation, 2001- [cit. 2012-03-12]. Dostupné z: http://cs.wikipedia.org/wiki/Soubor:Karolina_Svetla.jpg </a:t>
            </a:r>
          </a:p>
          <a:p>
            <a:r>
              <a:rPr lang="en-US" noProof="1" smtClean="0"/>
              <a:t>S.Čech. In: </a:t>
            </a:r>
            <a:r>
              <a:rPr lang="en-US" i="1" noProof="1" smtClean="0"/>
              <a:t>Wikipedia</a:t>
            </a:r>
            <a:r>
              <a:rPr lang="en-US" noProof="1" smtClean="0"/>
              <a:t>: </a:t>
            </a:r>
            <a:r>
              <a:rPr lang="en-US" i="1" noProof="1" smtClean="0"/>
              <a:t>the free encyclopedia</a:t>
            </a:r>
            <a:r>
              <a:rPr lang="en-US" noProof="1" smtClean="0"/>
              <a:t> [online]. San Francisco (CA): Wikimedia Foundation, 2001- [cit. 2012-03-12]. Dostupné z: http://upload.wikimedia.org/wikipedia/commons/thumb/8/8c/Jan_Vil%C3%ADmek_-_Svatopluk_%C4%8Cech.jpg/401px-Jan_Vil%C3%ADmek_-_Svatopluk_%C4%8Cech.jpg </a:t>
            </a:r>
            <a:endParaRPr lang="cs-CZ" noProof="1" smtClean="0"/>
          </a:p>
          <a:p>
            <a:r>
              <a:rPr lang="cs-CZ" noProof="1" smtClean="0"/>
              <a:t>A.Jirásek. In: </a:t>
            </a:r>
            <a:r>
              <a:rPr lang="cs-CZ" i="1" noProof="1" smtClean="0"/>
              <a:t>Wikipedia</a:t>
            </a:r>
            <a:r>
              <a:rPr lang="cs-CZ" noProof="1" smtClean="0"/>
              <a:t>: </a:t>
            </a:r>
            <a:r>
              <a:rPr lang="cs-CZ" i="1" noProof="1" smtClean="0"/>
              <a:t>the free encyclopedia</a:t>
            </a:r>
            <a:r>
              <a:rPr lang="cs-CZ" noProof="1" smtClean="0"/>
              <a:t> [online]. San Francisco (CA): Wikimedia Foundation, 2001- [cit. 2012-03-12]. Dostupné z: http://cs.wikipedia.org/wiki/Soubor:Jan_Vil%C3%ADmek_-_Alois_Jir%C3%A1sek.jpg </a:t>
            </a:r>
          </a:p>
          <a:p>
            <a:r>
              <a:rPr lang="cs-CZ" noProof="1" smtClean="0"/>
              <a:t>Texty- vlastní tvorba autora</a:t>
            </a:r>
            <a:endParaRPr lang="en-US" noProof="1" smtClean="0"/>
          </a:p>
          <a:p>
            <a:endParaRPr lang="cs-CZ" noProof="1" smtClean="0"/>
          </a:p>
          <a:p>
            <a:endParaRPr lang="cs-CZ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979</Words>
  <Application>Microsoft Office PowerPoint</Application>
  <PresentationFormat>Předvádění na obrazovce (4:3)</PresentationFormat>
  <Paragraphs>102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sady Office</vt:lpstr>
      <vt:lpstr>Prezentace aplikace PowerPoint</vt:lpstr>
      <vt:lpstr>Anotace:</vt:lpstr>
      <vt:lpstr>Karel Hynek Mácha /1810-1836/</vt:lpstr>
      <vt:lpstr>Karel Jaromír Erben /1811-1870/</vt:lpstr>
      <vt:lpstr>Božena Němcová /1820-1862/</vt:lpstr>
      <vt:lpstr>Josef Kajetán Tyl /1808-1856/</vt:lpstr>
      <vt:lpstr>Karel Havlíček Borovský /1821-1856/</vt:lpstr>
      <vt:lpstr>Jan Neruda /1834-1891/</vt:lpstr>
      <vt:lpstr>Josef Václav Sládek /1845-1912/</vt:lpstr>
      <vt:lpstr>Karolína Světlá /1830-1899/</vt:lpstr>
      <vt:lpstr>Svatopluk Čech /1846-1908/</vt:lpstr>
      <vt:lpstr>Alois Jirásek /1851-1930/</vt:lpstr>
      <vt:lpstr>Opakovací test:</vt:lpstr>
      <vt:lpstr>Opakovací test:</vt:lpstr>
      <vt:lpstr>Citace:</vt:lpstr>
      <vt:lpstr>Citace: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Monika Jáglová</dc:creator>
  <cp:lastModifiedBy>ZS</cp:lastModifiedBy>
  <cp:revision>17</cp:revision>
  <dcterms:created xsi:type="dcterms:W3CDTF">2012-03-11T13:48:26Z</dcterms:created>
  <dcterms:modified xsi:type="dcterms:W3CDTF">2012-03-07T09:19:21Z</dcterms:modified>
</cp:coreProperties>
</file>