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63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76708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569947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85076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803401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475998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030790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859837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52557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24369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25164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149556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1BA73-A96F-4607-9975-94FAF5344A2F}" type="datetimeFigureOut">
              <a:rPr lang="cs-CZ" smtClean="0"/>
              <a:pPr/>
              <a:t>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EE7E8-B2AA-4718-B26C-86327A32400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47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</a:t>
            </a:r>
            <a:r>
              <a:rPr lang="cs-CZ" smtClean="0"/>
              <a:t>: VY_32_INOVACE_4B_09_Česká </a:t>
            </a:r>
            <a:r>
              <a:rPr lang="cs-CZ" dirty="0" smtClean="0"/>
              <a:t>literatura 2. poloviny 20. století</a:t>
            </a:r>
          </a:p>
          <a:p>
            <a:pPr>
              <a:defRPr/>
            </a:pPr>
            <a:r>
              <a:rPr lang="cs-CZ" dirty="0" smtClean="0"/>
              <a:t>Téma: Literatura na 2.stupni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394763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Anotace: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Prezentace </a:t>
            </a:r>
            <a:r>
              <a:rPr lang="cs-CZ" dirty="0"/>
              <a:t>je připravena jako shrnutí učiva o představitelích české literatury </a:t>
            </a:r>
            <a:r>
              <a:rPr lang="cs-CZ" dirty="0" smtClean="0"/>
              <a:t>2. poloviny 20. století</a:t>
            </a:r>
            <a:r>
              <a:rPr lang="cs-CZ" dirty="0"/>
              <a:t>. Žáci se s tímto učivem seznamovali postupně během celého školního roku, nyní jsou jejich poznatky shrnuty a utříděny. Jednotlivé snímky obsahují informace </a:t>
            </a:r>
            <a:r>
              <a:rPr lang="cs-CZ" dirty="0" smtClean="0"/>
              <a:t>o druzích literatury a o </a:t>
            </a:r>
            <a:r>
              <a:rPr lang="cs-CZ" dirty="0"/>
              <a:t>deseti nejvýznamnějších představitelích české literatury </a:t>
            </a:r>
            <a:r>
              <a:rPr lang="cs-CZ" dirty="0" smtClean="0"/>
              <a:t>2. poloviny 20. století </a:t>
            </a:r>
            <a:r>
              <a:rPr lang="cs-CZ" dirty="0"/>
              <a:t>a o jejich dílech. Prezentace slouží jako podklad pro shrnující výklad učitele. Následuje test, prověřující základní znalosti žáků z tohoto učiva.</a:t>
            </a:r>
          </a:p>
        </p:txBody>
      </p:sp>
    </p:spTree>
    <p:extLst>
      <p:ext uri="{BB962C8B-B14F-4D97-AF65-F5344CB8AC3E}">
        <p14:creationId xmlns:p14="http://schemas.microsoft.com/office/powerpoint/2010/main" val="137216176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Autofit/>
          </a:bodyPr>
          <a:lstStyle/>
          <a:p>
            <a:r>
              <a:rPr lang="cs-CZ" sz="4200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Česká literatura 2. poloviny 20.století</a:t>
            </a:r>
            <a:endParaRPr lang="cs-CZ" sz="4200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 roce 1945 –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3 typy literatury: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 1/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oficiální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 2/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ineditní</a:t>
            </a:r>
            <a:r>
              <a:rPr lang="cs-CZ" dirty="0" smtClean="0"/>
              <a:t> – samizdatová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 3/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exilová</a:t>
            </a:r>
            <a:r>
              <a:rPr lang="cs-CZ" dirty="0" smtClean="0"/>
              <a:t> - zahraniční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57911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Oficiální literatura: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Běžně vydávaná a prodávaná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Budovatelská literatura- </a:t>
            </a:r>
            <a:r>
              <a:rPr lang="cs-CZ" dirty="0" smtClean="0"/>
              <a:t>próza, poezie, drama</a:t>
            </a:r>
          </a:p>
          <a:p>
            <a:r>
              <a:rPr lang="cs-CZ" dirty="0" smtClean="0"/>
              <a:t>V 50. letech 20. století</a:t>
            </a:r>
          </a:p>
          <a:p>
            <a:r>
              <a:rPr lang="cs-CZ" dirty="0" smtClean="0"/>
              <a:t>V duchu socialistického realismu</a:t>
            </a:r>
          </a:p>
          <a:p>
            <a:r>
              <a:rPr lang="cs-CZ" dirty="0" smtClean="0"/>
              <a:t>Literární hrdina vzorem</a:t>
            </a:r>
          </a:p>
          <a:p>
            <a:r>
              <a:rPr lang="cs-CZ" dirty="0" smtClean="0"/>
              <a:t>Nemá literární hodnotu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Jan Otčenášek </a:t>
            </a:r>
            <a:r>
              <a:rPr lang="cs-CZ" dirty="0" smtClean="0"/>
              <a:t>– Občan Brych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35262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Ineditní literatura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Ineditní</a:t>
            </a:r>
            <a:r>
              <a:rPr lang="cs-CZ" dirty="0" smtClean="0"/>
              <a:t> – samizdatová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Autoři vydávají sami </a:t>
            </a:r>
            <a:r>
              <a:rPr lang="cs-CZ" dirty="0" smtClean="0"/>
              <a:t>– samizdatové edice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Ludvík Vaculík </a:t>
            </a:r>
            <a:r>
              <a:rPr lang="cs-CZ" dirty="0" smtClean="0"/>
              <a:t>– Petlice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Václav Havel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Ivan Klíma 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Bohumil Hrabal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Jaroslav Seifert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Josef Kainar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60591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Exilová literatura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Vydávána v zahraničí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Josef Škvorecký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Milan Kundera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Jiří Kolář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96004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Josef Škvorecký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/1924-2011/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Povídkář, romanopisec, překladatel</a:t>
            </a:r>
          </a:p>
          <a:p>
            <a:r>
              <a:rPr lang="cs-CZ" dirty="0" smtClean="0"/>
              <a:t>Zakladatel zahraničního nakladatelství českých knih 68-Publisher v Torontu /Kanada/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Romány: </a:t>
            </a:r>
            <a:r>
              <a:rPr lang="cs-CZ" dirty="0" smtClean="0"/>
              <a:t>Zbabělci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Tankový prapor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7462" y="1600200"/>
            <a:ext cx="2780075" cy="4525963"/>
          </a:xfrm>
        </p:spPr>
      </p:pic>
    </p:spTree>
    <p:extLst>
      <p:ext uri="{BB962C8B-B14F-4D97-AF65-F5344CB8AC3E}">
        <p14:creationId xmlns:p14="http://schemas.microsoft.com/office/powerpoint/2010/main" val="261345938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Bohumil Hrabal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/1914-1997/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Prozaik, autor svérázných textů </a:t>
            </a:r>
            <a:r>
              <a:rPr lang="cs-CZ" dirty="0" smtClean="0"/>
              <a:t>– tzv. pábení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Povídky: </a:t>
            </a:r>
            <a:r>
              <a:rPr lang="cs-CZ" dirty="0" smtClean="0"/>
              <a:t>Postřižiny, Slavnosti sněženek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Novely: </a:t>
            </a:r>
            <a:r>
              <a:rPr lang="cs-CZ" dirty="0" smtClean="0"/>
              <a:t>Ostře sledované vlaky, Příliš hlučná samota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Romány: </a:t>
            </a:r>
            <a:r>
              <a:rPr lang="cs-CZ" dirty="0" smtClean="0"/>
              <a:t>Obsluhoval jsem anglického krále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300" y="2237581"/>
            <a:ext cx="2438400" cy="3251200"/>
          </a:xfrm>
        </p:spPr>
      </p:pic>
    </p:spTree>
    <p:extLst>
      <p:ext uri="{BB962C8B-B14F-4D97-AF65-F5344CB8AC3E}">
        <p14:creationId xmlns:p14="http://schemas.microsoft.com/office/powerpoint/2010/main" val="242630846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Milan Kundera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/1929/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Český básník, prozaik, dramatik</a:t>
            </a:r>
          </a:p>
          <a:p>
            <a:r>
              <a:rPr lang="cs-CZ" dirty="0" smtClean="0"/>
              <a:t>Po roce 1968 odchází do emigrace do Francie- zde publikuje ve francouzštině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Povídky: </a:t>
            </a:r>
            <a:r>
              <a:rPr lang="cs-CZ" dirty="0" smtClean="0"/>
              <a:t>Já truchlivý bůh, Směšné lásky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Romány: </a:t>
            </a:r>
            <a:r>
              <a:rPr lang="cs-CZ" dirty="0" smtClean="0"/>
              <a:t>Žert, Nesnesitelná lehkost bytí, Valčík na rozloučenou, Nesmrtelnost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Básně: </a:t>
            </a:r>
            <a:r>
              <a:rPr lang="cs-CZ" dirty="0" smtClean="0"/>
              <a:t>Monology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35971"/>
            <a:ext cx="2880320" cy="4032448"/>
          </a:xfrm>
        </p:spPr>
      </p:pic>
    </p:spTree>
    <p:extLst>
      <p:ext uri="{BB962C8B-B14F-4D97-AF65-F5344CB8AC3E}">
        <p14:creationId xmlns:p14="http://schemas.microsoft.com/office/powerpoint/2010/main" val="57139210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Ludvík Vaculík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/1926/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Český prozaik a novinář</a:t>
            </a:r>
          </a:p>
          <a:p>
            <a:r>
              <a:rPr lang="cs-CZ" dirty="0" smtClean="0"/>
              <a:t>Autor článku 2000 slov-1968</a:t>
            </a:r>
          </a:p>
          <a:p>
            <a:r>
              <a:rPr lang="cs-CZ" dirty="0" smtClean="0"/>
              <a:t>Zakladatel a provozovatel samizdatové edice Petlice-1972 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1966- </a:t>
            </a:r>
            <a:r>
              <a:rPr lang="cs-CZ" dirty="0" smtClean="0"/>
              <a:t>román Sekyra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1980-</a:t>
            </a:r>
            <a:r>
              <a:rPr lang="cs-CZ" dirty="0" smtClean="0"/>
              <a:t> deníkové záznamy Český snář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0808"/>
            <a:ext cx="4038600" cy="4032448"/>
          </a:xfrm>
        </p:spPr>
      </p:pic>
    </p:spTree>
    <p:extLst>
      <p:ext uri="{BB962C8B-B14F-4D97-AF65-F5344CB8AC3E}">
        <p14:creationId xmlns:p14="http://schemas.microsoft.com/office/powerpoint/2010/main" val="321995759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Václav Havel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/1936-2011/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Český básník, esejista, dramatik</a:t>
            </a:r>
          </a:p>
          <a:p>
            <a:r>
              <a:rPr lang="cs-CZ" dirty="0" smtClean="0"/>
              <a:t>československý a první český prezident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Představitel absurdního dramatu- </a:t>
            </a:r>
            <a:r>
              <a:rPr lang="cs-CZ" dirty="0" smtClean="0"/>
              <a:t>Zahradní slavnost, Asanace, Audience, Odcházení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Eseje-</a:t>
            </a:r>
            <a:r>
              <a:rPr lang="cs-CZ" dirty="0" smtClean="0"/>
              <a:t> Dopisy Olze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Básně- </a:t>
            </a:r>
            <a:r>
              <a:rPr lang="cs-CZ" dirty="0" smtClean="0"/>
              <a:t>Protokoly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9" y="1879798"/>
            <a:ext cx="3434783" cy="3925466"/>
          </a:xfrm>
        </p:spPr>
      </p:pic>
    </p:spTree>
    <p:extLst>
      <p:ext uri="{BB962C8B-B14F-4D97-AF65-F5344CB8AC3E}">
        <p14:creationId xmlns:p14="http://schemas.microsoft.com/office/powerpoint/2010/main" val="303927955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Jaroslav Seifert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/1901-1986/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Český básník, překladatel, nositel Nobelovy ceny za literaturu</a:t>
            </a:r>
          </a:p>
          <a:p>
            <a:r>
              <a:rPr lang="cs-CZ" dirty="0" smtClean="0"/>
              <a:t>Začínal poetismem, poté tvoří v duchu proletářské poezie, po celý život tvoří milostnou lyrickou poezii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Sbírka: </a:t>
            </a:r>
            <a:r>
              <a:rPr lang="cs-CZ" dirty="0" smtClean="0"/>
              <a:t>Samá láska, Morový sloup, Maminka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16832"/>
            <a:ext cx="4174316" cy="3528392"/>
          </a:xfrm>
        </p:spPr>
      </p:pic>
    </p:spTree>
    <p:extLst>
      <p:ext uri="{BB962C8B-B14F-4D97-AF65-F5344CB8AC3E}">
        <p14:creationId xmlns:p14="http://schemas.microsoft.com/office/powerpoint/2010/main" val="193960774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Vladimír Holan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/1905-1980/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Český básník a překladatel z ruštiny a francouzštiny</a:t>
            </a:r>
          </a:p>
          <a:p>
            <a:r>
              <a:rPr lang="cs-CZ" dirty="0" smtClean="0"/>
              <a:t>Zakladatel tzv. vyšší básnické školy</a:t>
            </a:r>
          </a:p>
          <a:p>
            <a:r>
              <a:rPr lang="cs-CZ" dirty="0" smtClean="0"/>
              <a:t>Meditativní, intelektuální poezie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Básnická sbírka </a:t>
            </a:r>
            <a:r>
              <a:rPr lang="cs-CZ" dirty="0" smtClean="0"/>
              <a:t>Bolest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Rozsáhlá filozofická báseň </a:t>
            </a:r>
            <a:r>
              <a:rPr lang="cs-CZ" dirty="0" smtClean="0"/>
              <a:t>Noc s Hamletem</a:t>
            </a:r>
          </a:p>
          <a:p>
            <a:r>
              <a:rPr lang="cs-CZ" dirty="0" smtClean="0"/>
              <a:t>Nominován na Nobelovu cenu za literaturu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34348"/>
            <a:ext cx="3456384" cy="4838938"/>
          </a:xfrm>
        </p:spPr>
      </p:pic>
    </p:spTree>
    <p:extLst>
      <p:ext uri="{BB962C8B-B14F-4D97-AF65-F5344CB8AC3E}">
        <p14:creationId xmlns:p14="http://schemas.microsoft.com/office/powerpoint/2010/main" val="26684142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Jiří Kolář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/1914-2002/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Český básník, překladatel, výtvarník, autor koláží</a:t>
            </a:r>
          </a:p>
          <a:p>
            <a:r>
              <a:rPr lang="cs-CZ" dirty="0" smtClean="0"/>
              <a:t>Zakládající člen Skupiny42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Po roce 1968 emigruje do Paříže – </a:t>
            </a:r>
            <a:r>
              <a:rPr lang="cs-CZ" dirty="0" smtClean="0"/>
              <a:t>zde se věnuje výtvarnému umění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Básnická sbírka </a:t>
            </a:r>
            <a:r>
              <a:rPr lang="cs-CZ" dirty="0" smtClean="0"/>
              <a:t>Prométheova játra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137" y="1677194"/>
            <a:ext cx="3514725" cy="4371975"/>
          </a:xfrm>
        </p:spPr>
      </p:pic>
    </p:spTree>
    <p:extLst>
      <p:ext uri="{BB962C8B-B14F-4D97-AF65-F5344CB8AC3E}">
        <p14:creationId xmlns:p14="http://schemas.microsoft.com/office/powerpoint/2010/main" val="165785081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Josef Kainar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/1917-1971/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Český básník, dramatik, autor písňových textů, fotograf, autor knih pro děti 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Absurdní drama – </a:t>
            </a:r>
            <a:r>
              <a:rPr lang="cs-CZ" dirty="0" smtClean="0"/>
              <a:t>Ubu se vrací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Básnické sbírky – </a:t>
            </a:r>
            <a:r>
              <a:rPr lang="cs-CZ" dirty="0" smtClean="0"/>
              <a:t>Člověka mám hořce rád, Lazar a píseň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066" y="1500174"/>
            <a:ext cx="3240360" cy="4536504"/>
          </a:xfrm>
        </p:spPr>
      </p:pic>
    </p:spTree>
    <p:extLst>
      <p:ext uri="{BB962C8B-B14F-4D97-AF65-F5344CB8AC3E}">
        <p14:creationId xmlns:p14="http://schemas.microsoft.com/office/powerpoint/2010/main" val="201757859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Jiří Žáček</a:t>
            </a:r>
            <a:b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</a:b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/1945/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Český básník, prozaik, překladatel, autor veršů pro děti</a:t>
            </a:r>
          </a:p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Básnické sbírky: </a:t>
            </a:r>
            <a:r>
              <a:rPr lang="cs-CZ" dirty="0" smtClean="0"/>
              <a:t>Rýmy </a:t>
            </a:r>
            <a:r>
              <a:rPr lang="cs-CZ" noProof="1" smtClean="0"/>
              <a:t>pro kočku, Text-apeal, Papírové básně</a:t>
            </a:r>
          </a:p>
          <a:p>
            <a:r>
              <a:rPr lang="cs-CZ" noProof="1" smtClean="0">
                <a:ln>
                  <a:solidFill>
                    <a:sysClr val="windowText" lastClr="000000"/>
                  </a:solidFill>
                </a:ln>
              </a:rPr>
              <a:t>Básně pro děti: </a:t>
            </a:r>
            <a:r>
              <a:rPr lang="cs-CZ" noProof="1" smtClean="0"/>
              <a:t>Od aprílové školy, Abeceda,Kočkování</a:t>
            </a:r>
            <a:endParaRPr lang="cs-CZ" noProof="1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9190" y="1571612"/>
            <a:ext cx="3392583" cy="4525963"/>
          </a:xfrm>
        </p:spPr>
      </p:pic>
    </p:spTree>
    <p:extLst>
      <p:ext uri="{BB962C8B-B14F-4D97-AF65-F5344CB8AC3E}">
        <p14:creationId xmlns:p14="http://schemas.microsoft.com/office/powerpoint/2010/main" val="55834541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Opakovací test: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1/</a:t>
            </a:r>
            <a:r>
              <a:rPr lang="cs-CZ" dirty="0" smtClean="0"/>
              <a:t> Jmenujte tři typy literatury po roce 1945?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2/ </a:t>
            </a:r>
            <a:r>
              <a:rPr lang="cs-CZ" dirty="0" smtClean="0"/>
              <a:t>Vysvětlete pojem oficiální literatura.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3/ </a:t>
            </a:r>
            <a:r>
              <a:rPr lang="cs-CZ" dirty="0" smtClean="0"/>
              <a:t>Jmenujte představitele oficiální literatury.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4/ </a:t>
            </a:r>
            <a:r>
              <a:rPr lang="cs-CZ" dirty="0" smtClean="0"/>
              <a:t>Vysvětlete pojem budovatelská literatura.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5/ </a:t>
            </a:r>
            <a:r>
              <a:rPr lang="cs-CZ" dirty="0" smtClean="0"/>
              <a:t>Vysvětlete pojem socialistický realismus.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6/ </a:t>
            </a:r>
            <a:r>
              <a:rPr lang="cs-CZ" dirty="0" smtClean="0"/>
              <a:t>Vysvětlete pojem ineditní literatura.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7/ </a:t>
            </a:r>
            <a:r>
              <a:rPr lang="cs-CZ" dirty="0" smtClean="0"/>
              <a:t>Napište představitele ineditní literatury.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8/ </a:t>
            </a:r>
            <a:r>
              <a:rPr lang="cs-CZ" dirty="0" smtClean="0"/>
              <a:t>Vysvětlete pojem exilová literatura.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9/ </a:t>
            </a:r>
            <a:r>
              <a:rPr lang="cs-CZ" dirty="0" smtClean="0"/>
              <a:t>Jmenujte představitele exilové literatury.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10/ </a:t>
            </a:r>
            <a:r>
              <a:rPr lang="cs-CZ" dirty="0" smtClean="0"/>
              <a:t>Jak se jmenuje zakladatel nakladatelství 68-Publisher      v Torontu?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78260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Opakovací test: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11/</a:t>
            </a:r>
            <a:r>
              <a:rPr lang="cs-CZ" dirty="0" smtClean="0"/>
              <a:t> Jmenujte jeho romány.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12/ </a:t>
            </a:r>
            <a:r>
              <a:rPr lang="cs-CZ" dirty="0" smtClean="0"/>
              <a:t>Jak si pojmenoval Bohumil Hrabal své specifické texty?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13/</a:t>
            </a:r>
            <a:r>
              <a:rPr lang="cs-CZ" dirty="0" smtClean="0"/>
              <a:t> Jmenujte tři jeho díla.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14/ </a:t>
            </a:r>
            <a:r>
              <a:rPr lang="cs-CZ" dirty="0" smtClean="0"/>
              <a:t>Jmenujte díla Milana Kundery.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15/ </a:t>
            </a:r>
            <a:r>
              <a:rPr lang="cs-CZ" dirty="0" smtClean="0"/>
              <a:t>Čím se proslavil Ludvík Vaculík?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16/ </a:t>
            </a:r>
            <a:r>
              <a:rPr lang="cs-CZ" dirty="0" smtClean="0"/>
              <a:t>Jmenujte představitele absurdního dramatu u nás?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17/  </a:t>
            </a:r>
            <a:r>
              <a:rPr lang="cs-CZ" dirty="0" smtClean="0"/>
              <a:t>Kdo je nositelem Nobelovy ceny za literaturu?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18/ </a:t>
            </a:r>
            <a:r>
              <a:rPr lang="cs-CZ" dirty="0" smtClean="0"/>
              <a:t>Kdo je zakladatelem a představitelem tzv. vyšší básnické školy?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19/ </a:t>
            </a:r>
            <a:r>
              <a:rPr lang="cs-CZ" dirty="0" smtClean="0"/>
              <a:t>Jmenujte představitele poezie 2. pol.20.stol.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20/ </a:t>
            </a:r>
            <a:r>
              <a:rPr lang="cs-CZ" dirty="0" smtClean="0"/>
              <a:t>Který básník se proslavil jako autor dětské poezie?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9867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Citace: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noProof="1" smtClean="0">
                <a:effectLst/>
              </a:rPr>
              <a:t>Josef Škvorecký. In: </a:t>
            </a:r>
            <a:r>
              <a:rPr lang="cs-CZ" i="1" noProof="1" smtClean="0">
                <a:effectLst/>
              </a:rPr>
              <a:t>Wikipedia</a:t>
            </a:r>
            <a:r>
              <a:rPr lang="cs-CZ" noProof="1" smtClean="0">
                <a:effectLst/>
              </a:rPr>
              <a:t>: </a:t>
            </a:r>
            <a:r>
              <a:rPr lang="cs-CZ" i="1" noProof="1" smtClean="0">
                <a:effectLst/>
              </a:rPr>
              <a:t>the free encyclopedia</a:t>
            </a:r>
            <a:r>
              <a:rPr lang="cs-CZ" noProof="1" smtClean="0">
                <a:effectLst/>
              </a:rPr>
              <a:t> [online]. San Francisco (CA): Wikimedia Foundation, 2001- [cit. 2012-03-20]. Dostupné z: http://cs.wikipedia.org/wiki/Josef_%C5%A0kvoreck%C3%BD </a:t>
            </a:r>
          </a:p>
          <a:p>
            <a:r>
              <a:rPr lang="cs-CZ" noProof="1" smtClean="0"/>
              <a:t>Bohumil Hrabal. In: </a:t>
            </a:r>
            <a:r>
              <a:rPr lang="cs-CZ" i="1" noProof="1" smtClean="0"/>
              <a:t>Wikipedia</a:t>
            </a:r>
            <a:r>
              <a:rPr lang="cs-CZ" noProof="1" smtClean="0"/>
              <a:t>: </a:t>
            </a:r>
            <a:r>
              <a:rPr lang="cs-CZ" i="1" noProof="1" smtClean="0"/>
              <a:t>the free encyclopedia</a:t>
            </a:r>
            <a:r>
              <a:rPr lang="cs-CZ" noProof="1" smtClean="0"/>
              <a:t> [online]. San Francisco (CA): Wikimedia Foundation, 2001- [cit. 2012-03-30]. Dostupné z: http://upload.wikimedia.org/wikipedia/commons/e/e4/Bohumil_Hrabal_by_Kubik_1994_01.jpg </a:t>
            </a:r>
          </a:p>
          <a:p>
            <a:r>
              <a:rPr lang="cs-CZ" noProof="1" smtClean="0"/>
              <a:t>Milan Kundera. In: </a:t>
            </a:r>
            <a:r>
              <a:rPr lang="cs-CZ" i="1" noProof="1" smtClean="0"/>
              <a:t>Wikipedia</a:t>
            </a:r>
            <a:r>
              <a:rPr lang="cs-CZ" noProof="1" smtClean="0"/>
              <a:t>: </a:t>
            </a:r>
            <a:r>
              <a:rPr lang="cs-CZ" i="1" noProof="1" smtClean="0"/>
              <a:t>the free encyclopedia</a:t>
            </a:r>
            <a:r>
              <a:rPr lang="cs-CZ" noProof="1" smtClean="0"/>
              <a:t> [online]. San Francisco (CA): Wikimedia Foundation, 2001- [cit. 2012-03-30]. Dostupné z: http://www.slovnikceskeliteratury.cz/imagePage.jsp?docid=1265&amp;id=1229 </a:t>
            </a:r>
          </a:p>
          <a:p>
            <a:r>
              <a:rPr lang="cs-CZ" noProof="1" smtClean="0"/>
              <a:t>Ludvík Vaculík. In: </a:t>
            </a:r>
            <a:r>
              <a:rPr lang="cs-CZ" i="1" noProof="1" smtClean="0"/>
              <a:t>Wikipedia</a:t>
            </a:r>
            <a:r>
              <a:rPr lang="cs-CZ" noProof="1" smtClean="0"/>
              <a:t>: </a:t>
            </a:r>
            <a:r>
              <a:rPr lang="cs-CZ" i="1" noProof="1" smtClean="0"/>
              <a:t>the free encyclopedia</a:t>
            </a:r>
            <a:r>
              <a:rPr lang="cs-CZ" noProof="1" smtClean="0"/>
              <a:t> [online]. San Francisco (CA): Wikimedia Foundation, 2001- [cit. 2012-04-03]. Dostupné z: http://cs.wikipedia.org/wiki/Soubor:Foto_Ludvik_Vaculik.jpg </a:t>
            </a:r>
          </a:p>
          <a:p>
            <a:r>
              <a:rPr lang="cs-CZ" noProof="1" smtClean="0"/>
              <a:t>Václav Havel. In: </a:t>
            </a:r>
            <a:r>
              <a:rPr lang="cs-CZ" i="1" noProof="1" smtClean="0"/>
              <a:t>Wikipedia</a:t>
            </a:r>
            <a:r>
              <a:rPr lang="cs-CZ" noProof="1" smtClean="0"/>
              <a:t>: </a:t>
            </a:r>
            <a:r>
              <a:rPr lang="cs-CZ" i="1" noProof="1" smtClean="0"/>
              <a:t>the free encyclopedia</a:t>
            </a:r>
            <a:r>
              <a:rPr lang="cs-CZ" noProof="1" smtClean="0"/>
              <a:t> [online]. San Francisco (CA): Wikimedia Foundation, 2001- [cit. 2012-04-03]. Dostupné z: http://cs.wikipedia.org/wiki/Soubor:V%C3%A1clav_Havel_cut_out.jpg 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66960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66CC"/>
                </a:solidFill>
              </a:rPr>
              <a:t>Citace: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noProof="1" smtClean="0"/>
              <a:t>Jaroslav Seifert. In: </a:t>
            </a:r>
            <a:r>
              <a:rPr lang="cs-CZ" i="1" noProof="1" smtClean="0"/>
              <a:t>Wikipedia</a:t>
            </a:r>
            <a:r>
              <a:rPr lang="cs-CZ" noProof="1" smtClean="0"/>
              <a:t>: </a:t>
            </a:r>
            <a:r>
              <a:rPr lang="cs-CZ" i="1" noProof="1" smtClean="0"/>
              <a:t>the free encyclopedia</a:t>
            </a:r>
            <a:r>
              <a:rPr lang="cs-CZ" noProof="1" smtClean="0"/>
              <a:t> [online]. San Francisco (CA): Wikimedia Foundation, 2001- [cit. 2012-04-03]. Dostupné z: http://upload.wikimedia.org/wikipedia/commons/c/c8/Jaroslav_Seifert_1931.jpg </a:t>
            </a:r>
          </a:p>
          <a:p>
            <a:r>
              <a:rPr lang="cs-CZ" noProof="1" smtClean="0"/>
              <a:t>Vladimír Holan. In: [online]. [cit. 2012-04-03]. Dostupné z: http://www.slovnikceskeliteratury.cz/imagePage.jsp?docid=6&amp;id=135 </a:t>
            </a:r>
          </a:p>
          <a:p>
            <a:r>
              <a:rPr lang="cs-CZ" noProof="1" smtClean="0"/>
              <a:t>Jiří Kolář. In: </a:t>
            </a:r>
            <a:r>
              <a:rPr lang="cs-CZ" i="1" noProof="1" smtClean="0"/>
              <a:t>Slovník české literatury</a:t>
            </a:r>
            <a:r>
              <a:rPr lang="cs-CZ" noProof="1" smtClean="0"/>
              <a:t> [online]. [cit. 2012-04-03]. Dostupné z: http://www.slovnikceskeliteratury.cz/imagePage.jsp?docid=22&amp;id=388 </a:t>
            </a:r>
          </a:p>
          <a:p>
            <a:r>
              <a:rPr lang="cs-CZ" noProof="1" smtClean="0"/>
              <a:t>Josef Kainar. In: </a:t>
            </a:r>
            <a:r>
              <a:rPr lang="cs-CZ" i="1" noProof="1" smtClean="0"/>
              <a:t>Slovník české literatury</a:t>
            </a:r>
            <a:r>
              <a:rPr lang="cs-CZ" noProof="1" smtClean="0"/>
              <a:t> [online]. [cit. 2012-04-03]. Dostupné z: http://www.slovnikceskeliteratury.cz/imagePage.jsp?docid=1042&amp;id=152 </a:t>
            </a:r>
          </a:p>
          <a:p>
            <a:r>
              <a:rPr lang="cs-CZ" noProof="1" smtClean="0"/>
              <a:t>Jiří Žáček. In: </a:t>
            </a:r>
            <a:r>
              <a:rPr lang="cs-CZ" i="1" noProof="1" smtClean="0"/>
              <a:t>Wikipedia</a:t>
            </a:r>
            <a:r>
              <a:rPr lang="cs-CZ" noProof="1" smtClean="0"/>
              <a:t>: </a:t>
            </a:r>
            <a:r>
              <a:rPr lang="cs-CZ" i="1" noProof="1" smtClean="0"/>
              <a:t>the free encyclopedia</a:t>
            </a:r>
            <a:r>
              <a:rPr lang="cs-CZ" noProof="1" smtClean="0"/>
              <a:t> [online]. San Francisco (CA): Wikimedia Foundation, 2001- [cit. 2012-04-10]. Dostupné z: http://cs.wikipedia.org/wiki/Soubor:Ji%C5%99%C3%AD_%C5%BD%C3%A1%C4%8Dek_2011.jpg </a:t>
            </a:r>
          </a:p>
          <a:p>
            <a:r>
              <a:rPr lang="cs-CZ" noProof="1" smtClean="0"/>
              <a:t>Texty- vlastní tvorba autora</a:t>
            </a:r>
          </a:p>
          <a:p>
            <a:endParaRPr lang="cs-CZ" noProof="1" smtClean="0"/>
          </a:p>
          <a:p>
            <a:endParaRPr lang="cs-CZ" noProof="1"/>
          </a:p>
        </p:txBody>
      </p:sp>
    </p:spTree>
    <p:extLst>
      <p:ext uri="{BB962C8B-B14F-4D97-AF65-F5344CB8AC3E}">
        <p14:creationId xmlns:p14="http://schemas.microsoft.com/office/powerpoint/2010/main" val="33148050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1027</Words>
  <Application>Microsoft Office PowerPoint</Application>
  <PresentationFormat>Předvádění na obrazovce (4:3)</PresentationFormat>
  <Paragraphs>129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Česká literatura 2. poloviny 20.století</vt:lpstr>
      <vt:lpstr>Oficiální literatura:</vt:lpstr>
      <vt:lpstr>Ineditní literatura</vt:lpstr>
      <vt:lpstr>Exilová literatura</vt:lpstr>
      <vt:lpstr>Josef Škvorecký /1924-2011/</vt:lpstr>
      <vt:lpstr>Bohumil Hrabal /1914-1997/</vt:lpstr>
      <vt:lpstr>Milan Kundera /1929/</vt:lpstr>
      <vt:lpstr>Ludvík Vaculík /1926/</vt:lpstr>
      <vt:lpstr>Václav Havel /1936-2011/</vt:lpstr>
      <vt:lpstr>Jaroslav Seifert /1901-1986/</vt:lpstr>
      <vt:lpstr>Vladimír Holan /1905-1980/</vt:lpstr>
      <vt:lpstr>Jiří Kolář /1914-2002/</vt:lpstr>
      <vt:lpstr>Josef Kainar /1917-1971/</vt:lpstr>
      <vt:lpstr>Jiří Žáček /1945/</vt:lpstr>
      <vt:lpstr>Opakovací test:</vt:lpstr>
      <vt:lpstr>Opakovací test:</vt:lpstr>
      <vt:lpstr>Citace: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</dc:creator>
  <cp:lastModifiedBy>ZS</cp:lastModifiedBy>
  <cp:revision>19</cp:revision>
  <dcterms:created xsi:type="dcterms:W3CDTF">2011-12-20T10:19:01Z</dcterms:created>
  <dcterms:modified xsi:type="dcterms:W3CDTF">2012-03-07T09:18:00Z</dcterms:modified>
</cp:coreProperties>
</file>