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D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53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54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295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6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084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41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755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421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86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040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6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5645D6-2A4C-4439-A37B-C855EE7466D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D6E20-123A-4774-A9C2-666B0A1B33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224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Starověká literatura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387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Název školy:  </a:t>
            </a:r>
            <a:r>
              <a:rPr lang="cs-CZ" i="1" dirty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>
                <a:solidFill>
                  <a:schemeClr val="tx1"/>
                </a:solidFill>
              </a:rPr>
              <a:t>Hlušice</a:t>
            </a:r>
            <a:endParaRPr lang="cs-CZ" noProof="1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Autor: </a:t>
            </a:r>
            <a:r>
              <a:rPr lang="cs-CZ" i="1" dirty="0">
                <a:solidFill>
                  <a:schemeClr val="tx1"/>
                </a:solidFill>
              </a:rPr>
              <a:t>Mgr. Svatoňová Pavlína</a:t>
            </a:r>
          </a:p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VY_32_INOVACE_3.2.4.B_12_STAROVĚKÁ LITERATURA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Téma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Literatura na </a:t>
            </a:r>
            <a:r>
              <a:rPr lang="cs-CZ" dirty="0">
                <a:solidFill>
                  <a:schemeClr val="tx1"/>
                </a:solidFill>
              </a:rPr>
              <a:t>2. stupni ZŠ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19675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11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by měla sloužit jako podklad pro výkladovou hodinu o starověké literatuře.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307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Orientální literatura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Sumerská</a:t>
            </a:r>
            <a:r>
              <a:rPr lang="cs-CZ" dirty="0" smtClean="0"/>
              <a:t> – 4. tis. </a:t>
            </a:r>
            <a:r>
              <a:rPr lang="cs-CZ" dirty="0"/>
              <a:t>p</a:t>
            </a:r>
            <a:r>
              <a:rPr lang="cs-CZ" dirty="0" smtClean="0"/>
              <a:t>ř.n.l.</a:t>
            </a:r>
          </a:p>
          <a:p>
            <a:r>
              <a:rPr lang="cs-CZ" dirty="0" smtClean="0"/>
              <a:t>Klínové písmo, hliněné destičky</a:t>
            </a:r>
          </a:p>
          <a:p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r>
              <a:rPr lang="cs-CZ" dirty="0" smtClean="0"/>
              <a:t> </a:t>
            </a:r>
            <a:r>
              <a:rPr lang="cs-CZ" i="1" dirty="0" smtClean="0"/>
              <a:t>Co je to epos?</a:t>
            </a:r>
          </a:p>
          <a:p>
            <a:r>
              <a:rPr lang="cs-CZ" i="1" dirty="0" smtClean="0"/>
              <a:t>Báseň líčící hrdinské činy významné osobnosti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Staroegyptská</a:t>
            </a:r>
            <a:r>
              <a:rPr lang="cs-CZ" i="1" dirty="0" smtClean="0">
                <a:solidFill>
                  <a:schemeClr val="accent5"/>
                </a:solidFill>
              </a:rPr>
              <a:t> </a:t>
            </a:r>
            <a:r>
              <a:rPr lang="cs-CZ" i="1" dirty="0" smtClean="0"/>
              <a:t>- 4. tis. př.n.l.</a:t>
            </a:r>
          </a:p>
          <a:p>
            <a:r>
              <a:rPr lang="cs-CZ" dirty="0" err="1" smtClean="0"/>
              <a:t>Hieroglify</a:t>
            </a:r>
            <a:r>
              <a:rPr lang="cs-CZ" dirty="0" smtClean="0"/>
              <a:t>, papyrus, milostné písně, oslava života faraonů</a:t>
            </a:r>
          </a:p>
          <a:p>
            <a:r>
              <a:rPr lang="cs-CZ" dirty="0" smtClean="0"/>
              <a:t>Kniha mrtvých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6147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Antická literatura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5435" y="1412776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=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literatura starověké Řecka a Říma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Řecká literatura </a:t>
            </a:r>
            <a:r>
              <a:rPr lang="cs-CZ" dirty="0" smtClean="0"/>
              <a:t>- 8.st.př.n.nl. – 2. a 1. </a:t>
            </a:r>
            <a:r>
              <a:rPr lang="cs-CZ" dirty="0" err="1" smtClean="0"/>
              <a:t>st.př.n.l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FF00"/>
                </a:solidFill>
              </a:rPr>
              <a:t>Období archaické </a:t>
            </a:r>
            <a:endParaRPr lang="cs-CZ" dirty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FF00"/>
                </a:solidFill>
              </a:rPr>
              <a:t>Homér: </a:t>
            </a:r>
            <a:r>
              <a:rPr lang="cs-CZ" dirty="0"/>
              <a:t>e</a:t>
            </a:r>
            <a:r>
              <a:rPr lang="cs-CZ" dirty="0" smtClean="0"/>
              <a:t>posy </a:t>
            </a:r>
            <a:r>
              <a:rPr lang="cs-CZ" dirty="0" err="1" smtClean="0"/>
              <a:t>Ílias</a:t>
            </a:r>
            <a:r>
              <a:rPr lang="cs-CZ" dirty="0" smtClean="0"/>
              <a:t> a </a:t>
            </a:r>
            <a:r>
              <a:rPr lang="cs-CZ" dirty="0" err="1" smtClean="0"/>
              <a:t>Odysseia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i="1" dirty="0" smtClean="0"/>
              <a:t>Co je to epos? </a:t>
            </a:r>
          </a:p>
          <a:p>
            <a:pPr marL="0" indent="0">
              <a:buNone/>
            </a:pPr>
            <a:r>
              <a:rPr lang="cs-CZ" i="1" dirty="0" smtClean="0"/>
              <a:t>Rozsáhlá epická skladba, mnoho postav, příběhů.</a:t>
            </a:r>
          </a:p>
          <a:p>
            <a:pPr>
              <a:buFontTx/>
              <a:buChar char="-"/>
            </a:pPr>
            <a:r>
              <a:rPr lang="cs-CZ" i="1" dirty="0" smtClean="0">
                <a:solidFill>
                  <a:srgbClr val="FFFF00"/>
                </a:solidFill>
              </a:rPr>
              <a:t>Ezop: </a:t>
            </a:r>
            <a:r>
              <a:rPr lang="cs-CZ" i="1" dirty="0" smtClean="0"/>
              <a:t>bajky </a:t>
            </a:r>
          </a:p>
          <a:p>
            <a:pPr marL="0" indent="0">
              <a:buNone/>
            </a:pPr>
            <a:r>
              <a:rPr lang="cs-CZ" i="1" dirty="0" smtClean="0"/>
              <a:t>Co je to bajka? </a:t>
            </a:r>
          </a:p>
          <a:p>
            <a:pPr marL="0" indent="0">
              <a:buNone/>
            </a:pPr>
            <a:r>
              <a:rPr lang="cs-CZ" i="1" dirty="0" smtClean="0"/>
              <a:t>Literární útvar, ve kterém zvířata jednají jako lidé, mají jejich vlastnosti a z příběhu vyplývá ponaučení.</a:t>
            </a:r>
            <a:endParaRPr lang="cs-CZ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556792"/>
            <a:ext cx="2597845" cy="340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26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2) </a:t>
            </a:r>
            <a:r>
              <a:rPr lang="cs-CZ" dirty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FFFF00"/>
                </a:solidFill>
              </a:rPr>
              <a:t>bdobí </a:t>
            </a:r>
            <a:r>
              <a:rPr lang="cs-CZ" dirty="0" err="1" smtClean="0">
                <a:solidFill>
                  <a:srgbClr val="FFFF00"/>
                </a:solidFill>
              </a:rPr>
              <a:t>attické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- 5. – 4. </a:t>
            </a:r>
            <a:r>
              <a:rPr lang="cs-CZ" dirty="0" err="1" smtClean="0"/>
              <a:t>st.př.n.l</a:t>
            </a:r>
            <a:r>
              <a:rPr lang="cs-CZ" dirty="0" smtClean="0"/>
              <a:t>. </a:t>
            </a:r>
          </a:p>
          <a:p>
            <a:r>
              <a:rPr lang="cs-CZ" dirty="0" smtClean="0"/>
              <a:t>Drama – tragédie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Sofokles: </a:t>
            </a:r>
            <a:r>
              <a:rPr lang="cs-CZ" dirty="0" err="1" smtClean="0"/>
              <a:t>Antigona</a:t>
            </a:r>
            <a:endParaRPr lang="cs-CZ" dirty="0" smtClean="0"/>
          </a:p>
          <a:p>
            <a:r>
              <a:rPr lang="cs-CZ" dirty="0" err="1" smtClean="0">
                <a:solidFill>
                  <a:srgbClr val="FFFF00"/>
                </a:solidFill>
              </a:rPr>
              <a:t>Euripidés</a:t>
            </a:r>
            <a:r>
              <a:rPr lang="cs-CZ" dirty="0" smtClean="0">
                <a:solidFill>
                  <a:srgbClr val="FFFF00"/>
                </a:solidFill>
              </a:rPr>
              <a:t>: </a:t>
            </a:r>
            <a:r>
              <a:rPr lang="cs-CZ" dirty="0" smtClean="0"/>
              <a:t>Médea, Elektra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Téma: </a:t>
            </a:r>
            <a:r>
              <a:rPr lang="cs-CZ" dirty="0" smtClean="0"/>
              <a:t>čerpá z mytologie</a:t>
            </a:r>
          </a:p>
          <a:p>
            <a:r>
              <a:rPr lang="cs-CZ" dirty="0" smtClean="0"/>
              <a:t>Komedie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Aristofanés</a:t>
            </a:r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Téma: </a:t>
            </a:r>
            <a:r>
              <a:rPr lang="cs-CZ" dirty="0" smtClean="0"/>
              <a:t>zesměšňuje politické poměry, morálku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8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solidFill>
                  <a:srgbClr val="FFFF00"/>
                </a:solidFill>
              </a:rPr>
              <a:t>Římská literatura</a:t>
            </a:r>
            <a:endParaRPr lang="cs-CZ" sz="3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1) Období archaické </a:t>
            </a:r>
            <a:r>
              <a:rPr lang="cs-CZ" dirty="0" smtClean="0"/>
              <a:t>- 3.st.př.n.l.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Plautus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dirty="0" smtClean="0"/>
              <a:t> Komedie o hrnci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2) Vrcholné období tzv. zlatý věk </a:t>
            </a:r>
            <a:r>
              <a:rPr lang="cs-CZ" dirty="0" smtClean="0"/>
              <a:t>- 1.st.př.n.l. – 1.st.n.l.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Řečník Cicero, básník Vergilius, filozof Seneca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05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http://voiceseducation.org/node/142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07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245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Starověká literatura</vt:lpstr>
      <vt:lpstr>Prezentace aplikace PowerPoint</vt:lpstr>
      <vt:lpstr>Anotace:</vt:lpstr>
      <vt:lpstr>Orientální literatura</vt:lpstr>
      <vt:lpstr>Antická literatura</vt:lpstr>
      <vt:lpstr>Prezentace aplikace PowerPoint</vt:lpstr>
      <vt:lpstr>Římská literatura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Svatoň</dc:creator>
  <cp:lastModifiedBy>Milan Svatoň</cp:lastModifiedBy>
  <cp:revision>10</cp:revision>
  <dcterms:created xsi:type="dcterms:W3CDTF">2012-04-25T17:30:20Z</dcterms:created>
  <dcterms:modified xsi:type="dcterms:W3CDTF">2012-06-12T16:24:15Z</dcterms:modified>
</cp:coreProperties>
</file>