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63" r:id="rId3"/>
    <p:sldId id="264" r:id="rId4"/>
    <p:sldId id="257" r:id="rId5"/>
    <p:sldId id="258" r:id="rId6"/>
    <p:sldId id="259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B5B0B-D17F-4150-83EA-540420F958C7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D51C8-7A56-4A92-8EBB-3CF25A80FDE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B5B0B-D17F-4150-83EA-540420F958C7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D51C8-7A56-4A92-8EBB-3CF25A80FD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B5B0B-D17F-4150-83EA-540420F958C7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D51C8-7A56-4A92-8EBB-3CF25A80FDE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B5B0B-D17F-4150-83EA-540420F958C7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D51C8-7A56-4A92-8EBB-3CF25A80FD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B5B0B-D17F-4150-83EA-540420F958C7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D51C8-7A56-4A92-8EBB-3CF25A80FD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B5B0B-D17F-4150-83EA-540420F958C7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D51C8-7A56-4A92-8EBB-3CF25A80FD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B5B0B-D17F-4150-83EA-540420F958C7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D51C8-7A56-4A92-8EBB-3CF25A80FD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B5B0B-D17F-4150-83EA-540420F958C7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D51C8-7A56-4A92-8EBB-3CF25A80FD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B5B0B-D17F-4150-83EA-540420F958C7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BDBD51C8-7A56-4A92-8EBB-3CF25A80FDEA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B5B0B-D17F-4150-83EA-540420F958C7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D51C8-7A56-4A92-8EBB-3CF25A80FD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B5B0B-D17F-4150-83EA-540420F958C7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D51C8-7A56-4A92-8EBB-3CF25A80FD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C2B5B0B-D17F-4150-83EA-540420F958C7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DBD51C8-7A56-4A92-8EBB-3CF25A80FDEA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Esf-9zK1yl4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Esf-9zK1yl4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Počátky našeho písemnictví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9. </a:t>
            </a:r>
            <a:r>
              <a:rPr lang="cs-CZ" dirty="0"/>
              <a:t>s</a:t>
            </a:r>
            <a:r>
              <a:rPr lang="cs-CZ" dirty="0" smtClean="0"/>
              <a:t>t – 14. st.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7522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7082" y="941140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115616" y="2924944"/>
            <a:ext cx="6204566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dirty="0"/>
              <a:t>Název školy:  </a:t>
            </a:r>
            <a:r>
              <a:rPr lang="cs-CZ" i="1" dirty="0"/>
              <a:t>Základní škola a mateřská škola, </a:t>
            </a:r>
            <a:r>
              <a:rPr lang="cs-CZ" i="1" noProof="1"/>
              <a:t>Hlušice</a:t>
            </a:r>
            <a:endParaRPr lang="cs-CZ" noProof="1"/>
          </a:p>
          <a:p>
            <a:pPr>
              <a:defRPr/>
            </a:pPr>
            <a:r>
              <a:rPr lang="cs-CZ" dirty="0"/>
              <a:t>Autor: </a:t>
            </a:r>
            <a:r>
              <a:rPr lang="cs-CZ" i="1" dirty="0"/>
              <a:t>Mgr. Svatoňová Pavlína</a:t>
            </a:r>
          </a:p>
          <a:p>
            <a:pPr>
              <a:defRPr/>
            </a:pPr>
            <a:r>
              <a:rPr lang="cs-CZ" dirty="0"/>
              <a:t>Číslo projektu: CZ.1.07/1.4.00/21.3235</a:t>
            </a:r>
          </a:p>
          <a:p>
            <a:pPr>
              <a:defRPr/>
            </a:pPr>
            <a:r>
              <a:rPr lang="cs-CZ" dirty="0" smtClean="0"/>
              <a:t>Název:</a:t>
            </a:r>
            <a:r>
              <a:rPr lang="cs-CZ" dirty="0"/>
              <a:t> </a:t>
            </a:r>
            <a:r>
              <a:rPr lang="cs-CZ" dirty="0" smtClean="0"/>
              <a:t>VY_32_INOVACE_3.2.4.B_15_POČÁTKY </a:t>
            </a:r>
            <a:r>
              <a:rPr lang="cs-CZ" dirty="0" smtClean="0"/>
              <a:t>NAŠEHO PÍSEMNICTVÍ</a:t>
            </a:r>
            <a:endParaRPr lang="cs-CZ" dirty="0"/>
          </a:p>
          <a:p>
            <a:pPr>
              <a:defRPr/>
            </a:pPr>
            <a:r>
              <a:rPr lang="cs-CZ" dirty="0"/>
              <a:t>Téma</a:t>
            </a:r>
            <a:r>
              <a:rPr lang="cs-CZ" dirty="0" smtClean="0"/>
              <a:t>: Literatura na 2. stupni ZŠ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6490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Anotace: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by měla sloužit jako podklad k výkladu o počátcích písemnictví na našem území.</a:t>
            </a:r>
          </a:p>
          <a:p>
            <a:r>
              <a:rPr lang="cs-CZ" dirty="0" smtClean="0"/>
              <a:t>Žáci se seznámí s osobnostmi Cyrila a Metoděje.</a:t>
            </a:r>
          </a:p>
          <a:p>
            <a:r>
              <a:rPr lang="cs-CZ" dirty="0" smtClean="0"/>
              <a:t>Poslechnou si první českou píseň.</a:t>
            </a:r>
          </a:p>
          <a:p>
            <a:r>
              <a:rPr lang="cs-CZ" dirty="0" smtClean="0"/>
              <a:t>Do rukou dostanou ukázku z žákovské poezie, se kterou mohou s vyučujícím dále pracovat.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463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492664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>Písemnictví staroslověnské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983832"/>
          </a:xfrm>
        </p:spPr>
        <p:txBody>
          <a:bodyPr>
            <a:normAutofit/>
          </a:bodyPr>
          <a:lstStyle/>
          <a:p>
            <a:r>
              <a:rPr lang="cs-CZ" dirty="0" smtClean="0"/>
              <a:t>Pol. 9. st. Velká Morava</a:t>
            </a:r>
          </a:p>
          <a:p>
            <a:r>
              <a:rPr lang="cs-CZ" dirty="0" smtClean="0"/>
              <a:t>Pronikání křesťanství</a:t>
            </a:r>
          </a:p>
          <a:p>
            <a:r>
              <a:rPr lang="cs-CZ" dirty="0" smtClean="0"/>
              <a:t>863 – příchod Konstantina (Cyrila) a Metoděje ze Soluně</a:t>
            </a:r>
          </a:p>
          <a:p>
            <a:r>
              <a:rPr lang="cs-CZ" dirty="0" smtClean="0"/>
              <a:t>Své učení šíří ve staroslověnštině a šíří nové písmo hlaholici – nejstarší slovanské písmo</a:t>
            </a:r>
          </a:p>
          <a:p>
            <a:r>
              <a:rPr lang="cs-CZ" dirty="0" smtClean="0"/>
              <a:t>Nejstarší texty mají náboženský charakter, jsou srozumitelné lidu</a:t>
            </a:r>
          </a:p>
          <a:p>
            <a:r>
              <a:rPr lang="cs-CZ" b="1" dirty="0" smtClean="0"/>
              <a:t>Proglas </a:t>
            </a:r>
            <a:r>
              <a:rPr lang="cs-CZ" dirty="0" smtClean="0"/>
              <a:t>– předmluva k překladu evangelia</a:t>
            </a:r>
          </a:p>
          <a:p>
            <a:r>
              <a:rPr lang="cs-CZ" b="1" dirty="0" smtClean="0"/>
              <a:t>Život Konstantina, Život Metoděje </a:t>
            </a:r>
            <a:r>
              <a:rPr lang="cs-CZ" dirty="0" smtClean="0"/>
              <a:t>– obrana jejich díla, životopisy</a:t>
            </a:r>
            <a:endParaRPr lang="cs-CZ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3250" y="1457325"/>
            <a:ext cx="2857500" cy="3943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385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96720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>Období staroslověnské a latinské literatury 10. a 11. století 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623792"/>
          </a:xfrm>
        </p:spPr>
        <p:txBody>
          <a:bodyPr>
            <a:normAutofit fontScale="92500" lnSpcReduction="10000"/>
          </a:bodyPr>
          <a:lstStyle/>
          <a:p>
            <a:r>
              <a:rPr lang="cs-CZ" b="1" i="1" dirty="0" smtClean="0"/>
              <a:t>Staroslověnsk</a:t>
            </a:r>
            <a:r>
              <a:rPr lang="cs-CZ" b="1" dirty="0" smtClean="0"/>
              <a:t>á </a:t>
            </a:r>
            <a:r>
              <a:rPr lang="cs-CZ" dirty="0" smtClean="0"/>
              <a:t>– centrem Sázavský klášter</a:t>
            </a:r>
          </a:p>
          <a:p>
            <a:r>
              <a:rPr lang="cs-CZ" b="1" dirty="0" smtClean="0"/>
              <a:t>Život knížete Václava</a:t>
            </a:r>
          </a:p>
          <a:p>
            <a:r>
              <a:rPr lang="cs-CZ" b="1" dirty="0" smtClean="0"/>
              <a:t>Druhá staroslověnská legenda o sv. Václavu</a:t>
            </a:r>
          </a:p>
          <a:p>
            <a:r>
              <a:rPr lang="cs-CZ" b="1" i="1" dirty="0" smtClean="0"/>
              <a:t>Latinská </a:t>
            </a:r>
            <a:r>
              <a:rPr lang="cs-CZ" dirty="0" smtClean="0"/>
              <a:t>– centrem pražské biskupství</a:t>
            </a:r>
          </a:p>
          <a:p>
            <a:r>
              <a:rPr lang="cs-CZ" b="1" dirty="0" smtClean="0"/>
              <a:t>Kristiánova legenda – Život a umučení sv. Václava a jeho babičky sv. Ludmily </a:t>
            </a:r>
            <a:r>
              <a:rPr lang="cs-CZ" dirty="0" smtClean="0"/>
              <a:t>– náboženská středověká epika, vypráví o životě, zázracích a mučednictví světců</a:t>
            </a:r>
          </a:p>
          <a:p>
            <a:r>
              <a:rPr lang="cs-CZ" dirty="0" smtClean="0"/>
              <a:t>1. česká duchovní píseň </a:t>
            </a:r>
            <a:r>
              <a:rPr lang="cs-CZ" b="1" dirty="0" smtClean="0"/>
              <a:t>Hospodine, pomiluj </a:t>
            </a:r>
            <a:r>
              <a:rPr lang="cs-CZ" b="1" dirty="0" err="1" smtClean="0"/>
              <a:t>ny</a:t>
            </a:r>
            <a:endParaRPr lang="cs-CZ" b="1" dirty="0" smtClean="0"/>
          </a:p>
          <a:p>
            <a:r>
              <a:rPr lang="cs-CZ" sz="2800" dirty="0">
                <a:hlinkClick r:id="rId2"/>
              </a:rPr>
              <a:t>http://www.youtube.com/watch?v=Esf-9zK1yl4</a:t>
            </a:r>
            <a:endParaRPr lang="cs-CZ" sz="2800" dirty="0"/>
          </a:p>
          <a:p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   </a:t>
            </a:r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1622337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636680"/>
          </a:xfrm>
        </p:spPr>
        <p:txBody>
          <a:bodyPr>
            <a:noAutofit/>
          </a:bodyPr>
          <a:lstStyle/>
          <a:p>
            <a:r>
              <a:rPr lang="cs-CZ" sz="3200" dirty="0" smtClean="0"/>
              <a:t>Počátek 12. st – pol. 13. st. pronikání češtiny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2400" b="1" dirty="0" smtClean="0"/>
              <a:t>Kosmas – Kronika česká - </a:t>
            </a:r>
            <a:r>
              <a:rPr lang="cs-CZ" sz="2400" dirty="0">
                <a:latin typeface="Book Antiqua" pitchFamily="18" charset="0"/>
              </a:rPr>
              <a:t>jeden z nejdůležitějších historických pramenů k poznání raného českého středověku</a:t>
            </a:r>
          </a:p>
          <a:p>
            <a:r>
              <a:rPr lang="cs-CZ" sz="2400" dirty="0">
                <a:latin typeface="Book Antiqua" pitchFamily="18" charset="0"/>
              </a:rPr>
              <a:t>nenalezneme zde pouze fakta, ale Kosmas velmi často samotné dění komentuje vlastními postřehy</a:t>
            </a:r>
          </a:p>
          <a:p>
            <a:r>
              <a:rPr lang="cs-CZ" sz="2400" dirty="0">
                <a:latin typeface="Book Antiqua" pitchFamily="18" charset="0"/>
              </a:rPr>
              <a:t>kronika je rozdělena na tři knihy:</a:t>
            </a:r>
          </a:p>
          <a:p>
            <a:r>
              <a:rPr lang="cs-CZ" sz="2400" dirty="0">
                <a:latin typeface="Book Antiqua" pitchFamily="18" charset="0"/>
              </a:rPr>
              <a:t>V první knize se dočteme o vzniku Čechů a jejich příchodu do Čech. O přijetí křesťanství, sv. Václavovi a sv. Vojtěchovi.</a:t>
            </a:r>
          </a:p>
          <a:p>
            <a:r>
              <a:rPr lang="cs-CZ" sz="2400" dirty="0">
                <a:latin typeface="Book Antiqua" pitchFamily="18" charset="0"/>
              </a:rPr>
              <a:t>V knize druhé se dovídáme především o vládě Břetislava I.</a:t>
            </a:r>
            <a:r>
              <a:rPr lang="cs-CZ" sz="2400" dirty="0"/>
              <a:t> </a:t>
            </a:r>
          </a:p>
          <a:p>
            <a:r>
              <a:rPr lang="cs-CZ" sz="2400" dirty="0">
                <a:latin typeface="Book Antiqua" pitchFamily="18" charset="0"/>
              </a:rPr>
              <a:t>Třetí kniha je hlavně o Břetislavovi II. A končí v roce 1125</a:t>
            </a:r>
            <a:r>
              <a:rPr lang="cs-CZ" sz="2400" dirty="0" smtClean="0">
                <a:latin typeface="Book Antiqua" pitchFamily="18" charset="0"/>
              </a:rPr>
              <a:t>.</a:t>
            </a:r>
          </a:p>
          <a:p>
            <a:r>
              <a:rPr lang="cs-CZ" sz="2400" dirty="0"/>
              <a:t>Pronikání češtiny – </a:t>
            </a:r>
            <a:r>
              <a:rPr lang="cs-CZ" sz="2400" b="1" dirty="0"/>
              <a:t>glosy = </a:t>
            </a:r>
            <a:r>
              <a:rPr lang="cs-CZ" sz="2400" dirty="0"/>
              <a:t>vpisy do latinských rukopisů</a:t>
            </a:r>
          </a:p>
          <a:p>
            <a:endParaRPr lang="cs-CZ" sz="2400" dirty="0">
              <a:latin typeface="Book Antiqua" pitchFamily="18" charset="0"/>
            </a:endParaRPr>
          </a:p>
          <a:p>
            <a:endParaRPr lang="cs-CZ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1340768"/>
            <a:ext cx="6372200" cy="4471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1743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63668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Česky psaná literatura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911824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Přelom 13. a 14. století</a:t>
            </a:r>
          </a:p>
          <a:p>
            <a:r>
              <a:rPr lang="cs-CZ" dirty="0" smtClean="0"/>
              <a:t>Vláda posledních Přemyslovců a Lucemburků</a:t>
            </a:r>
          </a:p>
          <a:p>
            <a:r>
              <a:rPr lang="cs-CZ" dirty="0" smtClean="0"/>
              <a:t>Dochází k zesvětštění literatury – témata nejen náboženská</a:t>
            </a:r>
          </a:p>
          <a:p>
            <a:r>
              <a:rPr lang="cs-CZ" b="1" dirty="0" smtClean="0"/>
              <a:t>Alexandreis </a:t>
            </a:r>
            <a:r>
              <a:rPr lang="cs-CZ" dirty="0" smtClean="0"/>
              <a:t>– oslava Alexandra velikého, rytířský epos</a:t>
            </a:r>
          </a:p>
          <a:p>
            <a:r>
              <a:rPr lang="cs-CZ" b="1" dirty="0" smtClean="0"/>
              <a:t>Dalimilova kronika </a:t>
            </a:r>
            <a:r>
              <a:rPr lang="cs-CZ" dirty="0" smtClean="0"/>
              <a:t>– nejstarší česky psaná veršovaná kronika, neznámý autor</a:t>
            </a:r>
          </a:p>
          <a:p>
            <a:r>
              <a:rPr lang="cs-CZ" b="1" i="1" dirty="0" smtClean="0"/>
              <a:t>Počátky dramatu </a:t>
            </a:r>
            <a:r>
              <a:rPr lang="cs-CZ" b="1" dirty="0" smtClean="0"/>
              <a:t>– Mastičkář</a:t>
            </a:r>
          </a:p>
          <a:p>
            <a:r>
              <a:rPr lang="cs-CZ" b="1" dirty="0" smtClean="0"/>
              <a:t>Dřevo se listem odívá – </a:t>
            </a:r>
            <a:r>
              <a:rPr lang="cs-CZ" dirty="0" smtClean="0"/>
              <a:t>milostná píseň</a:t>
            </a:r>
          </a:p>
          <a:p>
            <a:r>
              <a:rPr lang="cs-CZ" b="1" i="1" dirty="0" smtClean="0"/>
              <a:t>Satira – </a:t>
            </a:r>
            <a:r>
              <a:rPr lang="cs-CZ" b="1" dirty="0" smtClean="0"/>
              <a:t>Podkoní a žák, Satiry Hradeckého rukopisu</a:t>
            </a:r>
          </a:p>
          <a:p>
            <a:pPr marL="0" indent="0">
              <a:buNone/>
            </a:pPr>
            <a:r>
              <a:rPr lang="cs-CZ" b="1" i="1" dirty="0" smtClean="0"/>
              <a:t>                  - </a:t>
            </a:r>
            <a:r>
              <a:rPr lang="cs-CZ" b="1" dirty="0" smtClean="0"/>
              <a:t>Smil Flaška z </a:t>
            </a:r>
            <a:r>
              <a:rPr lang="cs-CZ" b="1" dirty="0"/>
              <a:t>P</a:t>
            </a:r>
            <a:r>
              <a:rPr lang="cs-CZ" b="1" dirty="0" smtClean="0"/>
              <a:t>ardubic – Nová rada – </a:t>
            </a:r>
            <a:r>
              <a:rPr lang="cs-CZ" dirty="0" smtClean="0"/>
              <a:t>alegorie, zvířata radí lvovi = králi, jak má vládnout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868005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348648"/>
          </a:xfrm>
        </p:spPr>
        <p:txBody>
          <a:bodyPr>
            <a:noAutofit/>
          </a:bodyPr>
          <a:lstStyle/>
          <a:p>
            <a:r>
              <a:rPr lang="cs-CZ" sz="3200" dirty="0" smtClean="0"/>
              <a:t>Ukázka žákovské poezie – Podkoní a žák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268760"/>
            <a:ext cx="4038600" cy="5086165"/>
          </a:xfrm>
        </p:spPr>
        <p:txBody>
          <a:bodyPr>
            <a:normAutofit fontScale="55000" lnSpcReduction="20000"/>
          </a:bodyPr>
          <a:lstStyle/>
          <a:p>
            <a:r>
              <a:rPr lang="cs-CZ" sz="4200" dirty="0" err="1"/>
              <a:t>Přihodich</a:t>
            </a:r>
            <a:r>
              <a:rPr lang="cs-CZ" sz="4200" dirty="0"/>
              <a:t> se </a:t>
            </a:r>
            <a:r>
              <a:rPr lang="cs-CZ" sz="4200" dirty="0" err="1"/>
              <a:t>jednú</a:t>
            </a:r>
            <a:r>
              <a:rPr lang="cs-CZ" sz="4200" dirty="0"/>
              <a:t> k tomu,</a:t>
            </a:r>
            <a:br>
              <a:rPr lang="cs-CZ" sz="4200" dirty="0"/>
            </a:br>
            <a:r>
              <a:rPr lang="cs-CZ" sz="4200" dirty="0"/>
              <a:t>kdež </a:t>
            </a:r>
            <a:r>
              <a:rPr lang="cs-CZ" sz="4200" dirty="0" err="1"/>
              <a:t>nalezech</a:t>
            </a:r>
            <a:r>
              <a:rPr lang="cs-CZ" sz="4200" dirty="0"/>
              <a:t> v jednom domu,</a:t>
            </a:r>
            <a:br>
              <a:rPr lang="cs-CZ" sz="4200" dirty="0"/>
            </a:br>
            <a:r>
              <a:rPr lang="cs-CZ" sz="4200" dirty="0"/>
              <a:t>právě také v </a:t>
            </a:r>
            <a:r>
              <a:rPr lang="cs-CZ" sz="4200" dirty="0" err="1"/>
              <a:t>túž</a:t>
            </a:r>
            <a:r>
              <a:rPr lang="cs-CZ" sz="4200" dirty="0"/>
              <a:t> hodinu</a:t>
            </a:r>
            <a:br>
              <a:rPr lang="cs-CZ" sz="4200" dirty="0"/>
            </a:br>
            <a:r>
              <a:rPr lang="cs-CZ" sz="4200" b="1" dirty="0"/>
              <a:t>dva, jenž přišla</a:t>
            </a:r>
            <a:r>
              <a:rPr lang="cs-CZ" sz="4200" dirty="0"/>
              <a:t> </a:t>
            </a:r>
            <a:r>
              <a:rPr lang="cs-CZ" sz="4200" dirty="0" err="1"/>
              <a:t>pohostinu</a:t>
            </a:r>
            <a:r>
              <a:rPr lang="cs-CZ" sz="4200" dirty="0"/>
              <a:t>,</a:t>
            </a:r>
            <a:br>
              <a:rPr lang="cs-CZ" sz="4200" dirty="0"/>
            </a:br>
            <a:r>
              <a:rPr lang="cs-CZ" sz="4200" b="1" dirty="0" err="1"/>
              <a:t>ana</a:t>
            </a:r>
            <a:r>
              <a:rPr lang="cs-CZ" sz="4200" b="1" dirty="0"/>
              <a:t> </a:t>
            </a:r>
            <a:r>
              <a:rPr lang="cs-CZ" sz="4200" b="1" dirty="0" err="1"/>
              <a:t>sedíta</a:t>
            </a:r>
            <a:r>
              <a:rPr lang="cs-CZ" sz="4200" dirty="0"/>
              <a:t> na pivě.</a:t>
            </a:r>
            <a:br>
              <a:rPr lang="cs-CZ" sz="4200" dirty="0"/>
            </a:br>
            <a:r>
              <a:rPr lang="cs-CZ" sz="4200" dirty="0"/>
              <a:t>Tu </a:t>
            </a:r>
            <a:r>
              <a:rPr lang="cs-CZ" sz="4200" b="1" dirty="0" err="1"/>
              <a:t>učiništa</a:t>
            </a:r>
            <a:r>
              <a:rPr lang="cs-CZ" sz="4200" dirty="0"/>
              <a:t> </a:t>
            </a:r>
            <a:r>
              <a:rPr lang="cs-CZ" sz="4200" dirty="0" err="1"/>
              <a:t>poctívě</a:t>
            </a:r>
            <a:r>
              <a:rPr lang="cs-CZ" sz="4200" dirty="0"/>
              <a:t>,</a:t>
            </a:r>
            <a:br>
              <a:rPr lang="cs-CZ" sz="4200" dirty="0"/>
            </a:br>
            <a:r>
              <a:rPr lang="cs-CZ" sz="4200" dirty="0"/>
              <a:t>oba právě bez </a:t>
            </a:r>
            <a:r>
              <a:rPr lang="cs-CZ" sz="4200" dirty="0" err="1"/>
              <a:t>meškánie</a:t>
            </a:r>
            <a:r>
              <a:rPr lang="cs-CZ" sz="4200" dirty="0"/>
              <a:t/>
            </a:r>
            <a:br>
              <a:rPr lang="cs-CZ" sz="4200" dirty="0"/>
            </a:br>
            <a:r>
              <a:rPr lang="cs-CZ" sz="4200" b="1" dirty="0" err="1"/>
              <a:t>dašta</a:t>
            </a:r>
            <a:r>
              <a:rPr lang="cs-CZ" sz="4200" dirty="0"/>
              <a:t> mi milé </a:t>
            </a:r>
            <a:r>
              <a:rPr lang="cs-CZ" sz="4200" dirty="0" err="1"/>
              <a:t>vítanie</a:t>
            </a:r>
            <a:r>
              <a:rPr lang="cs-CZ" sz="4200" dirty="0"/>
              <a:t>.</a:t>
            </a:r>
            <a:br>
              <a:rPr lang="cs-CZ" sz="4200" dirty="0"/>
            </a:br>
            <a:r>
              <a:rPr lang="cs-CZ" sz="4200" dirty="0"/>
              <a:t>A já, přiblíživ se k </a:t>
            </a:r>
            <a:r>
              <a:rPr lang="cs-CZ" sz="4200" b="1" dirty="0" err="1"/>
              <a:t>nima</a:t>
            </a:r>
            <a:r>
              <a:rPr lang="cs-CZ" sz="4200" dirty="0"/>
              <a:t>,</a:t>
            </a:r>
            <a:br>
              <a:rPr lang="cs-CZ" sz="4200" dirty="0"/>
            </a:br>
            <a:r>
              <a:rPr lang="cs-CZ" sz="4200" dirty="0" err="1"/>
              <a:t>posadich</a:t>
            </a:r>
            <a:r>
              <a:rPr lang="cs-CZ" sz="4200" dirty="0"/>
              <a:t> se mezi </a:t>
            </a:r>
            <a:r>
              <a:rPr lang="cs-CZ" sz="4200" b="1" dirty="0" err="1"/>
              <a:t>nima</a:t>
            </a:r>
            <a:r>
              <a:rPr lang="cs-CZ" sz="4200" dirty="0"/>
              <a:t>,</a:t>
            </a:r>
            <a:br>
              <a:rPr lang="cs-CZ" sz="4200" dirty="0"/>
            </a:br>
            <a:r>
              <a:rPr lang="cs-CZ" sz="4200" dirty="0"/>
              <a:t>jakož často v krčmě bývá,</a:t>
            </a:r>
            <a:br>
              <a:rPr lang="cs-CZ" sz="4200" dirty="0"/>
            </a:br>
            <a:r>
              <a:rPr lang="cs-CZ" sz="4200" dirty="0" err="1"/>
              <a:t>křičiec</a:t>
            </a:r>
            <a:r>
              <a:rPr lang="cs-CZ" sz="4200" dirty="0"/>
              <a:t>: „Paní, </a:t>
            </a:r>
            <a:r>
              <a:rPr lang="cs-CZ" sz="4200" dirty="0" err="1"/>
              <a:t>nalí</a:t>
            </a:r>
            <a:r>
              <a:rPr lang="cs-CZ" sz="4200" dirty="0"/>
              <a:t> piva!“</a:t>
            </a:r>
            <a:br>
              <a:rPr lang="cs-CZ" sz="4200" dirty="0"/>
            </a:br>
            <a:r>
              <a:rPr lang="cs-CZ" sz="4200" dirty="0" err="1"/>
              <a:t>Jechomť</a:t>
            </a:r>
            <a:r>
              <a:rPr lang="cs-CZ" sz="4200" dirty="0"/>
              <a:t> se v odplatu ctíti,</a:t>
            </a:r>
            <a:br>
              <a:rPr lang="cs-CZ" sz="4200" dirty="0"/>
            </a:br>
            <a:r>
              <a:rPr lang="cs-CZ" sz="4200" dirty="0"/>
              <a:t>podávajíc sobě píti.</a:t>
            </a:r>
            <a:br>
              <a:rPr lang="cs-CZ" sz="4200" dirty="0"/>
            </a:br>
            <a:r>
              <a:rPr lang="cs-CZ" sz="4200" dirty="0" err="1"/>
              <a:t>Poslúchajte</a:t>
            </a:r>
            <a:r>
              <a:rPr lang="cs-CZ" sz="4200" dirty="0"/>
              <a:t> tuto právě,</a:t>
            </a:r>
            <a:br>
              <a:rPr lang="cs-CZ" sz="4200" dirty="0"/>
            </a:br>
            <a:r>
              <a:rPr lang="cs-CZ" sz="4200" dirty="0" err="1"/>
              <a:t>poviemť</a:t>
            </a:r>
            <a:r>
              <a:rPr lang="cs-CZ" sz="4200" dirty="0"/>
              <a:t> vám o jich postavě</a:t>
            </a:r>
            <a:r>
              <a:rPr lang="cs-CZ" sz="4200" dirty="0" smtClean="0"/>
              <a:t>.</a:t>
            </a:r>
            <a:endParaRPr lang="cs-CZ" sz="4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0768"/>
            <a:ext cx="4038600" cy="5014157"/>
          </a:xfrm>
        </p:spPr>
        <p:txBody>
          <a:bodyPr>
            <a:noAutofit/>
          </a:bodyPr>
          <a:lstStyle/>
          <a:p>
            <a:r>
              <a:rPr lang="cs-CZ" sz="2000" dirty="0"/>
              <a:t>Z těch jeden člověk </a:t>
            </a:r>
            <a:r>
              <a:rPr lang="cs-CZ" sz="2000" dirty="0" err="1"/>
              <a:t>bieše</a:t>
            </a:r>
            <a:r>
              <a:rPr lang="cs-CZ" sz="2000" dirty="0"/>
              <a:t> mladý,</a:t>
            </a:r>
            <a:br>
              <a:rPr lang="cs-CZ" sz="2000" dirty="0"/>
            </a:br>
            <a:r>
              <a:rPr lang="cs-CZ" sz="2000" dirty="0" err="1"/>
              <a:t>nejmieše</a:t>
            </a:r>
            <a:r>
              <a:rPr lang="cs-CZ" sz="2000" dirty="0"/>
              <a:t> známě brady,</a:t>
            </a:r>
            <a:br>
              <a:rPr lang="cs-CZ" sz="2000" dirty="0"/>
            </a:br>
            <a:r>
              <a:rPr lang="cs-CZ" sz="2000" dirty="0"/>
              <a:t>na němž sukně šerá, </a:t>
            </a:r>
            <a:r>
              <a:rPr lang="cs-CZ" sz="2000" dirty="0" err="1"/>
              <a:t>umlená</a:t>
            </a:r>
            <a:r>
              <a:rPr lang="cs-CZ" sz="2000" dirty="0"/>
              <a:t>,</a:t>
            </a:r>
            <a:br>
              <a:rPr lang="cs-CZ" sz="2000" dirty="0"/>
            </a:br>
            <a:r>
              <a:rPr lang="cs-CZ" sz="2000" dirty="0"/>
              <a:t>a k tomu kukla zelená;</a:t>
            </a:r>
            <a:br>
              <a:rPr lang="cs-CZ" sz="2000" dirty="0"/>
            </a:br>
            <a:r>
              <a:rPr lang="cs-CZ" sz="2000" dirty="0"/>
              <a:t>ta také zedrána </a:t>
            </a:r>
            <a:r>
              <a:rPr lang="cs-CZ" sz="2000" dirty="0" err="1"/>
              <a:t>bieše</a:t>
            </a:r>
            <a:r>
              <a:rPr lang="cs-CZ" sz="2000" dirty="0"/>
              <a:t>.</a:t>
            </a:r>
            <a:br>
              <a:rPr lang="cs-CZ" sz="2000" dirty="0"/>
            </a:br>
            <a:r>
              <a:rPr lang="cs-CZ" sz="2000" dirty="0"/>
              <a:t>Mošnu na hrdle </a:t>
            </a:r>
            <a:r>
              <a:rPr lang="cs-CZ" sz="2000" dirty="0" err="1"/>
              <a:t>jmieše</a:t>
            </a:r>
            <a:r>
              <a:rPr lang="cs-CZ" sz="2000" dirty="0"/>
              <a:t>,</a:t>
            </a:r>
            <a:br>
              <a:rPr lang="cs-CZ" sz="2000" dirty="0"/>
            </a:br>
            <a:r>
              <a:rPr lang="cs-CZ" sz="2000" dirty="0"/>
              <a:t>v niž by vložil, což mu třeba,</a:t>
            </a:r>
            <a:br>
              <a:rPr lang="cs-CZ" sz="2000" dirty="0"/>
            </a:br>
            <a:r>
              <a:rPr lang="cs-CZ" sz="2000" dirty="0"/>
              <a:t>mním, že knihy, také chleba;</a:t>
            </a:r>
            <a:br>
              <a:rPr lang="cs-CZ" sz="2000" dirty="0"/>
            </a:br>
            <a:r>
              <a:rPr lang="cs-CZ" sz="2000" dirty="0" err="1"/>
              <a:t>dešťky</a:t>
            </a:r>
            <a:r>
              <a:rPr lang="cs-CZ" sz="2000" dirty="0"/>
              <a:t> </a:t>
            </a:r>
            <a:r>
              <a:rPr lang="cs-CZ" sz="2000" dirty="0" err="1"/>
              <a:t>jmieše</a:t>
            </a:r>
            <a:r>
              <a:rPr lang="cs-CZ" sz="2000" dirty="0"/>
              <a:t> u pasu.</a:t>
            </a:r>
            <a:br>
              <a:rPr lang="cs-CZ" sz="2000" dirty="0"/>
            </a:br>
            <a:r>
              <a:rPr lang="cs-CZ" sz="2000" dirty="0"/>
              <a:t>Jakž jej </a:t>
            </a:r>
            <a:r>
              <a:rPr lang="cs-CZ" sz="2000" dirty="0" err="1"/>
              <a:t>viděch</a:t>
            </a:r>
            <a:r>
              <a:rPr lang="cs-CZ" sz="2000" dirty="0"/>
              <a:t> při tom času,</a:t>
            </a:r>
            <a:br>
              <a:rPr lang="cs-CZ" sz="2000" dirty="0"/>
            </a:br>
            <a:r>
              <a:rPr lang="cs-CZ" sz="2000" dirty="0"/>
              <a:t>i </a:t>
            </a:r>
            <a:r>
              <a:rPr lang="cs-CZ" sz="2000" dirty="0" err="1"/>
              <a:t>jinú</a:t>
            </a:r>
            <a:r>
              <a:rPr lang="cs-CZ" sz="2000" dirty="0"/>
              <a:t> k tomu </a:t>
            </a:r>
            <a:r>
              <a:rPr lang="cs-CZ" sz="2000" dirty="0" err="1"/>
              <a:t>přípravú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vše </a:t>
            </a:r>
            <a:r>
              <a:rPr lang="cs-CZ" sz="2000" dirty="0" err="1"/>
              <a:t>bieše</a:t>
            </a:r>
            <a:r>
              <a:rPr lang="cs-CZ" sz="2000" dirty="0"/>
              <a:t> </a:t>
            </a:r>
            <a:r>
              <a:rPr lang="cs-CZ" sz="2000" dirty="0" err="1"/>
              <a:t>školskú</a:t>
            </a:r>
            <a:r>
              <a:rPr lang="cs-CZ" sz="2000" dirty="0"/>
              <a:t> </a:t>
            </a:r>
            <a:r>
              <a:rPr lang="cs-CZ" sz="2000" dirty="0" err="1"/>
              <a:t>postavú</a:t>
            </a:r>
            <a:r>
              <a:rPr lang="cs-CZ" sz="2000" dirty="0"/>
              <a:t>.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688293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08688"/>
          </a:xfrm>
        </p:spPr>
        <p:txBody>
          <a:bodyPr>
            <a:normAutofit/>
          </a:bodyPr>
          <a:lstStyle/>
          <a:p>
            <a:r>
              <a:rPr lang="cs-CZ" sz="3200" dirty="0" smtClean="0"/>
              <a:t>Zdroje: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200" dirty="0"/>
              <a:t>OSIPOV a kol. </a:t>
            </a:r>
            <a:r>
              <a:rPr lang="cs-CZ" sz="2200" i="1" dirty="0" err="1"/>
              <a:t>Orthodoxie</a:t>
            </a:r>
            <a:r>
              <a:rPr lang="cs-CZ" sz="2200" i="1" dirty="0"/>
              <a:t> - pravoslaví</a:t>
            </a:r>
            <a:r>
              <a:rPr lang="cs-CZ" sz="2200" dirty="0"/>
              <a:t> [online]. [cit. 2.5.2012]. Dostupný na WWW: &lt;http://www.orthodoxia.cz/</a:t>
            </a:r>
            <a:r>
              <a:rPr lang="cs-CZ" sz="2200" dirty="0" err="1"/>
              <a:t>c_m</a:t>
            </a:r>
            <a:r>
              <a:rPr lang="cs-CZ" sz="2200" dirty="0"/>
              <a:t>/cyrmet.htm&gt;. </a:t>
            </a:r>
            <a:endParaRPr lang="cs-CZ" sz="2200" dirty="0" smtClean="0"/>
          </a:p>
          <a:p>
            <a:r>
              <a:rPr lang="cs-CZ" sz="2200" dirty="0">
                <a:hlinkClick r:id="rId2"/>
              </a:rPr>
              <a:t>http://</a:t>
            </a:r>
            <a:r>
              <a:rPr lang="cs-CZ" sz="2200" dirty="0" smtClean="0">
                <a:hlinkClick r:id="rId2"/>
              </a:rPr>
              <a:t>www.youtube.com/watch?v=Esf-9zK1yl4</a:t>
            </a:r>
            <a:endParaRPr lang="cs-CZ" sz="2200" dirty="0" smtClean="0"/>
          </a:p>
          <a:p>
            <a:r>
              <a:rPr lang="cs-CZ" sz="2200" i="1" dirty="0">
                <a:latin typeface="Book Antiqua" pitchFamily="18" charset="0"/>
              </a:rPr>
              <a:t>UK</a:t>
            </a:r>
            <a:r>
              <a:rPr lang="cs-CZ" sz="2200" dirty="0">
                <a:latin typeface="Book Antiqua" pitchFamily="18" charset="0"/>
              </a:rPr>
              <a:t> [online]. 2000 [cit. 2011-11-15]. Www.paleografie.org. Dostupné z WWW: &lt;http://www.paleografie.org/UK/</a:t>
            </a:r>
            <a:r>
              <a:rPr lang="cs-CZ" sz="2200" dirty="0" err="1">
                <a:latin typeface="Book Antiqua" pitchFamily="18" charset="0"/>
              </a:rPr>
              <a:t>img</a:t>
            </a:r>
            <a:r>
              <a:rPr lang="cs-CZ" sz="2200" dirty="0">
                <a:latin typeface="Book Antiqua" pitchFamily="18" charset="0"/>
              </a:rPr>
              <a:t>/</a:t>
            </a:r>
            <a:r>
              <a:rPr lang="cs-CZ" sz="2200" dirty="0" err="1">
                <a:latin typeface="Book Antiqua" pitchFamily="18" charset="0"/>
              </a:rPr>
              <a:t>gallery</a:t>
            </a:r>
            <a:r>
              <a:rPr lang="cs-CZ" sz="2200" dirty="0">
                <a:latin typeface="Book Antiqua" pitchFamily="18" charset="0"/>
              </a:rPr>
              <a:t>/110705142439.jpg</a:t>
            </a:r>
            <a:r>
              <a:rPr lang="cs-CZ" sz="2200" dirty="0" smtClean="0">
                <a:latin typeface="Book Antiqua" pitchFamily="18" charset="0"/>
              </a:rPr>
              <a:t>&gt;.</a:t>
            </a:r>
          </a:p>
          <a:p>
            <a:r>
              <a:rPr lang="cs-CZ" sz="2200" dirty="0"/>
              <a:t>FAIGL. </a:t>
            </a:r>
            <a:r>
              <a:rPr lang="cs-CZ" sz="2200" i="1" dirty="0"/>
              <a:t>Wikipedie</a:t>
            </a:r>
            <a:r>
              <a:rPr lang="cs-CZ" sz="2200" dirty="0"/>
              <a:t> [online]. [cit. 2.5.2012]. Dostupný na WWW: &lt;http://cs.wikipedia.org/wiki/Podkon%C3%AD_a_%C5%BE%C3%A1k&gt;.</a:t>
            </a:r>
            <a:endParaRPr lang="cs-CZ" sz="2200" dirty="0" smtClean="0">
              <a:latin typeface="Book Antiqua" pitchFamily="18" charset="0"/>
            </a:endParaRPr>
          </a:p>
          <a:p>
            <a:endParaRPr lang="cs-CZ" sz="2800" dirty="0" smtClean="0">
              <a:latin typeface="Book Antiqua" pitchFamily="18" charset="0"/>
            </a:endParaRPr>
          </a:p>
          <a:p>
            <a:endParaRPr lang="cs-CZ" sz="2800" dirty="0">
              <a:latin typeface="Book Antiqua" pitchFamily="18" charset="0"/>
            </a:endParaRP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2802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98</TotalTime>
  <Words>511</Words>
  <Application>Microsoft Office PowerPoint</Application>
  <PresentationFormat>Předvádění na obrazovce (4:3)</PresentationFormat>
  <Paragraphs>59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Počátky našeho písemnictví</vt:lpstr>
      <vt:lpstr>Prezentace aplikace PowerPoint</vt:lpstr>
      <vt:lpstr>Anotace:</vt:lpstr>
      <vt:lpstr>Písemnictví staroslověnské</vt:lpstr>
      <vt:lpstr>Období staroslověnské a latinské literatury 10. a 11. století </vt:lpstr>
      <vt:lpstr>Počátek 12. st – pol. 13. st. pronikání češtiny</vt:lpstr>
      <vt:lpstr>Česky psaná literatura</vt:lpstr>
      <vt:lpstr>Ukázka žákovské poezie – Podkoní a žák</vt:lpstr>
      <vt:lpstr>Zdroje: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Počátky našeho písemnictví</dc:title>
  <dc:creator>Milan Svatoň</dc:creator>
  <cp:lastModifiedBy>Milan Svatoň</cp:lastModifiedBy>
  <cp:revision>11</cp:revision>
  <dcterms:created xsi:type="dcterms:W3CDTF">2012-05-02T17:27:10Z</dcterms:created>
  <dcterms:modified xsi:type="dcterms:W3CDTF">2012-06-12T16:35:28Z</dcterms:modified>
</cp:coreProperties>
</file>