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F566035-1A93-43B9-A77E-18430A4BA09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26D9444-4784-476D-861C-74ADDF186C8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Jaroslav Hašek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Osudy dobrého vojáka Švejka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71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cs-CZ" sz="2800" dirty="0" smtClean="0"/>
          </a:p>
          <a:p>
            <a:pPr marL="0" indent="0">
              <a:buNone/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Název </a:t>
            </a:r>
            <a:r>
              <a:rPr lang="cs-CZ" sz="2800" dirty="0"/>
              <a:t>školy:  </a:t>
            </a:r>
            <a:r>
              <a:rPr lang="cs-CZ" sz="2800" i="1" dirty="0"/>
              <a:t>Základní škola a mateřská škola, </a:t>
            </a:r>
            <a:r>
              <a:rPr lang="cs-CZ" sz="2800" i="1" noProof="1"/>
              <a:t>Hlušice</a:t>
            </a:r>
            <a:endParaRPr lang="cs-CZ" sz="2800" noProof="1"/>
          </a:p>
          <a:p>
            <a:pPr>
              <a:defRPr/>
            </a:pPr>
            <a:r>
              <a:rPr lang="cs-CZ" sz="2800" dirty="0"/>
              <a:t>Autor: </a:t>
            </a:r>
            <a:r>
              <a:rPr lang="cs-CZ" sz="2800" i="1" dirty="0"/>
              <a:t>Mgr. Svatoňová Pavlína</a:t>
            </a:r>
          </a:p>
          <a:p>
            <a:pPr>
              <a:defRPr/>
            </a:pPr>
            <a:r>
              <a:rPr lang="cs-CZ" sz="2800" dirty="0"/>
              <a:t>Číslo projektu: CZ.1.07/1.4.00/21.3235</a:t>
            </a:r>
          </a:p>
          <a:p>
            <a:pPr>
              <a:defRPr/>
            </a:pPr>
            <a:r>
              <a:rPr lang="cs-CZ" sz="2800" dirty="0" smtClean="0"/>
              <a:t>Název: VY_32_INOVACE_3.2.4.B_17_JAROSLAV HAŠEK </a:t>
            </a:r>
            <a:endParaRPr lang="cs-CZ" sz="2800" dirty="0"/>
          </a:p>
          <a:p>
            <a:pPr>
              <a:defRPr/>
            </a:pPr>
            <a:r>
              <a:rPr lang="cs-CZ" sz="2800" dirty="0" smtClean="0"/>
              <a:t>Téma: Literatura na 2. stupni ZŠ</a:t>
            </a:r>
            <a:endParaRPr lang="en-GB" sz="28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403" y="81580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85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by měla sloužit jako podklad pro výkladovou hodinu o </a:t>
            </a:r>
            <a:r>
              <a:rPr lang="cs-CZ" dirty="0"/>
              <a:t>J</a:t>
            </a:r>
            <a:r>
              <a:rPr lang="cs-CZ" dirty="0" smtClean="0"/>
              <a:t>aroslavu Haškovi.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7973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18556"/>
            <a:ext cx="7408333" cy="4307607"/>
          </a:xfrm>
        </p:spPr>
        <p:txBody>
          <a:bodyPr/>
          <a:lstStyle/>
          <a:p>
            <a:r>
              <a:rPr lang="cs-CZ" dirty="0" smtClean="0"/>
              <a:t>1883 – 1923</a:t>
            </a:r>
          </a:p>
          <a:p>
            <a:r>
              <a:rPr lang="cs-CZ" dirty="0" smtClean="0"/>
              <a:t>Narodil se v Praze</a:t>
            </a:r>
          </a:p>
          <a:p>
            <a:r>
              <a:rPr lang="cs-CZ" dirty="0" smtClean="0"/>
              <a:t>Za války voják, přešel do ruského zajetí a poté byl československým legionářem</a:t>
            </a:r>
          </a:p>
          <a:p>
            <a:r>
              <a:rPr lang="cs-CZ" dirty="0" smtClean="0"/>
              <a:t>Byl znám už před válkou, kdy napsal řadu humoresek a satir  - </a:t>
            </a:r>
            <a:r>
              <a:rPr lang="cs-CZ" i="1" dirty="0" smtClean="0"/>
              <a:t>Co je to humoreska a satira? 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Krátká povídka nebo novela s humoristickým obsahem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Satira využívá ironii, komičnost, karikaturu ke kritice nějakých jevů.</a:t>
            </a:r>
          </a:p>
          <a:p>
            <a:endParaRPr lang="cs-CZ" i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</a:t>
            </a:r>
            <a:r>
              <a:rPr lang="cs-CZ" dirty="0"/>
              <a:t>H</a:t>
            </a:r>
            <a:r>
              <a:rPr lang="cs-CZ" dirty="0" smtClean="0"/>
              <a:t>ašek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32656"/>
            <a:ext cx="238125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75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/>
          <a:lstStyle/>
          <a:p>
            <a:r>
              <a:rPr lang="cs-CZ" dirty="0" smtClean="0"/>
              <a:t>Může být dělena do dvou období – předválečná – povídky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- poválečná – Švejk</a:t>
            </a:r>
          </a:p>
          <a:p>
            <a:r>
              <a:rPr lang="cs-CZ" dirty="0" smtClean="0"/>
              <a:t>Za jeho života vyšlo: </a:t>
            </a:r>
          </a:p>
          <a:p>
            <a:r>
              <a:rPr lang="cs-CZ" i="1" dirty="0" smtClean="0"/>
              <a:t>Trampoty pana </a:t>
            </a:r>
            <a:r>
              <a:rPr lang="cs-CZ" i="1" dirty="0" err="1" smtClean="0"/>
              <a:t>Tenkráta</a:t>
            </a:r>
            <a:endParaRPr lang="cs-CZ" i="1" dirty="0"/>
          </a:p>
          <a:p>
            <a:r>
              <a:rPr lang="cs-CZ" i="1" dirty="0" smtClean="0"/>
              <a:t> Dobrý voják Švejk a jiné podivné povídky</a:t>
            </a:r>
          </a:p>
          <a:p>
            <a:r>
              <a:rPr lang="cs-CZ" i="1" dirty="0" smtClean="0"/>
              <a:t> Průvodčí cizinců a jiné satiry z cest i domova (</a:t>
            </a:r>
            <a:r>
              <a:rPr lang="cs-CZ" dirty="0" smtClean="0"/>
              <a:t>podnikla cesty po </a:t>
            </a:r>
            <a:r>
              <a:rPr lang="cs-CZ" dirty="0"/>
              <a:t>Č</a:t>
            </a:r>
            <a:r>
              <a:rPr lang="cs-CZ" dirty="0" smtClean="0"/>
              <a:t>echách, Uhrách a Haliči)</a:t>
            </a:r>
          </a:p>
          <a:p>
            <a:r>
              <a:rPr lang="cs-CZ" dirty="0" smtClean="0"/>
              <a:t> </a:t>
            </a:r>
            <a:r>
              <a:rPr lang="cs-CZ" i="1" dirty="0" smtClean="0"/>
              <a:t>Můj obchod se psy a jiné povídky</a:t>
            </a:r>
          </a:p>
          <a:p>
            <a:r>
              <a:rPr lang="cs-CZ" i="1" dirty="0" smtClean="0"/>
              <a:t>Dekameron satiry a humoru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Haškova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11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Světový humoristický román</a:t>
            </a:r>
          </a:p>
          <a:p>
            <a:r>
              <a:rPr lang="cs-CZ" dirty="0" smtClean="0"/>
              <a:t>4 dílný, 4. díl nedokončen</a:t>
            </a:r>
          </a:p>
          <a:p>
            <a:r>
              <a:rPr lang="cs-CZ" dirty="0" err="1" smtClean="0"/>
              <a:t>Nejpřekládanejší</a:t>
            </a:r>
            <a:r>
              <a:rPr lang="cs-CZ" dirty="0" smtClean="0"/>
              <a:t> česká knížka</a:t>
            </a:r>
          </a:p>
          <a:p>
            <a:r>
              <a:rPr lang="cs-CZ" dirty="0" smtClean="0"/>
              <a:t>4x zfilmován, nejznámější je verze s Rudolfem Hrušínským v hlavní roli</a:t>
            </a:r>
          </a:p>
          <a:p>
            <a:r>
              <a:rPr lang="cs-CZ" dirty="0" smtClean="0"/>
              <a:t>Podobu Švejkovi dal Josef Lada</a:t>
            </a:r>
          </a:p>
          <a:p>
            <a:r>
              <a:rPr lang="cs-CZ" dirty="0" smtClean="0"/>
              <a:t>Švejk nemá jednotný děj, skládá se z mnoha epizod </a:t>
            </a:r>
          </a:p>
          <a:p>
            <a:r>
              <a:rPr lang="cs-CZ" dirty="0" smtClean="0"/>
              <a:t>Děj začíná zprávou o sarajevském atentátu, odehrává se nejprve v Praze, pak v jižních Čechách, Uhrách a </a:t>
            </a:r>
            <a:r>
              <a:rPr lang="cs-CZ" dirty="0" err="1" smtClean="0"/>
              <a:t>a</a:t>
            </a:r>
            <a:r>
              <a:rPr lang="cs-CZ" dirty="0" smtClean="0"/>
              <a:t> nakonec na frontě</a:t>
            </a:r>
          </a:p>
          <a:p>
            <a:r>
              <a:rPr lang="cs-CZ" dirty="0" smtClean="0"/>
              <a:t>Román jde proti autoritám, konvencím, válce</a:t>
            </a:r>
          </a:p>
          <a:p>
            <a:r>
              <a:rPr lang="cs-CZ" dirty="0" smtClean="0"/>
              <a:t>Jazyk: hovorová čeština, vulgarismy, jazyk vojáků, citace ze zákoníků, nařízení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Osudy dobrého vojáka Švejka za světové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67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Chytrý prosťáček</a:t>
            </a:r>
          </a:p>
          <a:p>
            <a:r>
              <a:rPr lang="cs-CZ" dirty="0" smtClean="0"/>
              <a:t>Nic ho nevyvede z míry</a:t>
            </a:r>
          </a:p>
          <a:p>
            <a:r>
              <a:rPr lang="cs-CZ" dirty="0" smtClean="0"/>
              <a:t>Kliďas, který až nesmyslně plní všechna nařízení do detailu</a:t>
            </a:r>
          </a:p>
          <a:p>
            <a:r>
              <a:rPr lang="cs-CZ" dirty="0" smtClean="0"/>
              <a:t>Vytváří zmatek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Postava Švejka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852936"/>
            <a:ext cx="4098652" cy="27260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276872"/>
            <a:ext cx="3136668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43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NEUVEDEN. </a:t>
            </a:r>
            <a:r>
              <a:rPr lang="cs-CZ" sz="1600" i="1" dirty="0"/>
              <a:t>www.wikipedia.cz</a:t>
            </a:r>
            <a:r>
              <a:rPr lang="cs-CZ" sz="1600" dirty="0"/>
              <a:t> [online]. [cit. 12.6.2012]. Dostupný na WWW: &lt;http://cs.wikipedia.org/wiki/Soubor:Jaroslav_Ha%C5%A1ek.gif&gt;. </a:t>
            </a:r>
            <a:endParaRPr lang="cs-CZ" sz="1600" dirty="0" smtClean="0"/>
          </a:p>
          <a:p>
            <a:r>
              <a:rPr lang="cs-CZ" sz="1600" dirty="0"/>
              <a:t>LADA, Josef. </a:t>
            </a:r>
            <a:r>
              <a:rPr lang="cs-CZ" sz="1600" i="1" dirty="0"/>
              <a:t>Memoriál Matěje </a:t>
            </a:r>
            <a:r>
              <a:rPr lang="cs-CZ" sz="1600" i="1" dirty="0" err="1"/>
              <a:t>Kuděje</a:t>
            </a:r>
            <a:r>
              <a:rPr lang="cs-CZ" sz="1600" dirty="0"/>
              <a:t> [online]. [cit. 12.6.2012]. Dostupný na WWW: &lt;http://www.memorialmatejekudeje.cz/?p=325&gt;. </a:t>
            </a:r>
            <a:endParaRPr lang="cs-CZ" sz="1600" dirty="0" smtClean="0"/>
          </a:p>
          <a:p>
            <a:r>
              <a:rPr lang="cs-CZ" sz="1600" dirty="0"/>
              <a:t>AHA!. </a:t>
            </a:r>
            <a:r>
              <a:rPr lang="cs-CZ" sz="1600" i="1" dirty="0"/>
              <a:t>www.ahaonline.cz</a:t>
            </a:r>
            <a:r>
              <a:rPr lang="cs-CZ" sz="1600" dirty="0"/>
              <a:t> [online]. [cit. 12.6.2012]. Dostupný na WWW: &lt;http://www.ahaonline.cz/</a:t>
            </a:r>
            <a:r>
              <a:rPr lang="cs-CZ" sz="1600" dirty="0" err="1"/>
              <a:t>clanek</a:t>
            </a:r>
            <a:r>
              <a:rPr lang="cs-CZ" sz="1600" dirty="0"/>
              <a:t>/</a:t>
            </a:r>
            <a:r>
              <a:rPr lang="cs-CZ" sz="1600" dirty="0" err="1"/>
              <a:t>zhave</a:t>
            </a:r>
            <a:r>
              <a:rPr lang="cs-CZ" sz="1600" dirty="0"/>
              <a:t>-drby/34207/moc-nam-chybis-svejku.html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Vlastní text autora</a:t>
            </a:r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760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68</TotalTime>
  <Words>365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Jaroslav Hašek</vt:lpstr>
      <vt:lpstr>Prezentace aplikace PowerPoint</vt:lpstr>
      <vt:lpstr>Anotace:</vt:lpstr>
      <vt:lpstr>Jaroslav Hašek</vt:lpstr>
      <vt:lpstr>Haškova tvorba</vt:lpstr>
      <vt:lpstr>Osudy dobrého vojáka Švejka za světové války</vt:lpstr>
      <vt:lpstr>Postava Švejka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Hašek</dc:title>
  <dc:creator>Milan Svatoň</dc:creator>
  <cp:lastModifiedBy>Milan Svatoň</cp:lastModifiedBy>
  <cp:revision>11</cp:revision>
  <dcterms:created xsi:type="dcterms:W3CDTF">2012-05-14T16:33:22Z</dcterms:created>
  <dcterms:modified xsi:type="dcterms:W3CDTF">2012-06-12T16:21:54Z</dcterms:modified>
</cp:coreProperties>
</file>