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66" r:id="rId4"/>
    <p:sldId id="265" r:id="rId5"/>
    <p:sldId id="261" r:id="rId6"/>
    <p:sldId id="262" r:id="rId7"/>
    <p:sldId id="263" r:id="rId8"/>
    <p:sldId id="264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50157F3-088B-4017-89DC-646A9835BF07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EEA9F0-4F8A-4A0F-82AF-C5E97E0388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deniodpadu.cz/trideniodpadu.cz/Fankluby/Entries/2009/1/23_FAN_CLUB_Ropne_ropy.htm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autaveskole.cz/paliva" TargetMode="External"/><Relationship Id="rId4" Type="http://schemas.openxmlformats.org/officeDocument/2006/relationships/hyperlink" Target="http://www.zakruta.cz/magazin/rady-tipy-recenze/99/co-je-to-ropa-a-jak-vznik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348880"/>
            <a:ext cx="7056784" cy="3744416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>
                <a:latin typeface="Aharoni" pitchFamily="2" charset="-79"/>
                <a:cs typeface="Aharoni" pitchFamily="2" charset="-79"/>
              </a:rPr>
              <a:t>Téma hodiny:  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Energetické suroviny 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- ropa </a:t>
            </a:r>
            <a:br>
              <a:rPr lang="cs-CZ" sz="2400" dirty="0" smtClean="0">
                <a:latin typeface="Aharoni" pitchFamily="2" charset="-79"/>
                <a:cs typeface="Aharoni" pitchFamily="2" charset="-79"/>
              </a:rPr>
            </a:br>
            <a:r>
              <a:rPr lang="cs-CZ" sz="2400" dirty="0">
                <a:latin typeface="Aharoni" pitchFamily="2" charset="-79"/>
                <a:cs typeface="Aharoni" pitchFamily="2" charset="-79"/>
              </a:rPr>
              <a:t> 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Předmět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:	   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  Přírodověda</a:t>
            </a:r>
            <a:br>
              <a:rPr lang="cs-CZ" sz="2400" dirty="0" smtClean="0">
                <a:latin typeface="Aharoni" pitchFamily="2" charset="-79"/>
                <a:cs typeface="Aharoni" pitchFamily="2" charset="-79"/>
              </a:rPr>
            </a:b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Ročník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:	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     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5.roč. </a:t>
            </a:r>
            <a:br>
              <a:rPr lang="cs-CZ" sz="2400" dirty="0">
                <a:latin typeface="Aharoni" pitchFamily="2" charset="-79"/>
                <a:cs typeface="Aharoni" pitchFamily="2" charset="-79"/>
              </a:rPr>
            </a:br>
            <a:r>
              <a:rPr lang="cs-CZ" sz="2400" dirty="0">
                <a:latin typeface="Aharoni" pitchFamily="2" charset="-79"/>
                <a:cs typeface="Aharoni" pitchFamily="2" charset="-79"/>
              </a:rPr>
              <a:t>Klíčová slova:   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Ropa 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– vznik, těžba. 	</a:t>
            </a:r>
            <a:br>
              <a:rPr lang="cs-CZ" sz="2400" dirty="0">
                <a:latin typeface="Aharoni" pitchFamily="2" charset="-79"/>
                <a:cs typeface="Aharoni" pitchFamily="2" charset="-79"/>
              </a:rPr>
            </a:br>
            <a:r>
              <a:rPr lang="cs-CZ" sz="2400" dirty="0">
                <a:latin typeface="Aharoni" pitchFamily="2" charset="-79"/>
                <a:cs typeface="Aharoni" pitchFamily="2" charset="-79"/>
              </a:rPr>
              <a:t>Jméno autora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:  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Mgr. Marcela Filipová </a:t>
            </a:r>
            <a:br>
              <a:rPr lang="cs-CZ" sz="2400" dirty="0">
                <a:latin typeface="Aharoni" pitchFamily="2" charset="-79"/>
                <a:cs typeface="Aharoni" pitchFamily="2" charset="-79"/>
              </a:rPr>
            </a:br>
            <a:r>
              <a:rPr lang="cs-CZ" sz="2400" dirty="0">
                <a:latin typeface="Aharoni" pitchFamily="2" charset="-79"/>
                <a:cs typeface="Aharoni" pitchFamily="2" charset="-79"/>
              </a:rPr>
              <a:t>Adresa školy: 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ZŠ a MŠ Stráž nad Než.</a:t>
            </a:r>
            <a:br>
              <a:rPr lang="cs-CZ" sz="2400" dirty="0">
                <a:latin typeface="Aharoni" pitchFamily="2" charset="-79"/>
                <a:cs typeface="Aharoni" pitchFamily="2" charset="-79"/>
              </a:rPr>
            </a:br>
            <a:r>
              <a:rPr lang="cs-CZ" sz="2400" dirty="0">
                <a:latin typeface="Aharoni" pitchFamily="2" charset="-79"/>
                <a:cs typeface="Aharoni" pitchFamily="2" charset="-79"/>
              </a:rPr>
              <a:t>            	   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nám. E. Destinnové 142 </a:t>
            </a:r>
            <a:br>
              <a:rPr lang="cs-CZ" sz="2400" dirty="0">
                <a:latin typeface="Aharoni" pitchFamily="2" charset="-79"/>
                <a:cs typeface="Aharoni" pitchFamily="2" charset="-79"/>
              </a:rPr>
            </a:br>
            <a:r>
              <a:rPr lang="cs-CZ" sz="2400" dirty="0">
                <a:latin typeface="Aharoni" pitchFamily="2" charset="-79"/>
                <a:cs typeface="Aharoni" pitchFamily="2" charset="-79"/>
              </a:rPr>
              <a:t>Datum tvorby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:  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>9.10.2012 </a:t>
            </a:r>
            <a:br>
              <a:rPr lang="cs-CZ" sz="2400" dirty="0">
                <a:latin typeface="Aharoni" pitchFamily="2" charset="-79"/>
                <a:cs typeface="Aharoni" pitchFamily="2" charset="-79"/>
              </a:rPr>
            </a:br>
            <a:r>
              <a:rPr lang="cs-CZ" sz="2400" dirty="0">
                <a:latin typeface="Aharoni" pitchFamily="2" charset="-79"/>
                <a:cs typeface="Aharoni" pitchFamily="2" charset="-79"/>
              </a:rPr>
              <a:t>Název DUM</a:t>
            </a:r>
            <a:r>
              <a:rPr lang="cs-CZ" sz="2400">
                <a:latin typeface="Aharoni" pitchFamily="2" charset="-79"/>
                <a:cs typeface="Aharoni" pitchFamily="2" charset="-79"/>
              </a:rPr>
              <a:t>:   </a:t>
            </a:r>
            <a:r>
              <a:rPr lang="cs-CZ" sz="2400" smtClean="0">
                <a:latin typeface="Aharoni" pitchFamily="2" charset="-79"/>
                <a:cs typeface="Aharoni" pitchFamily="2" charset="-79"/>
              </a:rPr>
              <a:t>  </a:t>
            </a:r>
            <a:r>
              <a:rPr lang="cs-CZ" sz="2400" smtClean="0">
                <a:latin typeface="Aharoni" pitchFamily="2" charset="-79"/>
                <a:cs typeface="Aharoni" pitchFamily="2" charset="-79"/>
              </a:rPr>
              <a:t>VY_32_INOVACE_163PŘ/5</a:t>
            </a:r>
            <a:r>
              <a:rPr lang="cs-CZ" sz="2400" dirty="0">
                <a:latin typeface="Aharoni" pitchFamily="2" charset="-79"/>
                <a:cs typeface="Aharoni" pitchFamily="2" charset="-79"/>
              </a:rPr>
              <a:t/>
            </a:r>
            <a:br>
              <a:rPr lang="cs-CZ" sz="2400" dirty="0">
                <a:latin typeface="Aharoni" pitchFamily="2" charset="-79"/>
                <a:cs typeface="Aharoni" pitchFamily="2" charset="-79"/>
              </a:rPr>
            </a:br>
            <a:endParaRPr lang="cs-CZ" sz="2400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2863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88874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852936"/>
            <a:ext cx="6512511" cy="1649120"/>
          </a:xfrm>
        </p:spPr>
        <p:txBody>
          <a:bodyPr/>
          <a:lstStyle/>
          <a:p>
            <a:r>
              <a:rPr lang="cs-CZ" sz="4000" dirty="0">
                <a:latin typeface="Aharoni" pitchFamily="2" charset="-79"/>
                <a:cs typeface="Aharoni" pitchFamily="2" charset="-79"/>
              </a:rPr>
              <a:t>Ukážeme jednotlivé obrázky a popíšeme</a:t>
            </a:r>
            <a:r>
              <a:rPr lang="cs-CZ" dirty="0"/>
              <a:t>.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1761376"/>
          </a:xfrm>
        </p:spPr>
        <p:txBody>
          <a:bodyPr>
            <a:normAutofit/>
          </a:bodyPr>
          <a:lstStyle/>
          <a:p>
            <a:r>
              <a:rPr lang="cs-CZ" sz="5400" b="1" kern="0" dirty="0">
                <a:solidFill>
                  <a:srgbClr val="000000"/>
                </a:solidFill>
                <a:latin typeface="Times New Roman"/>
                <a:ea typeface="+mj-ea"/>
                <a:cs typeface="+mj-cs"/>
              </a:rPr>
              <a:t>Metodické</a:t>
            </a:r>
            <a:r>
              <a:rPr lang="cs-CZ" sz="5400" kern="0" dirty="0">
                <a:solidFill>
                  <a:srgbClr val="000000"/>
                </a:solidFill>
                <a:latin typeface="Times New Roman"/>
                <a:ea typeface="+mj-ea"/>
                <a:cs typeface="+mj-cs"/>
              </a:rPr>
              <a:t> </a:t>
            </a:r>
            <a:r>
              <a:rPr lang="cs-CZ" sz="5400" b="1" kern="0" dirty="0">
                <a:solidFill>
                  <a:srgbClr val="000000"/>
                </a:solidFill>
                <a:latin typeface="Times New Roman"/>
                <a:ea typeface="+mj-ea"/>
                <a:cs typeface="+mj-cs"/>
              </a:rPr>
              <a:t>pokyny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315189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203848" y="4293096"/>
            <a:ext cx="5637010" cy="882119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ropa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27584" y="1268760"/>
            <a:ext cx="7632848" cy="2880320"/>
          </a:xfrm>
        </p:spPr>
        <p:txBody>
          <a:bodyPr>
            <a:prstTxWarp prst="textPlain">
              <a:avLst/>
            </a:prstTxWarp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riblet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pc="50" dirty="0" smtClean="0">
                <a:ln w="11430"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</a:rPr>
              <a:t>Energetické suroviny</a:t>
            </a:r>
            <a:endParaRPr lang="cs-CZ" spc="50" dirty="0">
              <a:ln w="11430">
                <a:solidFill>
                  <a:schemeClr val="accent3">
                    <a:lumMod val="50000"/>
                  </a:schemeClr>
                </a:solidFill>
              </a:ln>
              <a:solidFill>
                <a:schemeClr val="accent3">
                  <a:lumMod val="75000"/>
                </a:schemeClr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  <a:outerShdw blurRad="50800" dist="38100" dir="8100000" algn="tr" rotWithShape="0">
                  <a:prstClr val="black">
                    <a:alpha val="40000"/>
                  </a:prst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028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6768" y="548680"/>
            <a:ext cx="6512511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Ropa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42928" y="3933056"/>
            <a:ext cx="633007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Ropa a zemní plyn vznikaly v průběhu tisíců a milionů let na dně moří, kde se ve vrstvách bahna, pod tlakem nadložních vrstev,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hromadily zbytky živočichů a rostlin</a:t>
            </a:r>
            <a:r>
              <a:rPr lang="cs-CZ" dirty="0" smtClean="0"/>
              <a:t>, které byly přítomnými anaerobními bakteriemi přeměňovány na kapalnou ropu, zemní plyn, </a:t>
            </a:r>
            <a:r>
              <a:rPr lang="cs-CZ" dirty="0" err="1" smtClean="0"/>
              <a:t>methan</a:t>
            </a:r>
            <a:r>
              <a:rPr lang="cs-CZ" dirty="0" smtClean="0"/>
              <a:t> a oxid uhličitý.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2814" y="1628800"/>
            <a:ext cx="630019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Ropa je </a:t>
            </a:r>
            <a:r>
              <a:rPr lang="cs-CZ" dirty="0" smtClean="0">
                <a:solidFill>
                  <a:schemeClr val="accent6"/>
                </a:solidFill>
              </a:rPr>
              <a:t>hnědá až nazelenalá hořlavá olejovitá kapalina</a:t>
            </a:r>
            <a:r>
              <a:rPr lang="cs-CZ" dirty="0" smtClean="0"/>
              <a:t>,</a:t>
            </a:r>
          </a:p>
          <a:p>
            <a:r>
              <a:rPr lang="cs-CZ" dirty="0" smtClean="0"/>
              <a:t> s charakteristickým zápachem.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Je lehčí než voda</a:t>
            </a:r>
            <a:r>
              <a:rPr lang="cs-CZ" dirty="0" smtClean="0"/>
              <a:t>. Její zbarvení je různé – od žluté, přes zelenou až po hnědou či černou barvu. Je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základní surovinou petrochemického průmyslu</a:t>
            </a:r>
            <a:r>
              <a:rPr lang="cs-CZ" dirty="0" smtClean="0"/>
              <a:t>. Naleziště ropy jsou v hloubkách až 8 km pod zemským povrchem. </a:t>
            </a:r>
            <a:r>
              <a:rPr lang="cs-CZ" dirty="0" smtClean="0">
                <a:solidFill>
                  <a:schemeClr val="accent6"/>
                </a:solidFill>
              </a:rPr>
              <a:t>Vyskytuje se společně se zemním plynem. 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538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88638"/>
            <a:ext cx="6538939" cy="43285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7091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529" y="908720"/>
            <a:ext cx="6244941" cy="504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796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96753"/>
            <a:ext cx="529776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3903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692696"/>
            <a:ext cx="3867150" cy="4839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3503635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Obr. 12 Schéma těžební věže [zdroj: wikipedie.cz]</a:t>
            </a:r>
          </a:p>
          <a:p>
            <a:r>
              <a:rPr lang="cs-CZ" dirty="0" smtClean="0"/>
              <a:t>1- motor, 2 - protiváha (závaží), 3 - kyvadlová hlava, 4 - ropovod, 5 - ústí vrtu, 6 - čerpadlo, 7 - ropné písky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01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280" y="404664"/>
            <a:ext cx="2328863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15280" y="1574651"/>
            <a:ext cx="72131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http://www.trideniodpadu.cz/trideniodpadu.cz/Fankluby/Entries/2009/1/23_FAN_CLUB_Ropne_ropy.html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15280" y="2321004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http://www.zakruta.cz/magazin/rady-tipy-recenze/99/co-je-to-ropa-a-jak-vznika/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15280" y="3244334"/>
            <a:ext cx="38038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http://www.autaveskole.cz/paliva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18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131</TotalTime>
  <Words>182</Words>
  <Application>Microsoft Office PowerPoint</Application>
  <PresentationFormat>Předvádění na obrazovce (4:3)</PresentationFormat>
  <Paragraphs>14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Téma hodiny:    Energetické suroviny - ropa   Předmět:      Přírodověda Ročník:      5.roč.  Klíčová slova:   Ropa – vznik, těžba.   Jméno autora:  Mgr. Marcela Filipová  Adresa školy:   ZŠ a MŠ Stráž nad Než.                   nám. E. Destinnové 142  Datum tvorby:  9.10.2012  Název DUM:     VY_32_INOVACE_163PŘ/5 </vt:lpstr>
      <vt:lpstr>Ukážeme jednotlivé obrázky a popíšeme. </vt:lpstr>
      <vt:lpstr>Energetické suroviny</vt:lpstr>
      <vt:lpstr>Ropa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Filipová</dc:creator>
  <cp:lastModifiedBy>Marcela Filipová</cp:lastModifiedBy>
  <cp:revision>29</cp:revision>
  <dcterms:created xsi:type="dcterms:W3CDTF">2012-10-08T17:20:21Z</dcterms:created>
  <dcterms:modified xsi:type="dcterms:W3CDTF">2012-10-11T16:24:00Z</dcterms:modified>
</cp:coreProperties>
</file>