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8"/>
  </p:notesMasterIdLst>
  <p:sldIdLst>
    <p:sldId id="256" r:id="rId2"/>
    <p:sldId id="271" r:id="rId3"/>
    <p:sldId id="263" r:id="rId4"/>
    <p:sldId id="272" r:id="rId5"/>
    <p:sldId id="273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5" autoAdjust="0"/>
    <p:restoredTop sz="94621" autoAdjust="0"/>
  </p:normalViewPr>
  <p:slideViewPr>
    <p:cSldViewPr>
      <p:cViewPr>
        <p:scale>
          <a:sx n="114" d="100"/>
          <a:sy n="114" d="100"/>
        </p:scale>
        <p:origin x="-918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F93D7F6-3ED9-41C7-A3E9-5EAFB7BE053E}" type="datetimeFigureOut">
              <a:rPr lang="cs-CZ"/>
              <a:pPr>
                <a:defRPr/>
              </a:pPr>
              <a:t>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58F0A3-FA9B-4285-981F-9EA15AB609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146962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58F0A3-FA9B-4285-981F-9EA15AB609E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04EB4D-D216-44C0-A5D7-9537C3762503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07CC36-97A2-463D-B77D-441A6C9DC8C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A6ADCD-805F-41D8-BD36-DA9766822890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2EB10F-82AA-468E-A928-43E0E4689CD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597A17-3F8B-4B8C-BD3E-72FA5197D22B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3729D0-7AC2-4163-8F9D-99028A9A979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9F795B-F42D-4711-A19B-0B94E8E82B60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59750-0BB8-4F81-8675-DDFAEFC0541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E8B8F8-B8DE-40E5-BC71-44B74F5F948F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F37BCD-65D0-4AD1-B9D7-990632F3D9E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9AB6A3-33BF-41EC-8BBB-97D2C7BCA984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801CC9-CF60-4D7E-85DA-B58DA4DFB5D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C57EB5-8E9A-473D-8566-C087E2326EA0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8C092B-9763-482A-BDBB-B839C77621D0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5FF6C7-00E0-4886-A103-E5A656E6C2E3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3FD347-65DD-4779-AEDA-D06364AC4BE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41A306-51AE-467B-8D43-D8DCF9196519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E2BFC2-6B06-4CEE-B599-E837330D96F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A89CF8-7028-426B-80D7-E45AF37EB9DA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FF8A87-7C12-46C3-A1AA-08BA82725D8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B56C76-756C-4D5E-8B76-43E6498DD237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D5DC19-292C-4812-B75D-A09E5FBE13E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045E06B-4182-4701-A546-8ABC964142C4}" type="datetime1">
              <a:rPr lang="cs-CZ" smtClean="0"/>
              <a:pPr>
                <a:defRPr/>
              </a:pPr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075CE6A-C56D-4A46-83E8-F7C8AD6D9B0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ČESKÝ JAZYK – ČTENÍ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Svět kolem nás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smtClean="0">
                <a:latin typeface="+mn-lt"/>
              </a:rPr>
              <a:t>VY_12_INOVACE </a:t>
            </a:r>
            <a:r>
              <a:rPr lang="cs-CZ" sz="3200" b="1" smtClean="0">
                <a:latin typeface="+mn-lt"/>
              </a:rPr>
              <a:t>2_08 </a:t>
            </a:r>
            <a:r>
              <a:rPr lang="cs-CZ" sz="3200" b="1" dirty="0" smtClean="0">
                <a:latin typeface="+mn-lt"/>
              </a:rPr>
              <a:t/>
            </a:r>
            <a:br>
              <a:rPr lang="cs-CZ" sz="3200" b="1" dirty="0" smtClean="0">
                <a:latin typeface="+mn-lt"/>
              </a:rPr>
            </a:b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endParaRPr lang="cs-CZ" dirty="0" smtClean="0">
              <a:latin typeface="+mn-lt"/>
            </a:endParaRPr>
          </a:p>
        </p:txBody>
      </p:sp>
    </p:spTree>
  </p:cSld>
  <p:clrMapOvr>
    <a:masterClrMapping/>
  </p:clrMapOvr>
  <p:transition>
    <p:wipe dir="r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40306836"/>
              </p:ext>
            </p:extLst>
          </p:nvPr>
        </p:nvGraphicFramePr>
        <p:xfrm>
          <a:off x="1476375" y="1428736"/>
          <a:ext cx="6144344" cy="4206240"/>
        </p:xfrm>
        <a:graphic>
          <a:graphicData uri="http://schemas.openxmlformats.org/drawingml/2006/table">
            <a:tbl>
              <a:tblPr firstRow="1" bandRow="1"/>
              <a:tblGrid>
                <a:gridCol w="3072172"/>
                <a:gridCol w="3072172"/>
              </a:tblGrid>
              <a:tr h="3546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NÁZEV</a:t>
                      </a:r>
                      <a:r>
                        <a:rPr lang="cs-CZ" baseline="0" dirty="0" smtClean="0"/>
                        <a:t>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baseline="0" dirty="0" smtClean="0"/>
                        <a:t>Královéhradecký  kraj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/>
                    </a:solidFill>
                  </a:tcPr>
                </a:tc>
              </a:tr>
              <a:tr h="3142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Marie Matoušová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</a:tr>
              <a:tr h="5423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STRUČNÁ ANOTACE (</a:t>
                      </a:r>
                      <a:r>
                        <a:rPr lang="cs-CZ" sz="1400" dirty="0" smtClean="0"/>
                        <a:t>OBSAH, DATUM PILOTÁŽE</a:t>
                      </a:r>
                      <a:r>
                        <a:rPr lang="cs-CZ" dirty="0" smtClean="0"/>
                        <a:t>):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Práce s textem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</a:tr>
              <a:tr h="5423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PŘEDMĚT (</a:t>
                      </a:r>
                      <a:r>
                        <a:rPr lang="cs-CZ" sz="1400" dirty="0" smtClean="0"/>
                        <a:t>VE KTERÉM BYL MATERIÁL ODUČEN</a:t>
                      </a:r>
                      <a:r>
                        <a:rPr lang="cs-CZ" dirty="0" smtClean="0"/>
                        <a:t>):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mtClean="0"/>
                        <a:t>Čtení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</a:tr>
              <a:tr h="5423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OČEKÁVANÝ VÝSTUP</a:t>
                      </a:r>
                      <a:r>
                        <a:rPr lang="cs-CZ" baseline="0" dirty="0" smtClean="0"/>
                        <a:t> (</a:t>
                      </a:r>
                      <a:r>
                        <a:rPr lang="cs-CZ" sz="1400" baseline="0" dirty="0" smtClean="0"/>
                        <a:t>INOVACE</a:t>
                      </a:r>
                      <a:r>
                        <a:rPr lang="cs-CZ" baseline="0" dirty="0" smtClean="0"/>
                        <a:t>):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Porozumění textu, práce s textem, doplnění</a:t>
                      </a:r>
                      <a:r>
                        <a:rPr lang="cs-CZ" baseline="0" dirty="0" smtClean="0"/>
                        <a:t> PL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</a:tr>
              <a:tr h="3142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VĚKOVÁ SKUPINA: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7. ročník praktická škola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40000"/>
                      </a:srgbClr>
                    </a:solidFill>
                  </a:tcPr>
                </a:tc>
              </a:tr>
              <a:tr h="3142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METODICKÝ</a:t>
                      </a:r>
                      <a:r>
                        <a:rPr lang="cs-CZ" baseline="0" dirty="0" smtClean="0"/>
                        <a:t> POKYN:</a:t>
                      </a:r>
                    </a:p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Společné čtení, vysvětlení, odpovídat na otázky, práce </a:t>
                      </a:r>
                    </a:p>
                    <a:p>
                      <a:r>
                        <a:rPr lang="cs-CZ" dirty="0" smtClean="0"/>
                        <a:t>s PL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908175" y="692150"/>
            <a:ext cx="56880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kern="0" dirty="0">
                <a:solidFill>
                  <a:sysClr val="windowText" lastClr="000000"/>
                </a:solidFill>
              </a:rPr>
              <a:t>ANOTACE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2390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Královéhradecký kraj        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sz="1800" i="1" dirty="0" smtClean="0"/>
              <a:t>Královéhradecký  kraj je kraj, kde bydlíme, žijeme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Hradec Králové </a:t>
            </a:r>
            <a:r>
              <a:rPr lang="cs-CZ" sz="1800" i="1" dirty="0" smtClean="0"/>
              <a:t>je největší město našeho kraje. Má přibližně 995 000 obyvatel. Sídlí zde Krajský úřad. Je zde několik strojírenských závodů, město se proslavilo výrobou klavírů značky </a:t>
            </a:r>
            <a:r>
              <a:rPr lang="cs-CZ" sz="1800" i="1" dirty="0" err="1" smtClean="0"/>
              <a:t>Petrof</a:t>
            </a:r>
            <a:r>
              <a:rPr lang="cs-CZ" sz="1800" i="1" dirty="0" smtClean="0"/>
              <a:t>.</a:t>
            </a:r>
          </a:p>
          <a:p>
            <a:pPr>
              <a:buNone/>
            </a:pPr>
            <a:r>
              <a:rPr lang="cs-CZ" sz="1800" i="1" dirty="0" smtClean="0"/>
              <a:t>Povrch: převažují kopce a hory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Krkonoše </a:t>
            </a:r>
            <a:r>
              <a:rPr lang="cs-CZ" sz="1800" i="1" dirty="0" smtClean="0"/>
              <a:t>–  patří k nejnavštěvovanějším a turisticky oblíbeným místům v naší republice. Nejvyšší horou je Sněžka – 1602 m. Krkonošský národní park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KRNAP</a:t>
            </a:r>
            <a:r>
              <a:rPr lang="cs-CZ" sz="1800" i="1" dirty="0" smtClean="0"/>
              <a:t> je nejstarší v republice. Hřebeny jsou porostlé klečí, nejvyšší vrcholy jsou holé. Okolo Labe jsou nížiny.</a:t>
            </a:r>
          </a:p>
          <a:p>
            <a:pPr>
              <a:buNone/>
            </a:pPr>
            <a:r>
              <a:rPr lang="cs-CZ" sz="1800" i="1" dirty="0" smtClean="0"/>
              <a:t>Na východě kraje se rozkládají nižší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Orlické hory. </a:t>
            </a:r>
            <a:r>
              <a:rPr lang="cs-CZ" sz="1800" i="1" dirty="0" smtClean="0"/>
              <a:t>V kraji najdeme  i Broumovské stěny, </a:t>
            </a:r>
            <a:r>
              <a:rPr lang="cs-CZ" sz="1800" i="1" dirty="0" err="1" smtClean="0"/>
              <a:t>Adržpažské</a:t>
            </a:r>
            <a:r>
              <a:rPr lang="cs-CZ" sz="1800" i="1" dirty="0" smtClean="0"/>
              <a:t> skály  –podobné útvarům v Českém ráji.</a:t>
            </a:r>
          </a:p>
          <a:p>
            <a:pPr>
              <a:buNone/>
            </a:pPr>
            <a:r>
              <a:rPr lang="cs-CZ" sz="1800" i="1" dirty="0" smtClean="0"/>
              <a:t>Řeky: 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Labe  </a:t>
            </a:r>
            <a:r>
              <a:rPr lang="cs-CZ" sz="1800" i="1" dirty="0" smtClean="0"/>
              <a:t>– pramení v Krkonoších, na svém toku přijímá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Úpu, Metuji, Orlici </a:t>
            </a:r>
            <a:r>
              <a:rPr lang="cs-CZ" sz="1800" i="1" dirty="0" smtClean="0"/>
              <a:t>– soutok Labe a Orlice je v Hradci Králové. Na území podél řeky Labe se rozkládá úrodná oblast. Pěstuje se zde obilí, cukrovka, slunečnice. Chovají se prasata a skot.</a:t>
            </a:r>
          </a:p>
          <a:p>
            <a:pPr>
              <a:buNone/>
            </a:pPr>
            <a:r>
              <a:rPr lang="cs-CZ" sz="1800" i="1" dirty="0" smtClean="0"/>
              <a:t>Město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Vrchlabí</a:t>
            </a:r>
            <a:r>
              <a:rPr lang="cs-CZ" sz="1800" i="1" dirty="0" smtClean="0"/>
              <a:t> tvoří bránu Krkonoš, vyrábějí se zde auta značky Škoda. Textilní průmysl je ve městech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Trutnov, Náchod, ve Dvoře Králové.</a:t>
            </a:r>
            <a:r>
              <a:rPr lang="cs-CZ" sz="1800" i="1" dirty="0" smtClean="0"/>
              <a:t> Zde se také nachází  známá zoologická zahrada. V části nazvané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Safari</a:t>
            </a:r>
            <a:r>
              <a:rPr lang="cs-CZ" sz="1800" i="1" dirty="0" smtClean="0"/>
              <a:t> mohou návštěvníci projíždět automobilem a pozorovat zvířata zblízka – žirafy, zebry, antilopy.</a:t>
            </a:r>
          </a:p>
          <a:p>
            <a:pPr>
              <a:buNone/>
            </a:pPr>
            <a:r>
              <a:rPr lang="cs-CZ" sz="1800" i="1" dirty="0" smtClean="0"/>
              <a:t>Město Jičín je nejen městem pohádek, ale připomíná nám pohádkový les </a:t>
            </a:r>
            <a:r>
              <a:rPr lang="cs-CZ" sz="1800" i="1" dirty="0" err="1" smtClean="0"/>
              <a:t>Řáholec</a:t>
            </a:r>
            <a:r>
              <a:rPr lang="cs-CZ" sz="1800" i="1" dirty="0" smtClean="0"/>
              <a:t> s loupežníkem </a:t>
            </a:r>
            <a:r>
              <a:rPr lang="cs-CZ" sz="1800" i="1" dirty="0" err="1" smtClean="0"/>
              <a:t>Rumcajsem</a:t>
            </a:r>
            <a:r>
              <a:rPr lang="cs-CZ" sz="1800" i="1" dirty="0" smtClean="0"/>
              <a:t>. </a:t>
            </a:r>
          </a:p>
          <a:p>
            <a:pPr>
              <a:buNone/>
            </a:pPr>
            <a:r>
              <a:rPr lang="cs-CZ" sz="1800" i="1" dirty="0" smtClean="0"/>
              <a:t>Poblíž se nachází město  </a:t>
            </a:r>
            <a:r>
              <a:rPr lang="cs-CZ" sz="1800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Sobotka</a:t>
            </a:r>
            <a:r>
              <a:rPr lang="cs-CZ" sz="1800" i="1" dirty="0" smtClean="0"/>
              <a:t> se zámkem </a:t>
            </a:r>
            <a:r>
              <a:rPr lang="cs-CZ" sz="1800" i="1" dirty="0" err="1" smtClean="0"/>
              <a:t>Humprecht</a:t>
            </a:r>
            <a:r>
              <a:rPr lang="cs-CZ" sz="1800" i="1" dirty="0" smtClean="0"/>
              <a:t>, nedaleko je hrad Kost.</a:t>
            </a:r>
          </a:p>
          <a:p>
            <a:pPr>
              <a:buNone/>
            </a:pPr>
            <a:r>
              <a:rPr lang="cs-CZ" sz="1800" i="1" dirty="0" smtClean="0"/>
              <a:t>Královéhradecký kraj má rychlé spojení s Prahou dálnicí a železnicemi.</a:t>
            </a:r>
          </a:p>
          <a:p>
            <a:pPr>
              <a:buNone/>
            </a:pPr>
            <a:endParaRPr lang="cs-CZ" sz="1800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  <p:transition>
    <p:pull dir="d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8581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Vyhledej v textu odpovědi na otázky:</a:t>
            </a:r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57224" y="1857364"/>
            <a:ext cx="8045792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Jaký povrch v kraji převažuje? …………………………………………………….</a:t>
            </a:r>
          </a:p>
          <a:p>
            <a:r>
              <a:rPr lang="cs-CZ" dirty="0" smtClean="0"/>
              <a:t>Jak se jmenují pohoří? ……………………………………………………………..</a:t>
            </a:r>
          </a:p>
          <a:p>
            <a:r>
              <a:rPr lang="cs-CZ" dirty="0" smtClean="0"/>
              <a:t>Ve kterém je Sněžka a kolik m měří? ……………………………………………..</a:t>
            </a:r>
          </a:p>
          <a:p>
            <a:r>
              <a:rPr lang="cs-CZ" dirty="0" smtClean="0"/>
              <a:t>Napiš 4 řeky, které najdeme v kraji. ……………………………………………….</a:t>
            </a:r>
          </a:p>
          <a:p>
            <a:r>
              <a:rPr lang="cs-CZ" dirty="0" smtClean="0"/>
              <a:t>Která pramení v Krkonoších? …….………………………………………………..</a:t>
            </a:r>
          </a:p>
          <a:p>
            <a:r>
              <a:rPr lang="cs-CZ" dirty="0" smtClean="0"/>
              <a:t>Kde najdeme soutok Labe a Orlice? ………………………………………………</a:t>
            </a:r>
          </a:p>
          <a:p>
            <a:r>
              <a:rPr lang="cs-CZ" dirty="0" smtClean="0"/>
              <a:t>Které hrady zde můžeme navštívit? ……………………………………………….</a:t>
            </a:r>
          </a:p>
          <a:p>
            <a:r>
              <a:rPr lang="cs-CZ" dirty="0" smtClean="0"/>
              <a:t>Ve kterém městě je známá ZOO? …………………………………………………</a:t>
            </a:r>
          </a:p>
          <a:p>
            <a:r>
              <a:rPr lang="cs-CZ" dirty="0" smtClean="0"/>
              <a:t>Kde se vyrábějí klavíry </a:t>
            </a:r>
            <a:r>
              <a:rPr lang="cs-CZ" dirty="0" err="1" smtClean="0"/>
              <a:t>Petrof</a:t>
            </a:r>
            <a:r>
              <a:rPr lang="cs-CZ" dirty="0" smtClean="0"/>
              <a:t>? .……………………………………………………</a:t>
            </a:r>
          </a:p>
          <a:p>
            <a:r>
              <a:rPr lang="cs-CZ" dirty="0" smtClean="0"/>
              <a:t>Napiš značku automobilů, které se vyrábějí ve Vrchlabí. .………………………</a:t>
            </a:r>
          </a:p>
          <a:p>
            <a:r>
              <a:rPr lang="cs-CZ" dirty="0" smtClean="0"/>
              <a:t>Napiš názvy měst, která jsou významná. …………………………………………</a:t>
            </a:r>
          </a:p>
          <a:p>
            <a:r>
              <a:rPr lang="cs-CZ" dirty="0" smtClean="0"/>
              <a:t>…………………………………………………………………………………………</a:t>
            </a:r>
          </a:p>
          <a:p>
            <a:r>
              <a:rPr lang="cs-CZ" dirty="0" smtClean="0"/>
              <a:t>Jaké zde najdeme hrady a zámky? ………..………………………………………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pull dir="d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Poznáš tato města a památky?</a:t>
            </a:r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pic>
        <p:nvPicPr>
          <p:cNvPr id="3074" name="Picture 2" descr="http://upload.wikimedia.org/wikipedia/commons/thumb/f/f3/SkodaSuperb.jpg/250px-SkodaSuper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357694"/>
            <a:ext cx="2381250" cy="1685926"/>
          </a:xfrm>
          <a:prstGeom prst="rect">
            <a:avLst/>
          </a:prstGeom>
          <a:noFill/>
        </p:spPr>
      </p:pic>
      <p:pic>
        <p:nvPicPr>
          <p:cNvPr id="3076" name="Picture 4" descr="Nosorožec dvourohý, vyhledávaný obyvatel zo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2428868"/>
            <a:ext cx="2381250" cy="1790701"/>
          </a:xfrm>
          <a:prstGeom prst="rect">
            <a:avLst/>
          </a:prstGeom>
          <a:noFill/>
        </p:spPr>
      </p:pic>
      <p:pic>
        <p:nvPicPr>
          <p:cNvPr id="3078" name="Picture 6" descr="http://upload.wikimedia.org/wikipedia/commons/thumb/4/4b/Building_Fairs_Brno_2011_%28199%29.jpg/220px-Building_Fairs_Brno_2011_%28199%2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071546"/>
            <a:ext cx="2095500" cy="1876425"/>
          </a:xfrm>
          <a:prstGeom prst="rect">
            <a:avLst/>
          </a:prstGeom>
          <a:noFill/>
        </p:spPr>
      </p:pic>
      <p:pic>
        <p:nvPicPr>
          <p:cNvPr id="3080" name="Picture 8" descr="Letecký pohled na hrad Kos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1571612"/>
            <a:ext cx="1809750" cy="1362075"/>
          </a:xfrm>
          <a:prstGeom prst="rect">
            <a:avLst/>
          </a:prstGeom>
          <a:noFill/>
        </p:spPr>
      </p:pic>
      <p:pic>
        <p:nvPicPr>
          <p:cNvPr id="3082" name="Picture 10" descr="Sněžka v létě od západu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3286124"/>
            <a:ext cx="2381250" cy="1790701"/>
          </a:xfrm>
          <a:prstGeom prst="rect">
            <a:avLst/>
          </a:prstGeom>
          <a:noFill/>
        </p:spPr>
      </p:pic>
      <p:pic>
        <p:nvPicPr>
          <p:cNvPr id="3084" name="Picture 12" descr="Valdštejnovo náměstí v Jičíně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1000108"/>
            <a:ext cx="2419350" cy="1381126"/>
          </a:xfrm>
          <a:prstGeom prst="rect">
            <a:avLst/>
          </a:prstGeom>
          <a:noFill/>
        </p:spPr>
      </p:pic>
      <p:pic>
        <p:nvPicPr>
          <p:cNvPr id="3086" name="Picture 14" descr="Studniční hora v zimě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28926" y="3643314"/>
            <a:ext cx="2381250" cy="17907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  <p:sndAc>
      <p:stSnd>
        <p:snd r:embed="rId2" name="camera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28728" y="1000108"/>
            <a:ext cx="1013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1643050"/>
            <a:ext cx="850109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i="1" dirty="0" smtClean="0"/>
              <a:t>Zeměpis Česká republika: učebnice</a:t>
            </a:r>
            <a:r>
              <a:rPr lang="cs-CZ" sz="1200" dirty="0" smtClean="0"/>
              <a:t>. 1. vydání. Praha: Parta, 2006, 44,45. ISBN 80-7320-087-2.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0" y="1928802"/>
            <a:ext cx="90011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http://upload.wikimedia.org/wikipedia/commons/thumb/f/f3/SkodaSuperb.jpg/250px-SkodaSuperb.jpg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0" y="2214554"/>
            <a:ext cx="9001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http://upload.wikimedia.org/wikipedia/commons/thumb/d/d7/Diceros.bicornis-08-ZOO.Dvur.Kralove.jpg/120px-Diceros.bicornis-08-ZOO.Dvur.Kralove.jpg</a:t>
            </a:r>
            <a:endParaRPr lang="cs-CZ" sz="1200" dirty="0"/>
          </a:p>
        </p:txBody>
      </p:sp>
      <p:sp>
        <p:nvSpPr>
          <p:cNvPr id="13" name="Obdélník 12"/>
          <p:cNvSpPr/>
          <p:nvPr/>
        </p:nvSpPr>
        <p:spPr>
          <a:xfrm>
            <a:off x="0" y="2690336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err="1" smtClean="0"/>
              <a:t>ttp</a:t>
            </a:r>
            <a:r>
              <a:rPr lang="cs-CZ" sz="1200" dirty="0" smtClean="0"/>
              <a:t>://</a:t>
            </a:r>
            <a:r>
              <a:rPr lang="cs-CZ" sz="1200" dirty="0" err="1" smtClean="0"/>
              <a:t>upload.wikimedia.org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wikipedia</a:t>
            </a:r>
            <a:r>
              <a:rPr lang="cs-CZ" sz="1200" dirty="0" smtClean="0"/>
              <a:t>/</a:t>
            </a:r>
            <a:r>
              <a:rPr lang="cs-CZ" sz="1200" dirty="0" err="1" smtClean="0"/>
              <a:t>commons</a:t>
            </a:r>
            <a:r>
              <a:rPr lang="cs-CZ" sz="1200" dirty="0" smtClean="0"/>
              <a:t>/</a:t>
            </a:r>
            <a:r>
              <a:rPr lang="cs-CZ" sz="1200" dirty="0" err="1" smtClean="0"/>
              <a:t>thumb</a:t>
            </a:r>
            <a:r>
              <a:rPr lang="cs-CZ" sz="1200" dirty="0" smtClean="0"/>
              <a:t>/4/4b/</a:t>
            </a:r>
            <a:r>
              <a:rPr lang="cs-CZ" sz="1200" dirty="0" err="1" smtClean="0"/>
              <a:t>Building</a:t>
            </a:r>
            <a:r>
              <a:rPr lang="cs-CZ" sz="1200" dirty="0" smtClean="0"/>
              <a:t>_</a:t>
            </a:r>
            <a:r>
              <a:rPr lang="cs-CZ" sz="1200" dirty="0" err="1" smtClean="0"/>
              <a:t>Fairs</a:t>
            </a:r>
            <a:r>
              <a:rPr lang="cs-CZ" sz="1200" dirty="0" smtClean="0"/>
              <a:t>_Brno_2011_%28199%29.jpg/220px-</a:t>
            </a:r>
            <a:r>
              <a:rPr lang="cs-CZ" sz="1200" dirty="0" err="1" smtClean="0"/>
              <a:t>Building</a:t>
            </a:r>
            <a:r>
              <a:rPr lang="cs-CZ" sz="1200" dirty="0" smtClean="0"/>
              <a:t>_</a:t>
            </a:r>
            <a:r>
              <a:rPr lang="cs-CZ" sz="1200" dirty="0" err="1" smtClean="0"/>
              <a:t>Fairs</a:t>
            </a:r>
            <a:r>
              <a:rPr lang="cs-CZ" sz="1200" dirty="0" smtClean="0"/>
              <a:t>_Brno_2011_%28199%29.jpg</a:t>
            </a:r>
            <a:endParaRPr lang="cs-CZ" sz="1200" dirty="0"/>
          </a:p>
        </p:txBody>
      </p:sp>
      <p:sp>
        <p:nvSpPr>
          <p:cNvPr id="14" name="Obdélník 13"/>
          <p:cNvSpPr/>
          <p:nvPr/>
        </p:nvSpPr>
        <p:spPr>
          <a:xfrm>
            <a:off x="0" y="3143248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http://upload.wikimedia.org/wikipedia/commons/thumb/2/2d/Kost-letecky-pohled.jpg/190px-Kost-letecky-pohled.jpg</a:t>
            </a:r>
            <a:endParaRPr lang="cs-CZ" sz="1200" dirty="0"/>
          </a:p>
        </p:txBody>
      </p:sp>
      <p:sp>
        <p:nvSpPr>
          <p:cNvPr id="15" name="Obdélník 14"/>
          <p:cNvSpPr/>
          <p:nvPr/>
        </p:nvSpPr>
        <p:spPr>
          <a:xfrm>
            <a:off x="0" y="34290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http://upload.wikimedia.org/wikipedia/commons/thumb/8/8a/%C5%9Anie%C5%BCka_z_zachodu.jpg/250px-%C5%9Anie%C5%BCka_z_zachodu.jpg</a:t>
            </a:r>
            <a:endParaRPr lang="cs-CZ" sz="1200" dirty="0"/>
          </a:p>
        </p:txBody>
      </p:sp>
      <p:sp>
        <p:nvSpPr>
          <p:cNvPr id="16" name="Obdélník 15"/>
          <p:cNvSpPr/>
          <p:nvPr/>
        </p:nvSpPr>
        <p:spPr>
          <a:xfrm>
            <a:off x="0" y="3857628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http://upload.wikimedia.org/wikipedia/commons/thumb/e/e7/Jicin1.jpg/254px-Jicin1.jpg</a:t>
            </a:r>
            <a:endParaRPr lang="cs-CZ" sz="1200" dirty="0"/>
          </a:p>
        </p:txBody>
      </p:sp>
      <p:sp>
        <p:nvSpPr>
          <p:cNvPr id="17" name="Obdélník 16"/>
          <p:cNvSpPr/>
          <p:nvPr/>
        </p:nvSpPr>
        <p:spPr>
          <a:xfrm>
            <a:off x="0" y="4071942"/>
            <a:ext cx="914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http://upload.wikimedia.org/wikipedia/commons/thumb/8/8b/Studnicni_hora.jpg/250px-Studnicni_hora.jpg</a:t>
            </a:r>
            <a:endParaRPr lang="cs-CZ" sz="1200" dirty="0"/>
          </a:p>
        </p:txBody>
      </p:sp>
    </p:spTree>
  </p:cSld>
  <p:clrMapOvr>
    <a:masterClrMapping/>
  </p:clrMapOvr>
  <p:transition>
    <p:wipe dir="d"/>
    <p:sndAc>
      <p:stSnd>
        <p:snd r:embed="rId3" name="chimes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</TotalTime>
  <Words>629</Words>
  <Application>Microsoft Office PowerPoint</Application>
  <PresentationFormat>Předvádění na obrazovce (4:3)</PresentationFormat>
  <Paragraphs>56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ČESKÝ JAZYK – ČTENÍ Svět kolem nás Základní škola, Hořice, Husova 11 VY_12_INOVACE 2_08  </vt:lpstr>
      <vt:lpstr>Snímek 2</vt:lpstr>
      <vt:lpstr>Královéhradecký kraj        </vt:lpstr>
      <vt:lpstr>Vyhledej v textu odpovědi na otázky:</vt:lpstr>
      <vt:lpstr>Poznáš tato města a památky?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Matouš</cp:lastModifiedBy>
  <cp:revision>182</cp:revision>
  <dcterms:created xsi:type="dcterms:W3CDTF">2010-10-19T08:27:42Z</dcterms:created>
  <dcterms:modified xsi:type="dcterms:W3CDTF">2012-10-07T19:48:15Z</dcterms:modified>
</cp:coreProperties>
</file>