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8"/>
  </p:notesMasterIdLst>
  <p:sldIdLst>
    <p:sldId id="256" r:id="rId2"/>
    <p:sldId id="271" r:id="rId3"/>
    <p:sldId id="263" r:id="rId4"/>
    <p:sldId id="272" r:id="rId5"/>
    <p:sldId id="273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>
        <p:scale>
          <a:sx n="114" d="100"/>
          <a:sy n="114" d="100"/>
        </p:scale>
        <p:origin x="-114" y="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F93D7F6-3ED9-41C7-A3E9-5EAFB7BE053E}" type="datetimeFigureOut">
              <a:rPr lang="cs-CZ"/>
              <a:pPr>
                <a:defRPr/>
              </a:pPr>
              <a:t>16.10.2012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58F0A3-FA9B-4285-981F-9EA15AB609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6962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58F0A3-FA9B-4285-981F-9EA15AB609E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418128-6C5E-4508-91FE-7F5001440014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07CC36-97A2-463D-B77D-441A6C9DC8C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0B1BE-C640-478B-85B4-4A3BDCD47844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EB10F-82AA-468E-A928-43E0E4689CD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F48D8-F1B1-483F-B2BF-E2DFCFA250EE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729D0-7AC2-4163-8F9D-99028A9A979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478CD-6B68-4790-AA0D-CE0C65467A92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750-0BB8-4F81-8675-DDFAEFC0541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1800A5-14FB-4E0F-8D2B-80AD3D3122B9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F37BCD-65D0-4AD1-B9D7-990632F3D9E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3E954-7CB8-4237-8D09-8F02C64F2947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801CC9-CF60-4D7E-85DA-B58DA4DFB5D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F0F8D8-BAC9-4630-977E-94FF09D3DAB5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8C092B-9763-482A-BDBB-B839C77621D0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25FAD6-483C-49D2-B0E2-D3B77ACD50B4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3FD347-65DD-4779-AEDA-D06364AC4BE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13CCE4-66DA-4A0B-AA18-56D293D488BC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2BFC2-6B06-4CEE-B599-E837330D96F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326C0-D3B5-4E59-A811-375C9BE4508F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FF8A87-7C12-46C3-A1AA-08BA82725D8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396A67-F1DB-493F-AC18-61638E3E6D9B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D5DC19-292C-4812-B75D-A09E5FBE13E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4DF35A-6E61-4D68-B318-ECE388BC29F8}" type="datetime1">
              <a:rPr lang="cs-CZ" smtClean="0"/>
              <a:t>16.10.2012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075CE6A-C56D-4A46-83E8-F7C8AD6D9B0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ČESKÝ JAZYK – ČTENÍ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Svět </a:t>
            </a:r>
            <a:r>
              <a:rPr lang="cs-CZ" sz="3200" b="1" smtClean="0">
                <a:latin typeface="+mn-lt"/>
              </a:rPr>
              <a:t>kolem nás</a:t>
            </a:r>
            <a:r>
              <a:rPr lang="cs-CZ" sz="3200" b="1" dirty="0" smtClean="0">
                <a:latin typeface="+mn-lt"/>
              </a:rPr>
              <a:t/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smtClean="0">
                <a:latin typeface="+mn-lt"/>
              </a:rPr>
              <a:t>VY_12_INOVACE 2_07 </a:t>
            </a:r>
            <a:r>
              <a:rPr lang="cs-CZ" sz="3200" b="1" dirty="0" smtClean="0">
                <a:latin typeface="+mn-lt"/>
              </a:rPr>
              <a:t/>
            </a:r>
            <a:br>
              <a:rPr lang="cs-CZ" sz="3200" b="1" dirty="0" smtClean="0">
                <a:latin typeface="+mn-lt"/>
              </a:rPr>
            </a:b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cs-CZ" dirty="0" smtClean="0">
              <a:latin typeface="+mn-lt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306836"/>
              </p:ext>
            </p:extLst>
          </p:nvPr>
        </p:nvGraphicFramePr>
        <p:xfrm>
          <a:off x="1476375" y="1428736"/>
          <a:ext cx="6144344" cy="4206240"/>
        </p:xfrm>
        <a:graphic>
          <a:graphicData uri="http://schemas.openxmlformats.org/drawingml/2006/table">
            <a:tbl>
              <a:tblPr firstRow="1" bandRow="1"/>
              <a:tblGrid>
                <a:gridCol w="3072172"/>
                <a:gridCol w="3072172"/>
              </a:tblGrid>
              <a:tr h="354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NÁZEV</a:t>
                      </a:r>
                      <a:r>
                        <a:rPr lang="cs-CZ" baseline="0" dirty="0" smtClean="0"/>
                        <a:t>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baseline="0" dirty="0" smtClean="0"/>
                        <a:t>Liberecký kraj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/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Marie Matoušová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STRUČNÁ ANOTACE (</a:t>
                      </a:r>
                      <a:r>
                        <a:rPr lang="cs-CZ" sz="1400" dirty="0" smtClean="0"/>
                        <a:t>OBSAH, DATUM PILOTÁŽE</a:t>
                      </a:r>
                      <a:r>
                        <a:rPr lang="cs-CZ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Práce s textem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PŘEDMĚT (</a:t>
                      </a:r>
                      <a:r>
                        <a:rPr lang="cs-CZ" sz="1400" dirty="0" smtClean="0"/>
                        <a:t>VE KTERÉM BYL MATERIÁL ODUČEN</a:t>
                      </a:r>
                      <a:r>
                        <a:rPr lang="cs-CZ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mtClean="0"/>
                        <a:t>Čtení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OČEKÁVANÝ VÝSTUP</a:t>
                      </a:r>
                      <a:r>
                        <a:rPr lang="cs-CZ" baseline="0" dirty="0" smtClean="0"/>
                        <a:t> (</a:t>
                      </a:r>
                      <a:r>
                        <a:rPr lang="cs-CZ" sz="1400" baseline="0" dirty="0" smtClean="0"/>
                        <a:t>INOVACE</a:t>
                      </a:r>
                      <a:r>
                        <a:rPr lang="cs-CZ" baseline="0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Porozumění textu, práce s textem, doplnění</a:t>
                      </a:r>
                      <a:r>
                        <a:rPr lang="cs-CZ" baseline="0" dirty="0" smtClean="0"/>
                        <a:t> PL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VĚKOVÁ SKUPINA: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7. ročník praktická škola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METODICKÝ</a:t>
                      </a:r>
                      <a:r>
                        <a:rPr lang="cs-CZ" baseline="0" dirty="0" smtClean="0"/>
                        <a:t> POKYN: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Společné čtení, vysvětlení, odpovídat na otázky, práce </a:t>
                      </a:r>
                    </a:p>
                    <a:p>
                      <a:r>
                        <a:rPr lang="cs-CZ" dirty="0" smtClean="0"/>
                        <a:t>s PL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908175" y="692150"/>
            <a:ext cx="56880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kern="0" dirty="0">
                <a:solidFill>
                  <a:sysClr val="windowText" lastClr="000000"/>
                </a:solidFill>
              </a:rPr>
              <a:t>ANOTACE</a:t>
            </a:r>
          </a:p>
        </p:txBody>
      </p:sp>
    </p:spTree>
  </p:cSld>
  <p:clrMapOvr>
    <a:masterClrMapping/>
  </p:clrMapOvr>
  <p:transition>
    <p:pull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Liberecký kraj        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1800" i="1" dirty="0" smtClean="0"/>
              <a:t>Liberecký kraj patří k nejmenším v České republice.</a:t>
            </a:r>
          </a:p>
          <a:p>
            <a:pPr>
              <a:buNone/>
            </a:pPr>
            <a:r>
              <a:rPr lang="cs-CZ" sz="1800" i="1" dirty="0" smtClean="0"/>
              <a:t>Povrch: převažují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vrchoviny a hory </a:t>
            </a:r>
            <a:r>
              <a:rPr lang="cs-CZ" sz="1800" i="1" dirty="0" smtClean="0"/>
              <a:t>– zasahují sem Jizerské hory a Krkonoše, patří k nejnavštěvovanějším a turisticky oblíbeným místům v naší republice. Nad Libercem se vypíná vrchol Ještěd s nápadnou televizní věží. Tato stavba je zapsána do seznamu Národních kulturních památek.</a:t>
            </a:r>
            <a:endParaRPr lang="cs-CZ" sz="18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</a:t>
            </a:r>
            <a:endParaRPr lang="cs-CZ" sz="1800" i="1" dirty="0" smtClean="0"/>
          </a:p>
          <a:p>
            <a:pPr>
              <a:buNone/>
            </a:pPr>
            <a:r>
              <a:rPr lang="cs-CZ" sz="1800" i="1" dirty="0" smtClean="0"/>
              <a:t>Řeky: 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Jizera  </a:t>
            </a:r>
            <a:r>
              <a:rPr lang="cs-CZ" sz="1800" i="1" dirty="0" smtClean="0"/>
              <a:t>– pramení v Jizerských horách</a:t>
            </a:r>
          </a:p>
          <a:p>
            <a:pPr>
              <a:buNone/>
            </a:pPr>
            <a:r>
              <a:rPr lang="cs-CZ" sz="1800" i="1" dirty="0" smtClean="0"/>
              <a:t>           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Nisa</a:t>
            </a:r>
            <a:r>
              <a:rPr lang="cs-CZ" sz="1800" i="1" dirty="0" smtClean="0"/>
              <a:t> – protéká Libercem, Jabloncem nad Nisou</a:t>
            </a:r>
          </a:p>
          <a:p>
            <a:pPr>
              <a:buNone/>
            </a:pPr>
            <a:r>
              <a:rPr lang="cs-CZ" sz="1800" i="1" dirty="0" smtClean="0"/>
              <a:t> Podnebí zde je spíše chladnější. Jizerské hory jsou velmi deštivé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Krkonoše a Jizerské hory </a:t>
            </a:r>
            <a:r>
              <a:rPr lang="cs-CZ" sz="1800" i="1" dirty="0" smtClean="0"/>
              <a:t>jsou rájem pro milovníky zimních sportů. Známý je běžecký závod Jizerská padesátka.</a:t>
            </a:r>
          </a:p>
          <a:p>
            <a:pPr>
              <a:buNone/>
            </a:pPr>
            <a:r>
              <a:rPr lang="cs-CZ" sz="1800" i="1" dirty="0" smtClean="0"/>
              <a:t>Město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Liberec</a:t>
            </a:r>
            <a:r>
              <a:rPr lang="cs-CZ" sz="1800" i="1" dirty="0" smtClean="0"/>
              <a:t>  (97 000 obyvatel)je v kraji největší, sídlí zde Krajský úřad. Textilní průmysl je na ústupu.</a:t>
            </a:r>
          </a:p>
          <a:p>
            <a:pPr>
              <a:buNone/>
            </a:pPr>
            <a:r>
              <a:rPr lang="cs-CZ" sz="1800" i="1" dirty="0" smtClean="0"/>
              <a:t>Město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Jablonec nad Nisou </a:t>
            </a:r>
            <a:r>
              <a:rPr lang="cs-CZ" sz="1800" i="1" dirty="0" smtClean="0"/>
              <a:t>je menší (45 000) obyvatel. Vyrábí se zde světoznámá bižuterie a razí mince, které všichni používáme.</a:t>
            </a:r>
          </a:p>
          <a:p>
            <a:pPr>
              <a:buNone/>
            </a:pPr>
            <a:r>
              <a:rPr lang="cs-CZ" sz="1800" i="1" dirty="0" smtClean="0"/>
              <a:t>Města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Nový Bor, Železný Brod a Kamenický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Šenov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smtClean="0"/>
              <a:t>se proslavila výrobou skla, křišťálových lustrů.</a:t>
            </a:r>
          </a:p>
          <a:p>
            <a:pPr>
              <a:buNone/>
            </a:pPr>
            <a:r>
              <a:rPr lang="cs-CZ" sz="1800" i="1" dirty="0" smtClean="0"/>
              <a:t>Města Česká Lípa a Semily patří k menším.</a:t>
            </a:r>
          </a:p>
          <a:p>
            <a:pPr>
              <a:buNone/>
            </a:pPr>
            <a:r>
              <a:rPr lang="cs-CZ" sz="1800" i="1" dirty="0" smtClean="0"/>
              <a:t>Bránu do Českého Ráje tvoří město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Turnov</a:t>
            </a:r>
            <a:r>
              <a:rPr lang="cs-CZ" sz="1800" i="1" dirty="0" smtClean="0"/>
              <a:t>. Je zde nejstarší šperkařská škola na světě. Jsou zde naleziště českého granátu.</a:t>
            </a:r>
          </a:p>
          <a:p>
            <a:pPr>
              <a:buNone/>
            </a:pP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Český Ráj </a:t>
            </a:r>
            <a:r>
              <a:rPr lang="cs-CZ" sz="1800" i="1" dirty="0" smtClean="0"/>
              <a:t>byl vyhlášen jako naše první chráněná krajinná oblast. Tvoří ji pískovcové skály a rozmanité přírodní útvary. Vrch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Kozákov</a:t>
            </a:r>
            <a:r>
              <a:rPr lang="cs-CZ" sz="1800" i="1" dirty="0" smtClean="0"/>
              <a:t> je nalezištěm drahých kamenů.</a:t>
            </a:r>
          </a:p>
          <a:p>
            <a:pPr>
              <a:buNone/>
            </a:pPr>
            <a:r>
              <a:rPr lang="cs-CZ" sz="1800" i="1" dirty="0" smtClean="0"/>
              <a:t>V kraji najdeme mnoho hradů a zámků – např.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Frýdlant, Hrubá skála,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Valdštejn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18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Sychrov</a:t>
            </a:r>
            <a:endParaRPr lang="cs-CZ" sz="18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>
    <p:pull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8581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Vyhledej v textu odpovědi na otázky: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7224" y="1857364"/>
            <a:ext cx="803296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Jaký povrch v kraji převažuje? …………………………………………………..</a:t>
            </a:r>
          </a:p>
          <a:p>
            <a:r>
              <a:rPr lang="cs-CZ" dirty="0" smtClean="0"/>
              <a:t>Jak se jmenují hory v tomto kraji? ……………………………………………….</a:t>
            </a:r>
          </a:p>
          <a:p>
            <a:r>
              <a:rPr lang="cs-CZ" dirty="0" smtClean="0"/>
              <a:t>Napiš 2 řeky, které najdeme v kraji. ……………………………………………..</a:t>
            </a:r>
          </a:p>
          <a:p>
            <a:r>
              <a:rPr lang="cs-CZ" dirty="0" smtClean="0"/>
              <a:t>Kde pramení řeka Jizera? ……………………………………………………….</a:t>
            </a:r>
          </a:p>
          <a:p>
            <a:r>
              <a:rPr lang="cs-CZ" dirty="0" smtClean="0"/>
              <a:t>Které hrady a zámky zde můžeme navštívit? ………………………………….</a:t>
            </a:r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r>
              <a:rPr lang="cs-CZ" dirty="0" smtClean="0"/>
              <a:t>Jaký průmysl v kraji najdeme? …………………………………………………..</a:t>
            </a:r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r>
              <a:rPr lang="cs-CZ" dirty="0" smtClean="0"/>
              <a:t>Napiš denně používaný produkt vyráběný v Jablonci nad Nisou. ……………</a:t>
            </a:r>
          </a:p>
          <a:p>
            <a:r>
              <a:rPr lang="cs-CZ" dirty="0" smtClean="0"/>
              <a:t>Napiš 5 dalších měst, která jsou významná. …………………………………….</a:t>
            </a:r>
          </a:p>
          <a:p>
            <a:r>
              <a:rPr lang="cs-CZ" dirty="0" smtClean="0"/>
              <a:t>…………………………………………………………………………………………</a:t>
            </a:r>
          </a:p>
          <a:p>
            <a:r>
              <a:rPr lang="cs-CZ" dirty="0" smtClean="0"/>
              <a:t>Jak se jmenuje chráněná krajinná oblast u Turnova? …………………………..</a:t>
            </a:r>
          </a:p>
          <a:p>
            <a:r>
              <a:rPr lang="cs-CZ" dirty="0" smtClean="0"/>
              <a:t>Co je v ní </a:t>
            </a:r>
            <a:r>
              <a:rPr lang="cs-CZ" dirty="0" err="1" smtClean="0"/>
              <a:t>výjímečné</a:t>
            </a:r>
            <a:r>
              <a:rPr lang="cs-CZ" dirty="0" smtClean="0"/>
              <a:t>? ……………………………………………………………….</a:t>
            </a:r>
          </a:p>
          <a:p>
            <a:r>
              <a:rPr lang="cs-CZ" dirty="0" smtClean="0"/>
              <a:t>Byl jsi tam někdy na výletě? ……………………………………………………….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Poznáš tato města a památky?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pic>
        <p:nvPicPr>
          <p:cNvPr id="3074" name="Picture 2" descr="Hotel a vysílač na Ještěd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736"/>
            <a:ext cx="2381250" cy="1676400"/>
          </a:xfrm>
          <a:prstGeom prst="rect">
            <a:avLst/>
          </a:prstGeom>
          <a:noFill/>
        </p:spPr>
      </p:pic>
      <p:pic>
        <p:nvPicPr>
          <p:cNvPr id="3076" name="Picture 4" descr="Pohled na Liberec z Ještěd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1428736"/>
            <a:ext cx="2419350" cy="1819276"/>
          </a:xfrm>
          <a:prstGeom prst="rect">
            <a:avLst/>
          </a:prstGeom>
          <a:noFill/>
        </p:spPr>
      </p:pic>
      <p:pic>
        <p:nvPicPr>
          <p:cNvPr id="3078" name="Picture 6" descr="http://upload.wikimedia.org/wikipedia/commons/thumb/6/6f/Costume_Jewelry.jpg/220px-Costume_Jewelr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500438"/>
            <a:ext cx="2095500" cy="3152775"/>
          </a:xfrm>
          <a:prstGeom prst="rect">
            <a:avLst/>
          </a:prstGeom>
          <a:noFill/>
        </p:spPr>
      </p:pic>
      <p:pic>
        <p:nvPicPr>
          <p:cNvPr id="3080" name="Picture 8" descr="http://upload.wikimedia.org/wikipedia/commons/thumb/5/50/Fr%C3%BDdlant%2C_Jizersk%C3%A1%2C_z%C3%A1mek_01.jpg/200px-Fr%C3%BDdlant%2C_Jizersk%C3%A1%2C_z%C3%A1mek_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1571612"/>
            <a:ext cx="1905000" cy="1428750"/>
          </a:xfrm>
          <a:prstGeom prst="rect">
            <a:avLst/>
          </a:prstGeom>
          <a:noFill/>
        </p:spPr>
      </p:pic>
      <p:pic>
        <p:nvPicPr>
          <p:cNvPr id="3082" name="Picture 10" descr="http://upload.wikimedia.org/wikipedia/commons/thumb/5/50/Kozakov_pohled_z_klokocskeho_pruchodu.jpg/250px-Kozakov_pohled_z_klokocskeho_pruchodu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3240" y="3571876"/>
            <a:ext cx="2381250" cy="1790701"/>
          </a:xfrm>
          <a:prstGeom prst="rect">
            <a:avLst/>
          </a:prstGeom>
          <a:noFill/>
        </p:spPr>
      </p:pic>
      <p:pic>
        <p:nvPicPr>
          <p:cNvPr id="3084" name="Picture 12" descr="http://upload.wikimedia.org/wikipedia/commons/thumb/e/e8/Castle_valdstejn_005.jpg/220px-Castle_valdstejn_00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4000504"/>
            <a:ext cx="2095500" cy="140017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  <p:sndAc>
      <p:stSnd>
        <p:snd r:embed="rId2" name="camera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28728" y="1000108"/>
            <a:ext cx="1013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1643050"/>
            <a:ext cx="85010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 smtClean="0"/>
              <a:t>Zeměpis Česká republika: učebnice</a:t>
            </a:r>
            <a:r>
              <a:rPr lang="cs-CZ" sz="1200" dirty="0" smtClean="0"/>
              <a:t>. 1. vydání. Praha: Parta, 2006, 42,43. ISBN 80-7320-087-2.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0" y="1928802"/>
            <a:ext cx="885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Ještěd. In: 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 [Lindi44].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[cit. 1.9.2011]. Dostupné z: http://upload.wikimedia.org/wikipedia/commons/thumb/3/3f/Jested.jpg/250px-Jested.jpg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0" y="2413338"/>
            <a:ext cx="9001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Liberec z Ještědu. In: 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 [</a:t>
            </a:r>
            <a:r>
              <a:rPr lang="cs-CZ" sz="1200" dirty="0" err="1" smtClean="0"/>
              <a:t>Rawac</a:t>
            </a:r>
            <a:r>
              <a:rPr lang="cs-CZ" sz="1200" dirty="0" smtClean="0"/>
              <a:t>].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[cit. 15.7.2007]. Dostupné z: http://upload.wikimedia.org/wikipedia/commons/thumb/3/3f/Jested.jpg/250px-Jested.jpg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0" y="292893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Bižuterie. In: 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 [</a:t>
            </a:r>
            <a:r>
              <a:rPr lang="cs-CZ" sz="1200" dirty="0" err="1" smtClean="0"/>
              <a:t>Detlefthomas</a:t>
            </a:r>
            <a:r>
              <a:rPr lang="cs-CZ" sz="1200" dirty="0" smtClean="0"/>
              <a:t>].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[cit. 13.2.2007]. Dostupné z: http://upload.wikimedia.org/wikipedia/commons/thumb/6/6f/Costume_Jewelry.jpg/220px-Costume_Jewelry.jpg</a:t>
            </a:r>
            <a:endParaRPr lang="cs-CZ" sz="1200" dirty="0"/>
          </a:p>
        </p:txBody>
      </p:sp>
      <p:sp>
        <p:nvSpPr>
          <p:cNvPr id="14" name="Obdélník 13"/>
          <p:cNvSpPr/>
          <p:nvPr/>
        </p:nvSpPr>
        <p:spPr>
          <a:xfrm>
            <a:off x="0" y="3357562"/>
            <a:ext cx="87868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http://upload.wikimedia.org/wikipedia/commons/thumb/5/50/Fr%C3%BDdlant%2C_Jizersk%C3%A1%2C_z%C3%A1mek_01.jpg/200px-Fr%C3%BDdlant%2C_Jizersk%C3%A1%2C_z%C3%A1mek_01.jpg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0" y="385762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http://upload.wikimedia.org/wikipedia/commons/thumb/5/50/Kozakov_pohled_z_klokocskeho_pruchodu.jpg/250px-Kozakov_pohled_z_klokocskeho_pruchodu.jpg</a:t>
            </a:r>
            <a:endParaRPr lang="cs-CZ" sz="1200" dirty="0"/>
          </a:p>
        </p:txBody>
      </p:sp>
      <p:sp>
        <p:nvSpPr>
          <p:cNvPr id="16" name="Obdélník 15"/>
          <p:cNvSpPr/>
          <p:nvPr/>
        </p:nvSpPr>
        <p:spPr>
          <a:xfrm>
            <a:off x="0" y="4357694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http://upload.wikimedia.org/wikipedia/commons/thumb/e/e8/Castle_valdstejn_005.jpg/800px-Castle_valdstejn_005.jpg</a:t>
            </a:r>
            <a:endParaRPr lang="cs-CZ" sz="1200" dirty="0"/>
          </a:p>
        </p:txBody>
      </p:sp>
    </p:spTree>
  </p:cSld>
  <p:clrMapOvr>
    <a:masterClrMapping/>
  </p:clrMapOvr>
  <p:transition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</TotalTime>
  <Words>474</Words>
  <Application>Microsoft Office PowerPoint</Application>
  <PresentationFormat>Předvádění na obrazovce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ČESKÝ JAZYK – ČTENÍ Svět kolem nás Základní škola, Hořice, Husova 11 VY_12_INOVACE 2_07  </vt:lpstr>
      <vt:lpstr>Prezentace aplikace PowerPoint</vt:lpstr>
      <vt:lpstr>Liberecký kraj        </vt:lpstr>
      <vt:lpstr>Vyhledej v textu odpovědi na otázky:</vt:lpstr>
      <vt:lpstr>Poznáš tato města a památky?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Učitel</cp:lastModifiedBy>
  <cp:revision>181</cp:revision>
  <dcterms:created xsi:type="dcterms:W3CDTF">2010-10-19T08:27:42Z</dcterms:created>
  <dcterms:modified xsi:type="dcterms:W3CDTF">2012-10-16T12:04:12Z</dcterms:modified>
</cp:coreProperties>
</file>