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6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4" r:id="rId16"/>
    <p:sldId id="301" r:id="rId17"/>
    <p:sldId id="302" r:id="rId18"/>
    <p:sldId id="303" r:id="rId19"/>
    <p:sldId id="305" r:id="rId20"/>
    <p:sldId id="27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17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6B729AB-4AFB-4D3A-91CF-B36AEBC6EF5E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6E90D82-09C1-46D7-AB13-89225D7D67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E3F7B-F3F7-4CEB-BC9B-3BE895E965E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4D043-3B1A-4271-9542-D1158E94C6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A0E59-C931-4389-AB80-331DEA9A3EAB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82720-848B-41D6-B3F4-39AB0428D0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D92F-D812-4F38-B2AC-C05A7232801B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7999E-4AF7-4249-AC7B-048CDBFA1A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6F0C3-24E8-4646-8C44-2A8B1774F1B5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3D9B0-4666-4914-BA87-60DD7172ED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4DEBE-B0BB-4981-BE96-124DD7753E79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8BE8D-1DD3-45E1-B03D-60A93BE405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418F0-8A1D-4A96-A093-CC3EB7929F48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5454F-D9D8-4BBD-B8B5-C476919DAD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C608A-E6D1-41B8-A46B-619DE9D858EC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09430-75AC-4C90-9C4C-E9027D9545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ECF39-0A8B-4B8A-BB66-D577AE4BBE9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33268-FD42-48D3-A418-FDC519F289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A975B-8F05-4FB4-868A-69C023316F66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36CD4-E386-4D16-9A30-C0AFA8D57B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46F43-2A74-4C73-B21C-D1D44CF4ED39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80607-C0FA-464D-AC41-A90DF947DE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3784C-F1BA-4990-8E11-9D5AB1337805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A711F-B240-4D1D-A1FB-C5030AC3221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47C715-48D6-47A4-ACF4-173E3E20175E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2EE80F-CAEE-48CC-8409-6338E37BCA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500034" y="4143375"/>
            <a:ext cx="8215341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/>
              <a:t>Anotace</a:t>
            </a:r>
            <a:r>
              <a:rPr lang="cs-CZ" b="1"/>
              <a:t>: </a:t>
            </a:r>
            <a:r>
              <a:rPr lang="cs-CZ" smtClean="0"/>
              <a:t>Prezentace </a:t>
            </a:r>
            <a:r>
              <a:rPr lang="cs-CZ" dirty="0"/>
              <a:t>je určena pro 8. ročník, užití  Pythagorovy věty k výpočtu stěnových a tělesových úhlopříček  krychle a kvádru. Žáci pracují v sešitech souběžně s promítanou prezentací.</a:t>
            </a:r>
          </a:p>
          <a:p>
            <a:r>
              <a:rPr lang="cs-CZ" b="1" dirty="0"/>
              <a:t>Období: </a:t>
            </a:r>
            <a:r>
              <a:rPr lang="cs-CZ" dirty="0"/>
              <a:t>září – prosinec 2011</a:t>
            </a:r>
            <a:endParaRPr lang="cs-CZ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285721" y="500063"/>
            <a:ext cx="8715436" cy="2471791"/>
            <a:chOff x="285721" y="500063"/>
            <a:chExt cx="8715436" cy="2471791"/>
          </a:xfrm>
        </p:grpSpPr>
        <p:sp>
          <p:nvSpPr>
            <p:cNvPr id="7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prostoru, Pythagorova věta - t</a:t>
              </a:r>
              <a:r>
                <a:rPr lang="cs-CZ" b="1" smtClean="0"/>
                <a:t>ělesové úhlopříčky </a:t>
              </a:r>
            </a:p>
            <a:p>
              <a:r>
                <a:rPr lang="cs-CZ" b="1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VY_42_INOVACE_05/IV. SADA</a:t>
              </a:r>
            </a:p>
            <a:p>
              <a:endParaRPr lang="cs-CZ" b="1" dirty="0" smtClean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928926" y="2571744"/>
              <a:ext cx="271464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9295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délku stěnové a tělesové úhlopříčky krychle ABCDEFGH </a:t>
            </a:r>
          </a:p>
          <a:p>
            <a:r>
              <a:rPr lang="cs-CZ" sz="2000"/>
              <a:t>s délkou hrany a = 5 cm. </a:t>
            </a:r>
          </a:p>
        </p:txBody>
      </p:sp>
      <p:sp>
        <p:nvSpPr>
          <p:cNvPr id="3076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3077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3078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3079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3080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82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3083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3084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92969" y="3463132"/>
            <a:ext cx="2498725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8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3089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4099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929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Stěnové  úhlopříčky </a:t>
            </a:r>
          </a:p>
        </p:txBody>
      </p:sp>
      <p:sp>
        <p:nvSpPr>
          <p:cNvPr id="4100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4101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4102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4103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4104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06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4107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4108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92969" y="3463132"/>
            <a:ext cx="2498725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2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4113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16200000" flipH="1">
            <a:off x="1285875" y="3071813"/>
            <a:ext cx="2571750" cy="25717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5" name="TextovéPole 26"/>
          <p:cNvSpPr txBox="1">
            <a:spLocks noChangeArrowheads="1"/>
          </p:cNvSpPr>
          <p:nvPr/>
        </p:nvSpPr>
        <p:spPr bwMode="auto">
          <a:xfrm>
            <a:off x="2428875" y="3714750"/>
            <a:ext cx="357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10800000">
            <a:off x="2143125" y="4786313"/>
            <a:ext cx="1714500" cy="8572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7" name="TextovéPole 36"/>
          <p:cNvSpPr txBox="1">
            <a:spLocks noChangeArrowheads="1"/>
          </p:cNvSpPr>
          <p:nvPr/>
        </p:nvSpPr>
        <p:spPr bwMode="auto">
          <a:xfrm>
            <a:off x="2286000" y="4857750"/>
            <a:ext cx="357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4118" name="TextovéPole 37"/>
          <p:cNvSpPr txBox="1">
            <a:spLocks noChangeArrowheads="1"/>
          </p:cNvSpPr>
          <p:nvPr/>
        </p:nvSpPr>
        <p:spPr bwMode="auto">
          <a:xfrm>
            <a:off x="5072063" y="3000375"/>
            <a:ext cx="40719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Stěnové úhlopříčky krychle jsou </a:t>
            </a:r>
            <a:r>
              <a:rPr lang="cs-CZ" sz="2400" b="1"/>
              <a:t>úhlopříčky čtverců</a:t>
            </a:r>
            <a:r>
              <a:rPr lang="cs-CZ" sz="2400"/>
              <a:t>, všechny mají stejnou délku.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5123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929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Tělesové úhlopříčky </a:t>
            </a:r>
          </a:p>
        </p:txBody>
      </p:sp>
      <p:sp>
        <p:nvSpPr>
          <p:cNvPr id="5124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5125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5126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5127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5128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0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5131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5132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92969" y="3463132"/>
            <a:ext cx="2498725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6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5137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357438" y="2286000"/>
            <a:ext cx="35718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t</a:t>
            </a:r>
          </a:p>
        </p:txBody>
      </p:sp>
      <p:sp>
        <p:nvSpPr>
          <p:cNvPr id="5139" name="TextovéPole 37"/>
          <p:cNvSpPr txBox="1">
            <a:spLocks noChangeArrowheads="1"/>
          </p:cNvSpPr>
          <p:nvPr/>
        </p:nvSpPr>
        <p:spPr bwMode="auto">
          <a:xfrm>
            <a:off x="5072063" y="3000375"/>
            <a:ext cx="40719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Tělesové úhlopříčky krychle spojují protější vrcholy, mají stejnou délku.</a:t>
            </a:r>
          </a:p>
        </p:txBody>
      </p:sp>
      <p:cxnSp>
        <p:nvCxnSpPr>
          <p:cNvPr id="36" name="Přímá spojovací čára 35"/>
          <p:cNvCxnSpPr/>
          <p:nvPr/>
        </p:nvCxnSpPr>
        <p:spPr>
          <a:xfrm rot="16200000" flipH="1">
            <a:off x="1285875" y="3071813"/>
            <a:ext cx="3429000" cy="171450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2143125" y="3071813"/>
            <a:ext cx="1714500" cy="171450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143125" y="4071938"/>
            <a:ext cx="357188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147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929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Stěnová úhlopříčka</a:t>
            </a:r>
          </a:p>
        </p:txBody>
      </p:sp>
      <p:sp>
        <p:nvSpPr>
          <p:cNvPr id="6148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6149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6150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6151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6152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54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6155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6156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92969" y="3463132"/>
            <a:ext cx="2498725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0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6161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16200000" flipH="1">
            <a:off x="1285875" y="3071813"/>
            <a:ext cx="2571750" cy="25717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3" name="TextovéPole 26"/>
          <p:cNvSpPr txBox="1">
            <a:spLocks noChangeArrowheads="1"/>
          </p:cNvSpPr>
          <p:nvPr/>
        </p:nvSpPr>
        <p:spPr bwMode="auto">
          <a:xfrm>
            <a:off x="2428875" y="3714750"/>
            <a:ext cx="357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6164" name="TextovéPole 37"/>
          <p:cNvSpPr txBox="1">
            <a:spLocks noChangeArrowheads="1"/>
          </p:cNvSpPr>
          <p:nvPr/>
        </p:nvSpPr>
        <p:spPr bwMode="auto">
          <a:xfrm>
            <a:off x="5214938" y="2428875"/>
            <a:ext cx="43576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Trojúhelník EBF </a:t>
            </a:r>
          </a:p>
          <a:p>
            <a:r>
              <a:rPr lang="cs-CZ" sz="2400"/>
              <a:t>   - je </a:t>
            </a:r>
            <a:r>
              <a:rPr lang="cs-CZ" sz="2400" b="1"/>
              <a:t>pravoúhlý</a:t>
            </a:r>
            <a:r>
              <a:rPr lang="cs-CZ" sz="2400"/>
              <a:t>, </a:t>
            </a:r>
          </a:p>
          <a:p>
            <a:r>
              <a:rPr lang="cs-CZ" sz="2400"/>
              <a:t>   - stěnová úhlopříčka </a:t>
            </a:r>
          </a:p>
          <a:p>
            <a:r>
              <a:rPr lang="cs-CZ" sz="2400"/>
              <a:t>      je </a:t>
            </a:r>
            <a:r>
              <a:rPr lang="cs-CZ" sz="2400" b="1"/>
              <a:t>přepona</a:t>
            </a:r>
            <a:r>
              <a:rPr lang="cs-CZ" sz="2400"/>
              <a:t>     EBF.</a:t>
            </a:r>
          </a:p>
        </p:txBody>
      </p:sp>
      <p:sp>
        <p:nvSpPr>
          <p:cNvPr id="29" name="Elipsa 28"/>
          <p:cNvSpPr/>
          <p:nvPr/>
        </p:nvSpPr>
        <p:spPr>
          <a:xfrm>
            <a:off x="3714750" y="3143250"/>
            <a:ext cx="71438" cy="71438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 rot="11349394">
            <a:off x="3532188" y="2946400"/>
            <a:ext cx="650875" cy="444500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7429500" y="3714750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171" name="TextovéPole 17"/>
          <p:cNvSpPr txBox="1">
            <a:spLocks noChangeArrowheads="1"/>
          </p:cNvSpPr>
          <p:nvPr/>
        </p:nvSpPr>
        <p:spPr bwMode="auto">
          <a:xfrm>
            <a:off x="857250" y="785813"/>
            <a:ext cx="7929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Stěnová úhlopříčka</a:t>
            </a:r>
          </a:p>
        </p:txBody>
      </p:sp>
      <p:sp>
        <p:nvSpPr>
          <p:cNvPr id="7172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7173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7174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7175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7176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8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7179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7180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92969" y="3463132"/>
            <a:ext cx="2498725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4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7185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16200000" flipH="1">
            <a:off x="1285875" y="3071813"/>
            <a:ext cx="2571750" cy="25717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7" name="TextovéPole 26"/>
          <p:cNvSpPr txBox="1">
            <a:spLocks noChangeArrowheads="1"/>
          </p:cNvSpPr>
          <p:nvPr/>
        </p:nvSpPr>
        <p:spPr bwMode="auto">
          <a:xfrm>
            <a:off x="2428875" y="3714750"/>
            <a:ext cx="357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7188" name="TextovéPole 37"/>
          <p:cNvSpPr txBox="1">
            <a:spLocks noChangeArrowheads="1"/>
          </p:cNvSpPr>
          <p:nvPr/>
        </p:nvSpPr>
        <p:spPr bwMode="auto">
          <a:xfrm>
            <a:off x="5929313" y="2428875"/>
            <a:ext cx="2928937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baseline="30000" dirty="0"/>
              <a:t>2</a:t>
            </a:r>
            <a:r>
              <a:rPr lang="cs-CZ" sz="3200" b="1" dirty="0"/>
              <a:t> = a</a:t>
            </a:r>
            <a:r>
              <a:rPr lang="cs-CZ" sz="3200" b="1" baseline="30000" dirty="0"/>
              <a:t>2</a:t>
            </a:r>
            <a:r>
              <a:rPr lang="cs-CZ" sz="3200" b="1" dirty="0"/>
              <a:t> + </a:t>
            </a:r>
            <a:r>
              <a:rPr lang="cs-CZ" sz="3200" b="1" dirty="0" err="1"/>
              <a:t>a</a:t>
            </a:r>
            <a:r>
              <a:rPr lang="cs-CZ" sz="3200" b="1" baseline="30000" dirty="0" err="1"/>
              <a:t>2</a:t>
            </a:r>
            <a:endParaRPr lang="cs-CZ" sz="3200" b="1" baseline="30000" dirty="0"/>
          </a:p>
          <a:p>
            <a:r>
              <a:rPr lang="cs-CZ" sz="3200" b="1" dirty="0"/>
              <a:t>s</a:t>
            </a:r>
            <a:r>
              <a:rPr lang="cs-CZ" sz="3200" b="1" baseline="30000" dirty="0"/>
              <a:t>2</a:t>
            </a:r>
            <a:r>
              <a:rPr lang="cs-CZ" sz="3200" b="1" dirty="0"/>
              <a:t> = 5</a:t>
            </a:r>
            <a:r>
              <a:rPr lang="cs-CZ" sz="3200" b="1" baseline="30000" dirty="0"/>
              <a:t>2</a:t>
            </a:r>
            <a:r>
              <a:rPr lang="cs-CZ" sz="3200" b="1" dirty="0"/>
              <a:t> + </a:t>
            </a:r>
            <a:r>
              <a:rPr lang="cs-CZ" sz="3200" b="1" dirty="0" err="1"/>
              <a:t>5</a:t>
            </a:r>
            <a:r>
              <a:rPr lang="cs-CZ" sz="3200" b="1" baseline="30000" dirty="0" err="1"/>
              <a:t>2</a:t>
            </a:r>
            <a:r>
              <a:rPr lang="cs-CZ" sz="3200" b="1" dirty="0"/>
              <a:t> </a:t>
            </a:r>
          </a:p>
          <a:p>
            <a:r>
              <a:rPr lang="cs-CZ" sz="3200" b="1" dirty="0"/>
              <a:t>s</a:t>
            </a:r>
            <a:r>
              <a:rPr lang="cs-CZ" sz="3200" b="1" baseline="30000" dirty="0"/>
              <a:t>2</a:t>
            </a:r>
            <a:r>
              <a:rPr lang="cs-CZ" sz="3200" b="1" dirty="0"/>
              <a:t> = 25 + </a:t>
            </a:r>
            <a:r>
              <a:rPr lang="cs-CZ" sz="3200" b="1" dirty="0" err="1"/>
              <a:t>25</a:t>
            </a:r>
            <a:endParaRPr lang="cs-CZ" sz="3200" b="1" dirty="0"/>
          </a:p>
          <a:p>
            <a:r>
              <a:rPr lang="cs-CZ" sz="3200" b="1" dirty="0"/>
              <a:t>s</a:t>
            </a:r>
            <a:r>
              <a:rPr lang="cs-CZ" sz="3200" b="1" baseline="30000" dirty="0"/>
              <a:t>2</a:t>
            </a:r>
            <a:r>
              <a:rPr lang="cs-CZ" sz="3200" b="1" dirty="0"/>
              <a:t> = 50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baseline="30000" dirty="0">
                <a:solidFill>
                  <a:srgbClr val="FF0000"/>
                </a:solidFill>
              </a:rPr>
              <a:t> </a:t>
            </a:r>
            <a:r>
              <a:rPr lang="cs-CZ" sz="3200" b="1" dirty="0">
                <a:solidFill>
                  <a:srgbClr val="FF0000"/>
                </a:solidFill>
              </a:rPr>
              <a:t> = 7,1 cm</a:t>
            </a:r>
          </a:p>
        </p:txBody>
      </p:sp>
      <p:sp>
        <p:nvSpPr>
          <p:cNvPr id="29" name="Elipsa 28"/>
          <p:cNvSpPr/>
          <p:nvPr/>
        </p:nvSpPr>
        <p:spPr>
          <a:xfrm>
            <a:off x="3714750" y="3143250"/>
            <a:ext cx="71438" cy="71438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 rot="11349394">
            <a:off x="3532188" y="2946400"/>
            <a:ext cx="650875" cy="444500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91" name="TextovéPole 39"/>
          <p:cNvSpPr txBox="1">
            <a:spLocks noChangeArrowheads="1"/>
          </p:cNvSpPr>
          <p:nvPr/>
        </p:nvSpPr>
        <p:spPr bwMode="auto">
          <a:xfrm>
            <a:off x="3857625" y="3929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7192" name="TextovéPole 39"/>
          <p:cNvSpPr txBox="1">
            <a:spLocks noChangeArrowheads="1"/>
          </p:cNvSpPr>
          <p:nvPr/>
        </p:nvSpPr>
        <p:spPr bwMode="auto">
          <a:xfrm>
            <a:off x="2571750" y="25003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8195" name="TextovéPole 17"/>
          <p:cNvSpPr txBox="1">
            <a:spLocks noChangeArrowheads="1"/>
          </p:cNvSpPr>
          <p:nvPr/>
        </p:nvSpPr>
        <p:spPr bwMode="auto">
          <a:xfrm>
            <a:off x="928688" y="785813"/>
            <a:ext cx="7929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Tělesová  úhlopříčka</a:t>
            </a:r>
          </a:p>
        </p:txBody>
      </p:sp>
      <p:sp>
        <p:nvSpPr>
          <p:cNvPr id="8196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8197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8198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8199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8200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02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8203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8204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57250" y="3500438"/>
            <a:ext cx="2571750" cy="0"/>
          </a:xfrm>
          <a:prstGeom prst="line">
            <a:avLst/>
          </a:prstGeom>
          <a:ln w="76200">
            <a:solidFill>
              <a:srgbClr val="0070C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8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8209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2143125" y="4786313"/>
            <a:ext cx="1714500" cy="8572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1" name="TextovéPole 26"/>
          <p:cNvSpPr txBox="1">
            <a:spLocks noChangeArrowheads="1"/>
          </p:cNvSpPr>
          <p:nvPr/>
        </p:nvSpPr>
        <p:spPr bwMode="auto">
          <a:xfrm>
            <a:off x="2357438" y="4929188"/>
            <a:ext cx="357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8212" name="TextovéPole 37"/>
          <p:cNvSpPr txBox="1">
            <a:spLocks noChangeArrowheads="1"/>
          </p:cNvSpPr>
          <p:nvPr/>
        </p:nvSpPr>
        <p:spPr bwMode="auto">
          <a:xfrm>
            <a:off x="5214938" y="2428875"/>
            <a:ext cx="43576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Trojúhelník BDH </a:t>
            </a:r>
          </a:p>
          <a:p>
            <a:r>
              <a:rPr lang="cs-CZ" sz="2400"/>
              <a:t>   - je </a:t>
            </a:r>
            <a:r>
              <a:rPr lang="cs-CZ" sz="2400" b="1"/>
              <a:t>pravoúhlý</a:t>
            </a:r>
          </a:p>
          <a:p>
            <a:r>
              <a:rPr lang="cs-CZ" sz="2400"/>
              <a:t>   - tělesová úhlopříčka</a:t>
            </a:r>
          </a:p>
          <a:p>
            <a:r>
              <a:rPr lang="cs-CZ" sz="2400"/>
              <a:t>      je </a:t>
            </a:r>
            <a:r>
              <a:rPr lang="cs-CZ" sz="2400" b="1"/>
              <a:t>přepona     </a:t>
            </a:r>
            <a:r>
              <a:rPr lang="cs-CZ" sz="2400"/>
              <a:t>BDH.</a:t>
            </a:r>
          </a:p>
        </p:txBody>
      </p:sp>
      <p:sp>
        <p:nvSpPr>
          <p:cNvPr id="29" name="Elipsa 28"/>
          <p:cNvSpPr/>
          <p:nvPr/>
        </p:nvSpPr>
        <p:spPr>
          <a:xfrm>
            <a:off x="2286000" y="4643438"/>
            <a:ext cx="71438" cy="7143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 rot="1048518">
            <a:off x="1641475" y="4400550"/>
            <a:ext cx="889000" cy="822325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15" name="TextovéPole 39"/>
          <p:cNvSpPr txBox="1">
            <a:spLocks noChangeArrowheads="1"/>
          </p:cNvSpPr>
          <p:nvPr/>
        </p:nvSpPr>
        <p:spPr bwMode="auto">
          <a:xfrm>
            <a:off x="3857625" y="3929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8216" name="TextovéPole 39"/>
          <p:cNvSpPr txBox="1">
            <a:spLocks noChangeArrowheads="1"/>
          </p:cNvSpPr>
          <p:nvPr/>
        </p:nvSpPr>
        <p:spPr bwMode="auto">
          <a:xfrm>
            <a:off x="1714500" y="3500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cxnSp>
        <p:nvCxnSpPr>
          <p:cNvPr id="42" name="Přímá spojovací čára 41"/>
          <p:cNvCxnSpPr/>
          <p:nvPr/>
        </p:nvCxnSpPr>
        <p:spPr>
          <a:xfrm rot="16200000" flipV="1">
            <a:off x="1285875" y="3071813"/>
            <a:ext cx="3429000" cy="171450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143250" y="3786188"/>
            <a:ext cx="357188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t</a:t>
            </a:r>
          </a:p>
        </p:txBody>
      </p:sp>
      <p:sp>
        <p:nvSpPr>
          <p:cNvPr id="45" name="Rovnoramenný trojúhelník 44"/>
          <p:cNvSpPr/>
          <p:nvPr/>
        </p:nvSpPr>
        <p:spPr>
          <a:xfrm>
            <a:off x="7500938" y="3714750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9219" name="TextovéPole 17"/>
          <p:cNvSpPr txBox="1">
            <a:spLocks noChangeArrowheads="1"/>
          </p:cNvSpPr>
          <p:nvPr/>
        </p:nvSpPr>
        <p:spPr bwMode="auto">
          <a:xfrm>
            <a:off x="928688" y="785813"/>
            <a:ext cx="7929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Tělesová  úhlopříčka</a:t>
            </a:r>
          </a:p>
        </p:txBody>
      </p:sp>
      <p:sp>
        <p:nvSpPr>
          <p:cNvPr id="9220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9221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9222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9223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9224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26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9227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9228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57250" y="3500438"/>
            <a:ext cx="2571750" cy="0"/>
          </a:xfrm>
          <a:prstGeom prst="line">
            <a:avLst/>
          </a:prstGeom>
          <a:ln w="76200">
            <a:solidFill>
              <a:srgbClr val="0070C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2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9233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2143125" y="4786313"/>
            <a:ext cx="1714500" cy="8572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35" name="TextovéPole 26"/>
          <p:cNvSpPr txBox="1">
            <a:spLocks noChangeArrowheads="1"/>
          </p:cNvSpPr>
          <p:nvPr/>
        </p:nvSpPr>
        <p:spPr bwMode="auto">
          <a:xfrm>
            <a:off x="2357438" y="4929188"/>
            <a:ext cx="357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9236" name="TextovéPole 37"/>
          <p:cNvSpPr txBox="1">
            <a:spLocks noChangeArrowheads="1"/>
          </p:cNvSpPr>
          <p:nvPr/>
        </p:nvSpPr>
        <p:spPr bwMode="auto">
          <a:xfrm>
            <a:off x="6000750" y="2357438"/>
            <a:ext cx="3429000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a</a:t>
            </a:r>
            <a:r>
              <a:rPr lang="cs-CZ" sz="3200" b="1" baseline="30000" dirty="0"/>
              <a:t>2</a:t>
            </a:r>
            <a:r>
              <a:rPr lang="cs-CZ" sz="3200" b="1" dirty="0"/>
              <a:t> + s</a:t>
            </a:r>
            <a:r>
              <a:rPr lang="cs-CZ" sz="3200" b="1" baseline="30000" dirty="0"/>
              <a:t>2</a:t>
            </a:r>
          </a:p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5</a:t>
            </a:r>
            <a:r>
              <a:rPr lang="cs-CZ" sz="3200" b="1" baseline="30000" dirty="0"/>
              <a:t>2</a:t>
            </a:r>
            <a:r>
              <a:rPr lang="cs-CZ" sz="3200" b="1" dirty="0"/>
              <a:t> + 7,1</a:t>
            </a:r>
            <a:r>
              <a:rPr lang="cs-CZ" sz="3200" b="1" baseline="30000" dirty="0"/>
              <a:t>2</a:t>
            </a:r>
            <a:endParaRPr lang="cs-CZ" sz="3200" b="1" dirty="0"/>
          </a:p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25 + 50,4</a:t>
            </a:r>
          </a:p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75,4</a:t>
            </a:r>
          </a:p>
          <a:p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  = 8,7 cm</a:t>
            </a:r>
          </a:p>
        </p:txBody>
      </p:sp>
      <p:sp>
        <p:nvSpPr>
          <p:cNvPr id="29" name="Elipsa 28"/>
          <p:cNvSpPr/>
          <p:nvPr/>
        </p:nvSpPr>
        <p:spPr>
          <a:xfrm>
            <a:off x="2286000" y="4643438"/>
            <a:ext cx="71438" cy="7143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 rot="1048518">
            <a:off x="1641475" y="4400550"/>
            <a:ext cx="889000" cy="822325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39" name="TextovéPole 39"/>
          <p:cNvSpPr txBox="1">
            <a:spLocks noChangeArrowheads="1"/>
          </p:cNvSpPr>
          <p:nvPr/>
        </p:nvSpPr>
        <p:spPr bwMode="auto">
          <a:xfrm>
            <a:off x="3857625" y="3929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9240" name="TextovéPole 39"/>
          <p:cNvSpPr txBox="1">
            <a:spLocks noChangeArrowheads="1"/>
          </p:cNvSpPr>
          <p:nvPr/>
        </p:nvSpPr>
        <p:spPr bwMode="auto">
          <a:xfrm>
            <a:off x="1714500" y="3500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cxnSp>
        <p:nvCxnSpPr>
          <p:cNvPr id="42" name="Přímá spojovací čára 41"/>
          <p:cNvCxnSpPr/>
          <p:nvPr/>
        </p:nvCxnSpPr>
        <p:spPr>
          <a:xfrm rot="16200000" flipV="1">
            <a:off x="1285875" y="3071813"/>
            <a:ext cx="3429000" cy="171450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143250" y="3786188"/>
            <a:ext cx="357188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0243" name="TextovéPole 17"/>
          <p:cNvSpPr txBox="1">
            <a:spLocks noChangeArrowheads="1"/>
          </p:cNvSpPr>
          <p:nvPr/>
        </p:nvSpPr>
        <p:spPr bwMode="auto">
          <a:xfrm>
            <a:off x="928688" y="785813"/>
            <a:ext cx="7929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Stěnová a tělesová  úhlopříčka</a:t>
            </a:r>
          </a:p>
        </p:txBody>
      </p:sp>
      <p:sp>
        <p:nvSpPr>
          <p:cNvPr id="10244" name="TextovéPole 35"/>
          <p:cNvSpPr txBox="1">
            <a:spLocks noChangeArrowheads="1"/>
          </p:cNvSpPr>
          <p:nvPr/>
        </p:nvSpPr>
        <p:spPr bwMode="auto">
          <a:xfrm>
            <a:off x="928688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0245" name="TextovéPole 36"/>
          <p:cNvSpPr txBox="1">
            <a:spLocks noChangeArrowheads="1"/>
          </p:cNvSpPr>
          <p:nvPr/>
        </p:nvSpPr>
        <p:spPr bwMode="auto">
          <a:xfrm>
            <a:off x="364331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0246" name="TextovéPole 37"/>
          <p:cNvSpPr txBox="1">
            <a:spLocks noChangeArrowheads="1"/>
          </p:cNvSpPr>
          <p:nvPr/>
        </p:nvSpPr>
        <p:spPr bwMode="auto">
          <a:xfrm>
            <a:off x="1428750" y="4429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0247" name="TextovéPole 38"/>
          <p:cNvSpPr txBox="1">
            <a:spLocks noChangeArrowheads="1"/>
          </p:cNvSpPr>
          <p:nvPr/>
        </p:nvSpPr>
        <p:spPr bwMode="auto">
          <a:xfrm>
            <a:off x="4857750" y="4500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0248" name="TextovéPole 39"/>
          <p:cNvSpPr txBox="1">
            <a:spLocks noChangeArrowheads="1"/>
          </p:cNvSpPr>
          <p:nvPr/>
        </p:nvSpPr>
        <p:spPr bwMode="auto">
          <a:xfrm>
            <a:off x="2357438" y="56435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1" name="Krychle 20"/>
          <p:cNvSpPr/>
          <p:nvPr/>
        </p:nvSpPr>
        <p:spPr>
          <a:xfrm>
            <a:off x="1285875" y="2214563"/>
            <a:ext cx="3429000" cy="342900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50" name="TextovéPole 37"/>
          <p:cNvSpPr txBox="1">
            <a:spLocks noChangeArrowheads="1"/>
          </p:cNvSpPr>
          <p:nvPr/>
        </p:nvSpPr>
        <p:spPr bwMode="auto">
          <a:xfrm>
            <a:off x="714375" y="27860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0251" name="TextovéPole 37"/>
          <p:cNvSpPr txBox="1">
            <a:spLocks noChangeArrowheads="1"/>
          </p:cNvSpPr>
          <p:nvPr/>
        </p:nvSpPr>
        <p:spPr bwMode="auto">
          <a:xfrm>
            <a:off x="4000500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0252" name="TextovéPole 37"/>
          <p:cNvSpPr txBox="1">
            <a:spLocks noChangeArrowheads="1"/>
          </p:cNvSpPr>
          <p:nvPr/>
        </p:nvSpPr>
        <p:spPr bwMode="auto">
          <a:xfrm>
            <a:off x="4786313" y="1785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857250" y="3500438"/>
            <a:ext cx="2571750" cy="0"/>
          </a:xfrm>
          <a:prstGeom prst="line">
            <a:avLst/>
          </a:prstGeom>
          <a:ln w="38100">
            <a:solidFill>
              <a:srgbClr val="0070C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2143125" y="4786313"/>
            <a:ext cx="2571750" cy="158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 flipH="1" flipV="1">
            <a:off x="1285875" y="4786313"/>
            <a:ext cx="857250" cy="85725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6" name="TextovéPole 37"/>
          <p:cNvSpPr txBox="1">
            <a:spLocks noChangeArrowheads="1"/>
          </p:cNvSpPr>
          <p:nvPr/>
        </p:nvSpPr>
        <p:spPr bwMode="auto">
          <a:xfrm>
            <a:off x="1714500" y="1714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0257" name="TextovéPole 37"/>
          <p:cNvSpPr txBox="1">
            <a:spLocks noChangeArrowheads="1"/>
          </p:cNvSpPr>
          <p:nvPr/>
        </p:nvSpPr>
        <p:spPr bwMode="auto">
          <a:xfrm>
            <a:off x="1571625" y="4357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2143125" y="4786313"/>
            <a:ext cx="1714500" cy="85725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9" name="TextovéPole 26"/>
          <p:cNvSpPr txBox="1">
            <a:spLocks noChangeArrowheads="1"/>
          </p:cNvSpPr>
          <p:nvPr/>
        </p:nvSpPr>
        <p:spPr bwMode="auto">
          <a:xfrm>
            <a:off x="2357438" y="4929188"/>
            <a:ext cx="357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0260" name="TextovéPole 37"/>
          <p:cNvSpPr txBox="1">
            <a:spLocks noChangeArrowheads="1"/>
          </p:cNvSpPr>
          <p:nvPr/>
        </p:nvSpPr>
        <p:spPr bwMode="auto">
          <a:xfrm>
            <a:off x="6072188" y="4357688"/>
            <a:ext cx="34290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 = 7,1 cm</a:t>
            </a:r>
          </a:p>
          <a:p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  = 8,7 cm</a:t>
            </a:r>
            <a:endParaRPr lang="cs-CZ" sz="32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16200000" flipV="1">
            <a:off x="1285875" y="3071813"/>
            <a:ext cx="3429000" cy="171450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143250" y="3786188"/>
            <a:ext cx="357188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1268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Vypočítej délky stěnových a tělesových úhlopříček kvádru ABCDEFGH </a:t>
            </a:r>
          </a:p>
          <a:p>
            <a:r>
              <a:rPr lang="cs-CZ" sz="2000"/>
              <a:t>s hranami  a = 3 cm, b = 4 cm, c = 5 cm.</a:t>
            </a:r>
          </a:p>
        </p:txBody>
      </p:sp>
      <p:sp>
        <p:nvSpPr>
          <p:cNvPr id="11269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1270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1271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1272" name="TextovéPole 39"/>
          <p:cNvSpPr txBox="1">
            <a:spLocks noChangeArrowheads="1"/>
          </p:cNvSpPr>
          <p:nvPr/>
        </p:nvSpPr>
        <p:spPr bwMode="auto">
          <a:xfrm>
            <a:off x="164306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1273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1274" name="TextovéPole 37"/>
          <p:cNvSpPr txBox="1">
            <a:spLocks noChangeArrowheads="1"/>
          </p:cNvSpPr>
          <p:nvPr/>
        </p:nvSpPr>
        <p:spPr bwMode="auto">
          <a:xfrm>
            <a:off x="2928938" y="27860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1275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1276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1277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81" name="TextovéPole 39"/>
          <p:cNvSpPr txBox="1">
            <a:spLocks noChangeArrowheads="1"/>
          </p:cNvSpPr>
          <p:nvPr/>
        </p:nvSpPr>
        <p:spPr bwMode="auto">
          <a:xfrm>
            <a:off x="3214688" y="5357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1282" name="TextovéPole 39"/>
          <p:cNvSpPr txBox="1">
            <a:spLocks noChangeArrowheads="1"/>
          </p:cNvSpPr>
          <p:nvPr/>
        </p:nvSpPr>
        <p:spPr bwMode="auto">
          <a:xfrm>
            <a:off x="3571875" y="3357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2292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a = 3 cm, b = 4 cm, c = 5 cm</a:t>
            </a:r>
          </a:p>
        </p:txBody>
      </p:sp>
      <p:sp>
        <p:nvSpPr>
          <p:cNvPr id="12293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2294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2295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2296" name="TextovéPole 39"/>
          <p:cNvSpPr txBox="1">
            <a:spLocks noChangeArrowheads="1"/>
          </p:cNvSpPr>
          <p:nvPr/>
        </p:nvSpPr>
        <p:spPr bwMode="auto">
          <a:xfrm>
            <a:off x="164306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2297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2298" name="TextovéPole 37"/>
          <p:cNvSpPr txBox="1">
            <a:spLocks noChangeArrowheads="1"/>
          </p:cNvSpPr>
          <p:nvPr/>
        </p:nvSpPr>
        <p:spPr bwMode="auto">
          <a:xfrm>
            <a:off x="2928938" y="27860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2299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2300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2301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05" name="TextovéPole 39"/>
          <p:cNvSpPr txBox="1">
            <a:spLocks noChangeArrowheads="1"/>
          </p:cNvSpPr>
          <p:nvPr/>
        </p:nvSpPr>
        <p:spPr bwMode="auto">
          <a:xfrm>
            <a:off x="3214688" y="5357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2306" name="TextovéPole 39"/>
          <p:cNvSpPr txBox="1">
            <a:spLocks noChangeArrowheads="1"/>
          </p:cNvSpPr>
          <p:nvPr/>
        </p:nvSpPr>
        <p:spPr bwMode="auto">
          <a:xfrm>
            <a:off x="3571875" y="335756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cxnSp>
        <p:nvCxnSpPr>
          <p:cNvPr id="20" name="Přímá spojovací čára 19"/>
          <p:cNvCxnSpPr>
            <a:stCxn id="12297" idx="3"/>
          </p:cNvCxnSpPr>
          <p:nvPr/>
        </p:nvCxnSpPr>
        <p:spPr>
          <a:xfrm flipV="1">
            <a:off x="928688" y="2286000"/>
            <a:ext cx="2643187" cy="649288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464338" y="3393286"/>
            <a:ext cx="2928939" cy="20002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2299" idx="1"/>
          </p:cNvCxnSpPr>
          <p:nvPr/>
        </p:nvCxnSpPr>
        <p:spPr>
          <a:xfrm rot="10800000" flipV="1">
            <a:off x="2928938" y="2293938"/>
            <a:ext cx="642937" cy="35639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10" name="TextovéPole 39"/>
          <p:cNvSpPr txBox="1">
            <a:spLocks noChangeArrowheads="1"/>
          </p:cNvSpPr>
          <p:nvPr/>
        </p:nvSpPr>
        <p:spPr bwMode="auto">
          <a:xfrm>
            <a:off x="1643063" y="3429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  <a:r>
              <a:rPr lang="cs-CZ" sz="3200" b="1" baseline="-25000">
                <a:solidFill>
                  <a:srgbClr val="FF0000"/>
                </a:solidFill>
              </a:rPr>
              <a:t>1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2311" name="TextovéPole 39"/>
          <p:cNvSpPr txBox="1">
            <a:spLocks noChangeArrowheads="1"/>
          </p:cNvSpPr>
          <p:nvPr/>
        </p:nvSpPr>
        <p:spPr bwMode="auto">
          <a:xfrm>
            <a:off x="1571625" y="2071688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s</a:t>
            </a:r>
            <a:r>
              <a:rPr lang="cs-CZ" sz="3200" b="1" baseline="-25000">
                <a:solidFill>
                  <a:srgbClr val="0070C0"/>
                </a:solidFill>
              </a:rPr>
              <a:t>2</a:t>
            </a:r>
            <a:endParaRPr lang="cs-CZ" sz="3200" b="1">
              <a:solidFill>
                <a:srgbClr val="0070C0"/>
              </a:solidFill>
            </a:endParaRPr>
          </a:p>
        </p:txBody>
      </p:sp>
      <p:sp>
        <p:nvSpPr>
          <p:cNvPr id="12312" name="TextovéPole 39"/>
          <p:cNvSpPr txBox="1">
            <a:spLocks noChangeArrowheads="1"/>
          </p:cNvSpPr>
          <p:nvPr/>
        </p:nvSpPr>
        <p:spPr bwMode="auto">
          <a:xfrm>
            <a:off x="3071813" y="4572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s</a:t>
            </a:r>
            <a:r>
              <a:rPr lang="cs-CZ" sz="3200" b="1" baseline="-25000">
                <a:solidFill>
                  <a:srgbClr val="00B050"/>
                </a:solidFill>
              </a:rPr>
              <a:t>3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2313" name="TextovéPole 44"/>
          <p:cNvSpPr txBox="1">
            <a:spLocks noChangeArrowheads="1"/>
          </p:cNvSpPr>
          <p:nvPr/>
        </p:nvSpPr>
        <p:spPr bwMode="auto">
          <a:xfrm>
            <a:off x="4286250" y="1643063"/>
            <a:ext cx="35718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Stěnové úhlopříčky </a:t>
            </a:r>
          </a:p>
          <a:p>
            <a:pPr algn="ctr"/>
            <a:r>
              <a:rPr lang="cs-CZ" sz="2400"/>
              <a:t>jsou </a:t>
            </a:r>
            <a:r>
              <a:rPr lang="cs-CZ" sz="2400" b="1"/>
              <a:t>přepony </a:t>
            </a:r>
          </a:p>
          <a:p>
            <a:pPr algn="ctr"/>
            <a:r>
              <a:rPr lang="cs-CZ" sz="2400"/>
              <a:t>pravoúhlých trojúhelníků</a:t>
            </a:r>
          </a:p>
        </p:txBody>
      </p:sp>
      <p:sp>
        <p:nvSpPr>
          <p:cNvPr id="12314" name="TextovéPole 45"/>
          <p:cNvSpPr txBox="1">
            <a:spLocks noChangeArrowheads="1"/>
          </p:cNvSpPr>
          <p:nvPr/>
        </p:nvSpPr>
        <p:spPr bwMode="auto">
          <a:xfrm>
            <a:off x="4572000" y="3286124"/>
            <a:ext cx="3786188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baseline="-25000" dirty="0">
                <a:solidFill>
                  <a:srgbClr val="FF0000"/>
                </a:solidFill>
              </a:rPr>
              <a:t>1</a:t>
            </a:r>
            <a:r>
              <a:rPr lang="cs-CZ" sz="2400" b="1" dirty="0">
                <a:solidFill>
                  <a:srgbClr val="FF0000"/>
                </a:solidFill>
              </a:rPr>
              <a:t> – přepona     ABF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s</a:t>
            </a:r>
            <a:r>
              <a:rPr lang="cs-CZ" sz="2400" b="1" baseline="-25000" dirty="0">
                <a:solidFill>
                  <a:srgbClr val="0070C0"/>
                </a:solidFill>
              </a:rPr>
              <a:t>2</a:t>
            </a:r>
            <a:r>
              <a:rPr lang="cs-CZ" sz="2400" b="1" dirty="0">
                <a:solidFill>
                  <a:srgbClr val="0070C0"/>
                </a:solidFill>
              </a:rPr>
              <a:t> – přepona     EFG</a:t>
            </a:r>
          </a:p>
          <a:p>
            <a:r>
              <a:rPr lang="cs-CZ" sz="2400" b="1" dirty="0">
                <a:solidFill>
                  <a:srgbClr val="00B050"/>
                </a:solidFill>
              </a:rPr>
              <a:t>s</a:t>
            </a:r>
            <a:r>
              <a:rPr lang="cs-CZ" sz="2400" b="1" baseline="-25000" dirty="0">
                <a:solidFill>
                  <a:srgbClr val="00B050"/>
                </a:solidFill>
              </a:rPr>
              <a:t>3</a:t>
            </a:r>
            <a:r>
              <a:rPr lang="cs-CZ" sz="2400" b="1" dirty="0">
                <a:solidFill>
                  <a:srgbClr val="00B050"/>
                </a:solidFill>
              </a:rPr>
              <a:t> – přepona     BCG</a:t>
            </a:r>
          </a:p>
          <a:p>
            <a:endParaRPr lang="cs-CZ" sz="2400" dirty="0"/>
          </a:p>
        </p:txBody>
      </p:sp>
      <p:sp>
        <p:nvSpPr>
          <p:cNvPr id="47" name="Rovnoramenný trojúhelník 46"/>
          <p:cNvSpPr/>
          <p:nvPr/>
        </p:nvSpPr>
        <p:spPr>
          <a:xfrm>
            <a:off x="6643688" y="3438525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sp>
        <p:nvSpPr>
          <p:cNvPr id="49" name="Rovnoramenný trojúhelník 48"/>
          <p:cNvSpPr/>
          <p:nvPr/>
        </p:nvSpPr>
        <p:spPr>
          <a:xfrm>
            <a:off x="6643688" y="3786188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sp>
        <p:nvSpPr>
          <p:cNvPr id="51" name="Rovnoramenný trojúhelník 50"/>
          <p:cNvSpPr/>
          <p:nvPr/>
        </p:nvSpPr>
        <p:spPr>
          <a:xfrm>
            <a:off x="6643688" y="4214813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928662" y="5857892"/>
            <a:ext cx="2000264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1465241" y="4392619"/>
            <a:ext cx="2928958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12297" idx="3"/>
          </p:cNvCxnSpPr>
          <p:nvPr/>
        </p:nvCxnSpPr>
        <p:spPr>
          <a:xfrm flipV="1">
            <a:off x="928688" y="2928934"/>
            <a:ext cx="2000238" cy="6354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 flipH="1" flipV="1">
            <a:off x="2928923" y="2357433"/>
            <a:ext cx="571510" cy="571504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 flipH="1" flipV="1">
            <a:off x="2928926" y="5214950"/>
            <a:ext cx="642942" cy="64294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16200000" flipH="1">
            <a:off x="2104224" y="3753636"/>
            <a:ext cx="2935295" cy="7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3316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a = 3 cm, b = 4 cm, c = 5 cm</a:t>
            </a:r>
          </a:p>
        </p:txBody>
      </p:sp>
      <p:sp>
        <p:nvSpPr>
          <p:cNvPr id="13317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3318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3319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3320" name="TextovéPole 39"/>
          <p:cNvSpPr txBox="1">
            <a:spLocks noChangeArrowheads="1"/>
          </p:cNvSpPr>
          <p:nvPr/>
        </p:nvSpPr>
        <p:spPr bwMode="auto">
          <a:xfrm>
            <a:off x="1643063" y="5715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3321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3322" name="TextovéPole 37"/>
          <p:cNvSpPr txBox="1">
            <a:spLocks noChangeArrowheads="1"/>
          </p:cNvSpPr>
          <p:nvPr/>
        </p:nvSpPr>
        <p:spPr bwMode="auto">
          <a:xfrm>
            <a:off x="2928938" y="278606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3323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3324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3325" name="TextovéPole 37"/>
          <p:cNvSpPr txBox="1">
            <a:spLocks noChangeArrowheads="1"/>
          </p:cNvSpPr>
          <p:nvPr/>
        </p:nvSpPr>
        <p:spPr bwMode="auto">
          <a:xfrm>
            <a:off x="1000100" y="4786322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29" name="TextovéPole 39"/>
          <p:cNvSpPr txBox="1">
            <a:spLocks noChangeArrowheads="1"/>
          </p:cNvSpPr>
          <p:nvPr/>
        </p:nvSpPr>
        <p:spPr bwMode="auto">
          <a:xfrm>
            <a:off x="3214688" y="53578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cxnSp>
        <p:nvCxnSpPr>
          <p:cNvPr id="20" name="Přímá spojovací čára 19"/>
          <p:cNvCxnSpPr>
            <a:stCxn id="13321" idx="3"/>
          </p:cNvCxnSpPr>
          <p:nvPr/>
        </p:nvCxnSpPr>
        <p:spPr>
          <a:xfrm flipV="1">
            <a:off x="928688" y="2286000"/>
            <a:ext cx="2643187" cy="649288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428625" y="3429001"/>
            <a:ext cx="2928937" cy="19288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3323" idx="1"/>
          </p:cNvCxnSpPr>
          <p:nvPr/>
        </p:nvCxnSpPr>
        <p:spPr>
          <a:xfrm rot="10800000" flipV="1">
            <a:off x="2928938" y="2293938"/>
            <a:ext cx="642937" cy="35639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33" name="TextovéPole 39"/>
          <p:cNvSpPr txBox="1">
            <a:spLocks noChangeArrowheads="1"/>
          </p:cNvSpPr>
          <p:nvPr/>
        </p:nvSpPr>
        <p:spPr bwMode="auto">
          <a:xfrm>
            <a:off x="1643063" y="3429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  <a:r>
              <a:rPr lang="cs-CZ" sz="3200" b="1" baseline="-25000">
                <a:solidFill>
                  <a:srgbClr val="FF0000"/>
                </a:solidFill>
              </a:rPr>
              <a:t>1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3334" name="TextovéPole 39"/>
          <p:cNvSpPr txBox="1">
            <a:spLocks noChangeArrowheads="1"/>
          </p:cNvSpPr>
          <p:nvPr/>
        </p:nvSpPr>
        <p:spPr bwMode="auto">
          <a:xfrm>
            <a:off x="1571625" y="2071688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s</a:t>
            </a:r>
            <a:r>
              <a:rPr lang="cs-CZ" sz="3200" b="1" baseline="-25000">
                <a:solidFill>
                  <a:srgbClr val="0070C0"/>
                </a:solidFill>
              </a:rPr>
              <a:t>2</a:t>
            </a:r>
            <a:endParaRPr lang="cs-CZ" sz="3200" b="1">
              <a:solidFill>
                <a:srgbClr val="0070C0"/>
              </a:solidFill>
            </a:endParaRPr>
          </a:p>
        </p:txBody>
      </p:sp>
      <p:sp>
        <p:nvSpPr>
          <p:cNvPr id="13335" name="TextovéPole 39"/>
          <p:cNvSpPr txBox="1">
            <a:spLocks noChangeArrowheads="1"/>
          </p:cNvSpPr>
          <p:nvPr/>
        </p:nvSpPr>
        <p:spPr bwMode="auto">
          <a:xfrm>
            <a:off x="3071813" y="4572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s</a:t>
            </a:r>
            <a:r>
              <a:rPr lang="cs-CZ" sz="3200" b="1" baseline="-25000">
                <a:solidFill>
                  <a:srgbClr val="00B050"/>
                </a:solidFill>
              </a:rPr>
              <a:t>3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3336" name="TextovéPole 45"/>
          <p:cNvSpPr txBox="1">
            <a:spLocks noChangeArrowheads="1"/>
          </p:cNvSpPr>
          <p:nvPr/>
        </p:nvSpPr>
        <p:spPr bwMode="auto">
          <a:xfrm>
            <a:off x="4357688" y="1285875"/>
            <a:ext cx="3786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s</a:t>
            </a:r>
            <a:r>
              <a:rPr lang="cs-CZ" sz="2400" b="1" baseline="-25000"/>
              <a:t>1</a:t>
            </a:r>
            <a:r>
              <a:rPr lang="cs-CZ" sz="2400" b="1"/>
              <a:t> – přepona     ABF</a:t>
            </a:r>
          </a:p>
        </p:txBody>
      </p:sp>
      <p:sp>
        <p:nvSpPr>
          <p:cNvPr id="47" name="Rovnoramenný trojúhelník 46"/>
          <p:cNvSpPr/>
          <p:nvPr/>
        </p:nvSpPr>
        <p:spPr>
          <a:xfrm>
            <a:off x="6429375" y="1500188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sp>
        <p:nvSpPr>
          <p:cNvPr id="37" name="Pravoúhlý trojúhelník 36"/>
          <p:cNvSpPr/>
          <p:nvPr/>
        </p:nvSpPr>
        <p:spPr>
          <a:xfrm rot="10800000" flipV="1">
            <a:off x="928662" y="2928934"/>
            <a:ext cx="2000262" cy="2928941"/>
          </a:xfrm>
          <a:prstGeom prst="rt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39" name="TextovéPole 39"/>
          <p:cNvSpPr txBox="1">
            <a:spLocks noChangeArrowheads="1"/>
          </p:cNvSpPr>
          <p:nvPr/>
        </p:nvSpPr>
        <p:spPr bwMode="auto">
          <a:xfrm>
            <a:off x="2500313" y="4071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3340" name="TextovéPole 37"/>
          <p:cNvSpPr txBox="1">
            <a:spLocks noChangeArrowheads="1"/>
          </p:cNvSpPr>
          <p:nvPr/>
        </p:nvSpPr>
        <p:spPr bwMode="auto">
          <a:xfrm>
            <a:off x="4643438" y="2571750"/>
            <a:ext cx="328612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baseline="-25000" dirty="0"/>
              <a:t>1</a:t>
            </a:r>
            <a:r>
              <a:rPr lang="cs-CZ" sz="3200" b="1" baseline="30000" dirty="0"/>
              <a:t>2</a:t>
            </a:r>
            <a:r>
              <a:rPr lang="cs-CZ" sz="3200" b="1" dirty="0"/>
              <a:t> = a</a:t>
            </a:r>
            <a:r>
              <a:rPr lang="cs-CZ" sz="3200" b="1" baseline="30000" dirty="0"/>
              <a:t>2</a:t>
            </a:r>
            <a:r>
              <a:rPr lang="cs-CZ" sz="3200" b="1" dirty="0"/>
              <a:t> + c</a:t>
            </a:r>
            <a:r>
              <a:rPr lang="cs-CZ" sz="3200" b="1" baseline="30000" dirty="0"/>
              <a:t>2</a:t>
            </a:r>
          </a:p>
          <a:p>
            <a:r>
              <a:rPr lang="cs-CZ" sz="3200" b="1" dirty="0"/>
              <a:t>s</a:t>
            </a:r>
            <a:r>
              <a:rPr lang="cs-CZ" sz="3200" b="1" baseline="-25000" dirty="0"/>
              <a:t>1</a:t>
            </a:r>
            <a:r>
              <a:rPr lang="cs-CZ" sz="3200" b="1" baseline="30000" dirty="0"/>
              <a:t>2</a:t>
            </a:r>
            <a:r>
              <a:rPr lang="cs-CZ" sz="3200" b="1" dirty="0"/>
              <a:t> = 3</a:t>
            </a:r>
            <a:r>
              <a:rPr lang="cs-CZ" sz="3200" b="1" baseline="30000" dirty="0"/>
              <a:t>2</a:t>
            </a:r>
            <a:r>
              <a:rPr lang="cs-CZ" sz="3200" b="1" dirty="0"/>
              <a:t> + 5</a:t>
            </a:r>
            <a:r>
              <a:rPr lang="cs-CZ" sz="3200" b="1" baseline="30000" dirty="0"/>
              <a:t>2</a:t>
            </a:r>
            <a:endParaRPr lang="cs-CZ" sz="3200" b="1" dirty="0"/>
          </a:p>
          <a:p>
            <a:r>
              <a:rPr lang="cs-CZ" sz="3200" b="1" dirty="0"/>
              <a:t>s</a:t>
            </a:r>
            <a:r>
              <a:rPr lang="cs-CZ" sz="3200" b="1" baseline="-25000" dirty="0"/>
              <a:t>1</a:t>
            </a:r>
            <a:r>
              <a:rPr lang="cs-CZ" sz="3200" b="1" baseline="30000" dirty="0"/>
              <a:t>2</a:t>
            </a:r>
            <a:r>
              <a:rPr lang="cs-CZ" sz="3200" b="1" dirty="0"/>
              <a:t> = 9 + 25</a:t>
            </a:r>
          </a:p>
          <a:p>
            <a:r>
              <a:rPr lang="cs-CZ" sz="3200" b="1" dirty="0"/>
              <a:t>s</a:t>
            </a:r>
            <a:r>
              <a:rPr lang="cs-CZ" sz="3200" b="1" baseline="-25000" dirty="0"/>
              <a:t>1</a:t>
            </a:r>
            <a:r>
              <a:rPr lang="cs-CZ" sz="3200" b="1" baseline="30000" dirty="0"/>
              <a:t>2</a:t>
            </a:r>
            <a:r>
              <a:rPr lang="cs-CZ" sz="3200" b="1" dirty="0"/>
              <a:t> = 34 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baseline="-25000" dirty="0">
                <a:solidFill>
                  <a:srgbClr val="FF0000"/>
                </a:solidFill>
              </a:rPr>
              <a:t>1</a:t>
            </a:r>
            <a:r>
              <a:rPr lang="cs-CZ" sz="3200" b="1" dirty="0">
                <a:solidFill>
                  <a:srgbClr val="FF0000"/>
                </a:solidFill>
              </a:rPr>
              <a:t>  = 5,8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4340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a = 3 cm, b = 4 cm, c = 5 cm</a:t>
            </a:r>
          </a:p>
        </p:txBody>
      </p:sp>
      <p:sp>
        <p:nvSpPr>
          <p:cNvPr id="14341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4342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4343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4344" name="TextovéPole 39"/>
          <p:cNvSpPr txBox="1">
            <a:spLocks noChangeArrowheads="1"/>
          </p:cNvSpPr>
          <p:nvPr/>
        </p:nvSpPr>
        <p:spPr bwMode="auto">
          <a:xfrm>
            <a:off x="1857375" y="2857500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4345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4346" name="TextovéPole 37"/>
          <p:cNvSpPr txBox="1">
            <a:spLocks noChangeArrowheads="1"/>
          </p:cNvSpPr>
          <p:nvPr/>
        </p:nvSpPr>
        <p:spPr bwMode="auto">
          <a:xfrm>
            <a:off x="2928938" y="29289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F</a:t>
            </a:r>
          </a:p>
        </p:txBody>
      </p:sp>
      <p:sp>
        <p:nvSpPr>
          <p:cNvPr id="14347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4348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4349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53" name="TextovéPole 39"/>
          <p:cNvSpPr txBox="1">
            <a:spLocks noChangeArrowheads="1"/>
          </p:cNvSpPr>
          <p:nvPr/>
        </p:nvSpPr>
        <p:spPr bwMode="auto">
          <a:xfrm>
            <a:off x="3143250" y="25003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cxnSp>
        <p:nvCxnSpPr>
          <p:cNvPr id="20" name="Přímá spojovací čára 19"/>
          <p:cNvCxnSpPr>
            <a:stCxn id="14345" idx="3"/>
          </p:cNvCxnSpPr>
          <p:nvPr/>
        </p:nvCxnSpPr>
        <p:spPr>
          <a:xfrm flipV="1">
            <a:off x="928688" y="2286000"/>
            <a:ext cx="2643187" cy="649288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428625" y="3429001"/>
            <a:ext cx="2928937" cy="19288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4347" idx="1"/>
          </p:cNvCxnSpPr>
          <p:nvPr/>
        </p:nvCxnSpPr>
        <p:spPr>
          <a:xfrm rot="10800000" flipV="1">
            <a:off x="2928938" y="2293938"/>
            <a:ext cx="642937" cy="35639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57" name="TextovéPole 39"/>
          <p:cNvSpPr txBox="1">
            <a:spLocks noChangeArrowheads="1"/>
          </p:cNvSpPr>
          <p:nvPr/>
        </p:nvSpPr>
        <p:spPr bwMode="auto">
          <a:xfrm>
            <a:off x="1643063" y="3429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  <a:r>
              <a:rPr lang="cs-CZ" sz="3200" b="1" baseline="-25000">
                <a:solidFill>
                  <a:srgbClr val="FF0000"/>
                </a:solidFill>
              </a:rPr>
              <a:t>1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4358" name="TextovéPole 39"/>
          <p:cNvSpPr txBox="1">
            <a:spLocks noChangeArrowheads="1"/>
          </p:cNvSpPr>
          <p:nvPr/>
        </p:nvSpPr>
        <p:spPr bwMode="auto">
          <a:xfrm>
            <a:off x="1571625" y="2071688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s</a:t>
            </a:r>
            <a:r>
              <a:rPr lang="cs-CZ" sz="3200" b="1" baseline="-25000">
                <a:solidFill>
                  <a:srgbClr val="0070C0"/>
                </a:solidFill>
              </a:rPr>
              <a:t>2</a:t>
            </a:r>
            <a:endParaRPr lang="cs-CZ" sz="3200" b="1">
              <a:solidFill>
                <a:srgbClr val="0070C0"/>
              </a:solidFill>
            </a:endParaRPr>
          </a:p>
        </p:txBody>
      </p:sp>
      <p:sp>
        <p:nvSpPr>
          <p:cNvPr id="14359" name="TextovéPole 39"/>
          <p:cNvSpPr txBox="1">
            <a:spLocks noChangeArrowheads="1"/>
          </p:cNvSpPr>
          <p:nvPr/>
        </p:nvSpPr>
        <p:spPr bwMode="auto">
          <a:xfrm>
            <a:off x="3071813" y="4572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s</a:t>
            </a:r>
            <a:r>
              <a:rPr lang="cs-CZ" sz="3200" b="1" baseline="-25000">
                <a:solidFill>
                  <a:srgbClr val="00B050"/>
                </a:solidFill>
              </a:rPr>
              <a:t>3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4360" name="TextovéPole 45"/>
          <p:cNvSpPr txBox="1">
            <a:spLocks noChangeArrowheads="1"/>
          </p:cNvSpPr>
          <p:nvPr/>
        </p:nvSpPr>
        <p:spPr bwMode="auto">
          <a:xfrm>
            <a:off x="4357688" y="1285875"/>
            <a:ext cx="3786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s</a:t>
            </a:r>
            <a:r>
              <a:rPr lang="cs-CZ" sz="2400" b="1" baseline="-25000"/>
              <a:t>2</a:t>
            </a:r>
            <a:r>
              <a:rPr lang="cs-CZ" sz="2400" b="1"/>
              <a:t> – přepona     EFG</a:t>
            </a:r>
          </a:p>
        </p:txBody>
      </p:sp>
      <p:sp>
        <p:nvSpPr>
          <p:cNvPr id="47" name="Rovnoramenný trojúhelník 46"/>
          <p:cNvSpPr/>
          <p:nvPr/>
        </p:nvSpPr>
        <p:spPr>
          <a:xfrm>
            <a:off x="6429375" y="1500188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sp>
        <p:nvSpPr>
          <p:cNvPr id="14362" name="TextovéPole 39"/>
          <p:cNvSpPr txBox="1">
            <a:spLocks noChangeArrowheads="1"/>
          </p:cNvSpPr>
          <p:nvPr/>
        </p:nvSpPr>
        <p:spPr bwMode="auto">
          <a:xfrm>
            <a:off x="3643313" y="3429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4363" name="TextovéPole 37"/>
          <p:cNvSpPr txBox="1">
            <a:spLocks noChangeArrowheads="1"/>
          </p:cNvSpPr>
          <p:nvPr/>
        </p:nvSpPr>
        <p:spPr bwMode="auto">
          <a:xfrm>
            <a:off x="4643438" y="2571750"/>
            <a:ext cx="328612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baseline="-25000" dirty="0"/>
              <a:t>2</a:t>
            </a:r>
            <a:r>
              <a:rPr lang="cs-CZ" sz="3200" b="1" baseline="30000" dirty="0"/>
              <a:t>2</a:t>
            </a:r>
            <a:r>
              <a:rPr lang="cs-CZ" sz="3200" b="1" dirty="0"/>
              <a:t> = a</a:t>
            </a:r>
            <a:r>
              <a:rPr lang="cs-CZ" sz="3200" b="1" baseline="30000" dirty="0"/>
              <a:t>2</a:t>
            </a:r>
            <a:r>
              <a:rPr lang="cs-CZ" sz="3200" b="1" dirty="0"/>
              <a:t> + b</a:t>
            </a:r>
            <a:r>
              <a:rPr lang="cs-CZ" sz="3200" b="1" baseline="30000" dirty="0"/>
              <a:t>2</a:t>
            </a:r>
          </a:p>
          <a:p>
            <a:r>
              <a:rPr lang="cs-CZ" sz="3200" b="1" dirty="0"/>
              <a:t>s</a:t>
            </a:r>
            <a:r>
              <a:rPr lang="cs-CZ" sz="3200" b="1" baseline="-25000" dirty="0"/>
              <a:t>2</a:t>
            </a:r>
            <a:r>
              <a:rPr lang="cs-CZ" sz="3200" b="1" baseline="30000" dirty="0"/>
              <a:t>2</a:t>
            </a:r>
            <a:r>
              <a:rPr lang="cs-CZ" sz="3200" b="1" dirty="0"/>
              <a:t> = 3</a:t>
            </a:r>
            <a:r>
              <a:rPr lang="cs-CZ" sz="3200" b="1" baseline="30000" dirty="0"/>
              <a:t>2</a:t>
            </a:r>
            <a:r>
              <a:rPr lang="cs-CZ" sz="3200" b="1" dirty="0"/>
              <a:t> + 4</a:t>
            </a:r>
            <a:r>
              <a:rPr lang="cs-CZ" sz="3200" b="1" baseline="30000" dirty="0"/>
              <a:t>2</a:t>
            </a:r>
            <a:endParaRPr lang="cs-CZ" sz="3200" b="1" dirty="0"/>
          </a:p>
          <a:p>
            <a:r>
              <a:rPr lang="cs-CZ" sz="3200" b="1" dirty="0"/>
              <a:t>s</a:t>
            </a:r>
            <a:r>
              <a:rPr lang="cs-CZ" sz="3200" b="1" baseline="-25000" dirty="0"/>
              <a:t>2</a:t>
            </a:r>
            <a:r>
              <a:rPr lang="cs-CZ" sz="3200" b="1" baseline="30000" dirty="0"/>
              <a:t>2</a:t>
            </a:r>
            <a:r>
              <a:rPr lang="cs-CZ" sz="3200" b="1" dirty="0"/>
              <a:t> = 9 + 16</a:t>
            </a:r>
          </a:p>
          <a:p>
            <a:r>
              <a:rPr lang="cs-CZ" sz="3200" b="1" dirty="0"/>
              <a:t>s</a:t>
            </a:r>
            <a:r>
              <a:rPr lang="cs-CZ" sz="3200" b="1" baseline="-25000" dirty="0"/>
              <a:t>2</a:t>
            </a:r>
            <a:r>
              <a:rPr lang="cs-CZ" sz="3200" b="1" baseline="30000" dirty="0"/>
              <a:t>2</a:t>
            </a:r>
            <a:r>
              <a:rPr lang="cs-CZ" sz="3200" b="1" dirty="0"/>
              <a:t> = 25 </a:t>
            </a:r>
          </a:p>
          <a:p>
            <a:r>
              <a:rPr lang="cs-CZ" sz="3200" b="1" dirty="0">
                <a:solidFill>
                  <a:srgbClr val="0070C0"/>
                </a:solidFill>
              </a:rPr>
              <a:t>s</a:t>
            </a:r>
            <a:r>
              <a:rPr lang="cs-CZ" sz="3200" b="1" baseline="-25000" dirty="0">
                <a:solidFill>
                  <a:srgbClr val="0070C0"/>
                </a:solidFill>
              </a:rPr>
              <a:t>2</a:t>
            </a:r>
            <a:r>
              <a:rPr lang="cs-CZ" sz="3200" b="1" dirty="0">
                <a:solidFill>
                  <a:srgbClr val="0070C0"/>
                </a:solidFill>
              </a:rPr>
              <a:t>  = 5 cm</a:t>
            </a:r>
          </a:p>
        </p:txBody>
      </p:sp>
      <p:sp>
        <p:nvSpPr>
          <p:cNvPr id="29" name="Rovnoramenný trojúhelník 28"/>
          <p:cNvSpPr/>
          <p:nvPr/>
        </p:nvSpPr>
        <p:spPr>
          <a:xfrm rot="9911065">
            <a:off x="1168400" y="2598738"/>
            <a:ext cx="2506663" cy="482600"/>
          </a:xfrm>
          <a:prstGeom prst="triangle">
            <a:avLst>
              <a:gd name="adj" fmla="val 34624"/>
            </a:avLst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5364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a = 3 cm, b = 4 cm, c = 5 cm</a:t>
            </a:r>
          </a:p>
        </p:txBody>
      </p:sp>
      <p:sp>
        <p:nvSpPr>
          <p:cNvPr id="15365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5366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5367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5368" name="TextovéPole 39"/>
          <p:cNvSpPr txBox="1">
            <a:spLocks noChangeArrowheads="1"/>
          </p:cNvSpPr>
          <p:nvPr/>
        </p:nvSpPr>
        <p:spPr bwMode="auto">
          <a:xfrm>
            <a:off x="1643063" y="585787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5369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5370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5371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5372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15369" idx="3"/>
          </p:cNvCxnSpPr>
          <p:nvPr/>
        </p:nvCxnSpPr>
        <p:spPr>
          <a:xfrm flipV="1">
            <a:off x="928688" y="2286000"/>
            <a:ext cx="2643187" cy="649288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428625" y="3429001"/>
            <a:ext cx="2928937" cy="19288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5370" idx="1"/>
          </p:cNvCxnSpPr>
          <p:nvPr/>
        </p:nvCxnSpPr>
        <p:spPr>
          <a:xfrm rot="10800000" flipV="1">
            <a:off x="2928938" y="2293938"/>
            <a:ext cx="642937" cy="35639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9" name="TextovéPole 39"/>
          <p:cNvSpPr txBox="1">
            <a:spLocks noChangeArrowheads="1"/>
          </p:cNvSpPr>
          <p:nvPr/>
        </p:nvSpPr>
        <p:spPr bwMode="auto">
          <a:xfrm>
            <a:off x="1643063" y="3429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  <a:r>
              <a:rPr lang="cs-CZ" sz="3200" b="1" baseline="-25000">
                <a:solidFill>
                  <a:srgbClr val="FF0000"/>
                </a:solidFill>
              </a:rPr>
              <a:t>1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5380" name="TextovéPole 39"/>
          <p:cNvSpPr txBox="1">
            <a:spLocks noChangeArrowheads="1"/>
          </p:cNvSpPr>
          <p:nvPr/>
        </p:nvSpPr>
        <p:spPr bwMode="auto">
          <a:xfrm>
            <a:off x="1571625" y="2071688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s</a:t>
            </a:r>
            <a:r>
              <a:rPr lang="cs-CZ" sz="3200" b="1" baseline="-25000">
                <a:solidFill>
                  <a:srgbClr val="0070C0"/>
                </a:solidFill>
              </a:rPr>
              <a:t>2</a:t>
            </a:r>
            <a:endParaRPr lang="cs-CZ" sz="3200" b="1">
              <a:solidFill>
                <a:srgbClr val="0070C0"/>
              </a:solidFill>
            </a:endParaRPr>
          </a:p>
        </p:txBody>
      </p:sp>
      <p:sp>
        <p:nvSpPr>
          <p:cNvPr id="15381" name="TextovéPole 39"/>
          <p:cNvSpPr txBox="1">
            <a:spLocks noChangeArrowheads="1"/>
          </p:cNvSpPr>
          <p:nvPr/>
        </p:nvSpPr>
        <p:spPr bwMode="auto">
          <a:xfrm>
            <a:off x="3071813" y="4572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s</a:t>
            </a:r>
            <a:r>
              <a:rPr lang="cs-CZ" sz="3200" b="1" baseline="-25000">
                <a:solidFill>
                  <a:srgbClr val="00B050"/>
                </a:solidFill>
              </a:rPr>
              <a:t>3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5382" name="TextovéPole 45"/>
          <p:cNvSpPr txBox="1">
            <a:spLocks noChangeArrowheads="1"/>
          </p:cNvSpPr>
          <p:nvPr/>
        </p:nvSpPr>
        <p:spPr bwMode="auto">
          <a:xfrm>
            <a:off x="4357688" y="1285875"/>
            <a:ext cx="3786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s</a:t>
            </a:r>
            <a:r>
              <a:rPr lang="cs-CZ" sz="2400" b="1" baseline="-25000"/>
              <a:t>3</a:t>
            </a:r>
            <a:r>
              <a:rPr lang="cs-CZ" sz="2400" b="1"/>
              <a:t> – přepona     BCG</a:t>
            </a:r>
          </a:p>
        </p:txBody>
      </p:sp>
      <p:sp>
        <p:nvSpPr>
          <p:cNvPr id="47" name="Rovnoramenný trojúhelník 46"/>
          <p:cNvSpPr/>
          <p:nvPr/>
        </p:nvSpPr>
        <p:spPr>
          <a:xfrm>
            <a:off x="6429375" y="1500188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sp>
        <p:nvSpPr>
          <p:cNvPr id="15384" name="TextovéPole 39"/>
          <p:cNvSpPr txBox="1">
            <a:spLocks noChangeArrowheads="1"/>
          </p:cNvSpPr>
          <p:nvPr/>
        </p:nvSpPr>
        <p:spPr bwMode="auto">
          <a:xfrm>
            <a:off x="3643313" y="3429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5385" name="TextovéPole 37"/>
          <p:cNvSpPr txBox="1">
            <a:spLocks noChangeArrowheads="1"/>
          </p:cNvSpPr>
          <p:nvPr/>
        </p:nvSpPr>
        <p:spPr bwMode="auto">
          <a:xfrm>
            <a:off x="4643438" y="2571750"/>
            <a:ext cx="328612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baseline="-25000" dirty="0"/>
              <a:t>3</a:t>
            </a:r>
            <a:r>
              <a:rPr lang="cs-CZ" sz="3200" b="1" baseline="30000" dirty="0"/>
              <a:t>2</a:t>
            </a:r>
            <a:r>
              <a:rPr lang="cs-CZ" sz="3200" b="1" dirty="0"/>
              <a:t> = b</a:t>
            </a:r>
            <a:r>
              <a:rPr lang="cs-CZ" sz="3200" b="1" baseline="30000" dirty="0"/>
              <a:t>2</a:t>
            </a:r>
            <a:r>
              <a:rPr lang="cs-CZ" sz="3200" b="1" dirty="0"/>
              <a:t> + c</a:t>
            </a:r>
            <a:r>
              <a:rPr lang="cs-CZ" sz="3200" b="1" baseline="30000" dirty="0"/>
              <a:t>2</a:t>
            </a:r>
          </a:p>
          <a:p>
            <a:r>
              <a:rPr lang="cs-CZ" sz="3200" b="1" dirty="0"/>
              <a:t>s</a:t>
            </a:r>
            <a:r>
              <a:rPr lang="cs-CZ" sz="3200" b="1" baseline="-25000" dirty="0"/>
              <a:t>3</a:t>
            </a:r>
            <a:r>
              <a:rPr lang="cs-CZ" sz="3200" b="1" baseline="30000" dirty="0"/>
              <a:t>2</a:t>
            </a:r>
            <a:r>
              <a:rPr lang="cs-CZ" sz="3200" b="1" dirty="0"/>
              <a:t> = 4</a:t>
            </a:r>
            <a:r>
              <a:rPr lang="cs-CZ" sz="3200" b="1" baseline="30000" dirty="0"/>
              <a:t>2</a:t>
            </a:r>
            <a:r>
              <a:rPr lang="cs-CZ" sz="3200" b="1" dirty="0"/>
              <a:t> + 5</a:t>
            </a:r>
            <a:r>
              <a:rPr lang="cs-CZ" sz="3200" b="1" baseline="30000" dirty="0"/>
              <a:t>2</a:t>
            </a:r>
            <a:endParaRPr lang="cs-CZ" sz="3200" b="1" dirty="0"/>
          </a:p>
          <a:p>
            <a:r>
              <a:rPr lang="cs-CZ" sz="3200" b="1" dirty="0"/>
              <a:t>s</a:t>
            </a:r>
            <a:r>
              <a:rPr lang="cs-CZ" sz="3200" b="1" baseline="-25000" dirty="0"/>
              <a:t>3</a:t>
            </a:r>
            <a:r>
              <a:rPr lang="cs-CZ" sz="3200" b="1" baseline="30000" dirty="0"/>
              <a:t>2</a:t>
            </a:r>
            <a:r>
              <a:rPr lang="cs-CZ" sz="3200" b="1" dirty="0"/>
              <a:t> = 16 + 25</a:t>
            </a:r>
          </a:p>
          <a:p>
            <a:r>
              <a:rPr lang="cs-CZ" sz="3200" b="1" dirty="0"/>
              <a:t>s</a:t>
            </a:r>
            <a:r>
              <a:rPr lang="cs-CZ" sz="3200" b="1" baseline="-25000" dirty="0"/>
              <a:t>3</a:t>
            </a:r>
            <a:r>
              <a:rPr lang="cs-CZ" sz="3200" b="1" baseline="30000" dirty="0"/>
              <a:t>2</a:t>
            </a:r>
            <a:r>
              <a:rPr lang="cs-CZ" sz="3200" b="1" dirty="0"/>
              <a:t> = 41 </a:t>
            </a:r>
          </a:p>
          <a:p>
            <a:r>
              <a:rPr lang="cs-CZ" sz="3200" b="1" dirty="0">
                <a:solidFill>
                  <a:srgbClr val="00B050"/>
                </a:solidFill>
              </a:rPr>
              <a:t>s</a:t>
            </a:r>
            <a:r>
              <a:rPr lang="cs-CZ" sz="3200" b="1" baseline="-25000" dirty="0">
                <a:solidFill>
                  <a:srgbClr val="00B050"/>
                </a:solidFill>
              </a:rPr>
              <a:t>3</a:t>
            </a:r>
            <a:r>
              <a:rPr lang="cs-CZ" sz="3200" b="1" dirty="0">
                <a:solidFill>
                  <a:srgbClr val="00B050"/>
                </a:solidFill>
              </a:rPr>
              <a:t>  = 6,4 cm</a:t>
            </a:r>
          </a:p>
        </p:txBody>
      </p:sp>
      <p:sp>
        <p:nvSpPr>
          <p:cNvPr id="51" name="Volný tvar 50"/>
          <p:cNvSpPr/>
          <p:nvPr/>
        </p:nvSpPr>
        <p:spPr>
          <a:xfrm>
            <a:off x="2943225" y="2300288"/>
            <a:ext cx="628650" cy="3529012"/>
          </a:xfrm>
          <a:custGeom>
            <a:avLst/>
            <a:gdLst>
              <a:gd name="connsiteX0" fmla="*/ 628650 w 628650"/>
              <a:gd name="connsiteY0" fmla="*/ 0 h 3529012"/>
              <a:gd name="connsiteX1" fmla="*/ 628650 w 628650"/>
              <a:gd name="connsiteY1" fmla="*/ 2900362 h 3529012"/>
              <a:gd name="connsiteX2" fmla="*/ 0 w 628650"/>
              <a:gd name="connsiteY2" fmla="*/ 3529012 h 3529012"/>
              <a:gd name="connsiteX3" fmla="*/ 628650 w 628650"/>
              <a:gd name="connsiteY3" fmla="*/ 0 h 3529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8650" h="3529012">
                <a:moveTo>
                  <a:pt x="628650" y="0"/>
                </a:moveTo>
                <a:lnTo>
                  <a:pt x="628650" y="2900362"/>
                </a:lnTo>
                <a:lnTo>
                  <a:pt x="0" y="3529012"/>
                </a:lnTo>
                <a:lnTo>
                  <a:pt x="628650" y="0"/>
                </a:lnTo>
                <a:close/>
              </a:path>
            </a:pathLst>
          </a:cu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387" name="TextovéPole 39"/>
          <p:cNvSpPr txBox="1">
            <a:spLocks noChangeArrowheads="1"/>
          </p:cNvSpPr>
          <p:nvPr/>
        </p:nvSpPr>
        <p:spPr bwMode="auto">
          <a:xfrm>
            <a:off x="2857500" y="2928938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s</a:t>
            </a:r>
            <a:r>
              <a:rPr lang="cs-CZ" sz="3200" b="1" baseline="-25000">
                <a:solidFill>
                  <a:srgbClr val="00B050"/>
                </a:solidFill>
              </a:rPr>
              <a:t>3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5388" name="TextovéPole 39"/>
          <p:cNvSpPr txBox="1">
            <a:spLocks noChangeArrowheads="1"/>
          </p:cNvSpPr>
          <p:nvPr/>
        </p:nvSpPr>
        <p:spPr bwMode="auto">
          <a:xfrm>
            <a:off x="3286125" y="5357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6388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a = 3 cm, b = 4 cm, c = 5 cm</a:t>
            </a:r>
          </a:p>
        </p:txBody>
      </p:sp>
      <p:sp>
        <p:nvSpPr>
          <p:cNvPr id="16389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6390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6391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6392" name="TextovéPole 39"/>
          <p:cNvSpPr txBox="1">
            <a:spLocks noChangeArrowheads="1"/>
          </p:cNvSpPr>
          <p:nvPr/>
        </p:nvSpPr>
        <p:spPr bwMode="auto">
          <a:xfrm>
            <a:off x="1643063" y="585787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6393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6394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6395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6396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16393" idx="3"/>
          </p:cNvCxnSpPr>
          <p:nvPr/>
        </p:nvCxnSpPr>
        <p:spPr>
          <a:xfrm flipV="1">
            <a:off x="928688" y="2286000"/>
            <a:ext cx="2643187" cy="649288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428625" y="3429001"/>
            <a:ext cx="2928937" cy="192881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6394" idx="1"/>
          </p:cNvCxnSpPr>
          <p:nvPr/>
        </p:nvCxnSpPr>
        <p:spPr>
          <a:xfrm rot="10800000" flipV="1">
            <a:off x="2928938" y="2293938"/>
            <a:ext cx="642937" cy="356393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3" name="TextovéPole 39"/>
          <p:cNvSpPr txBox="1">
            <a:spLocks noChangeArrowheads="1"/>
          </p:cNvSpPr>
          <p:nvPr/>
        </p:nvSpPr>
        <p:spPr bwMode="auto">
          <a:xfrm>
            <a:off x="1643063" y="3429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s</a:t>
            </a:r>
            <a:r>
              <a:rPr lang="cs-CZ" sz="3200" b="1" baseline="-25000">
                <a:solidFill>
                  <a:srgbClr val="FF0000"/>
                </a:solidFill>
              </a:rPr>
              <a:t>1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6404" name="TextovéPole 39"/>
          <p:cNvSpPr txBox="1">
            <a:spLocks noChangeArrowheads="1"/>
          </p:cNvSpPr>
          <p:nvPr/>
        </p:nvSpPr>
        <p:spPr bwMode="auto">
          <a:xfrm>
            <a:off x="1571625" y="2071688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70C0"/>
                </a:solidFill>
              </a:rPr>
              <a:t>s</a:t>
            </a:r>
            <a:r>
              <a:rPr lang="cs-CZ" sz="3200" b="1" baseline="-25000">
                <a:solidFill>
                  <a:srgbClr val="0070C0"/>
                </a:solidFill>
              </a:rPr>
              <a:t>2</a:t>
            </a:r>
            <a:endParaRPr lang="cs-CZ" sz="3200" b="1">
              <a:solidFill>
                <a:srgbClr val="0070C0"/>
              </a:solidFill>
            </a:endParaRPr>
          </a:p>
        </p:txBody>
      </p:sp>
      <p:sp>
        <p:nvSpPr>
          <p:cNvPr id="16405" name="TextovéPole 39"/>
          <p:cNvSpPr txBox="1">
            <a:spLocks noChangeArrowheads="1"/>
          </p:cNvSpPr>
          <p:nvPr/>
        </p:nvSpPr>
        <p:spPr bwMode="auto">
          <a:xfrm>
            <a:off x="3071813" y="4572000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s</a:t>
            </a:r>
            <a:r>
              <a:rPr lang="cs-CZ" sz="3200" b="1" baseline="-25000">
                <a:solidFill>
                  <a:srgbClr val="00B050"/>
                </a:solidFill>
              </a:rPr>
              <a:t>3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6406" name="TextovéPole 39"/>
          <p:cNvSpPr txBox="1">
            <a:spLocks noChangeArrowheads="1"/>
          </p:cNvSpPr>
          <p:nvPr/>
        </p:nvSpPr>
        <p:spPr bwMode="auto">
          <a:xfrm>
            <a:off x="3643313" y="3429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6407" name="TextovéPole 37"/>
          <p:cNvSpPr txBox="1">
            <a:spLocks noChangeArrowheads="1"/>
          </p:cNvSpPr>
          <p:nvPr/>
        </p:nvSpPr>
        <p:spPr bwMode="auto">
          <a:xfrm>
            <a:off x="4643438" y="2571750"/>
            <a:ext cx="32861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baseline="-25000" dirty="0">
                <a:solidFill>
                  <a:srgbClr val="FF0000"/>
                </a:solidFill>
              </a:rPr>
              <a:t>1</a:t>
            </a:r>
            <a:r>
              <a:rPr lang="cs-CZ" sz="3200" b="1" dirty="0">
                <a:solidFill>
                  <a:srgbClr val="FF0000"/>
                </a:solidFill>
              </a:rPr>
              <a:t> = 5,8 cm  </a:t>
            </a:r>
            <a:endParaRPr lang="cs-CZ" sz="3200" b="1" baseline="30000" dirty="0">
              <a:solidFill>
                <a:srgbClr val="FF0000"/>
              </a:solidFill>
            </a:endParaRPr>
          </a:p>
          <a:p>
            <a:r>
              <a:rPr lang="cs-CZ" sz="3200" b="1" dirty="0">
                <a:solidFill>
                  <a:srgbClr val="0070C0"/>
                </a:solidFill>
              </a:rPr>
              <a:t>s</a:t>
            </a:r>
            <a:r>
              <a:rPr lang="cs-CZ" sz="3200" b="1" baseline="-25000" dirty="0">
                <a:solidFill>
                  <a:srgbClr val="0070C0"/>
                </a:solidFill>
              </a:rPr>
              <a:t>2</a:t>
            </a:r>
            <a:r>
              <a:rPr lang="cs-CZ" sz="3200" b="1" dirty="0">
                <a:solidFill>
                  <a:srgbClr val="0070C0"/>
                </a:solidFill>
              </a:rPr>
              <a:t> = 5 cm</a:t>
            </a:r>
          </a:p>
          <a:p>
            <a:r>
              <a:rPr lang="cs-CZ" sz="3200" b="1" dirty="0">
                <a:solidFill>
                  <a:srgbClr val="00B050"/>
                </a:solidFill>
              </a:rPr>
              <a:t>s</a:t>
            </a:r>
            <a:r>
              <a:rPr lang="cs-CZ" sz="3200" b="1" baseline="-25000" dirty="0">
                <a:solidFill>
                  <a:srgbClr val="00B050"/>
                </a:solidFill>
              </a:rPr>
              <a:t>3</a:t>
            </a:r>
            <a:r>
              <a:rPr lang="cs-CZ" sz="3200" b="1" dirty="0">
                <a:solidFill>
                  <a:srgbClr val="00B050"/>
                </a:solidFill>
              </a:rPr>
              <a:t> = 6,4 cm</a:t>
            </a:r>
          </a:p>
        </p:txBody>
      </p:sp>
      <p:sp>
        <p:nvSpPr>
          <p:cNvPr id="16408" name="TextovéPole 39"/>
          <p:cNvSpPr txBox="1">
            <a:spLocks noChangeArrowheads="1"/>
          </p:cNvSpPr>
          <p:nvPr/>
        </p:nvSpPr>
        <p:spPr bwMode="auto">
          <a:xfrm>
            <a:off x="2857500" y="2928938"/>
            <a:ext cx="571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s</a:t>
            </a:r>
            <a:r>
              <a:rPr lang="cs-CZ" sz="3200" b="1" baseline="-25000">
                <a:solidFill>
                  <a:srgbClr val="00B050"/>
                </a:solidFill>
              </a:rPr>
              <a:t>3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6409" name="TextovéPole 39"/>
          <p:cNvSpPr txBox="1">
            <a:spLocks noChangeArrowheads="1"/>
          </p:cNvSpPr>
          <p:nvPr/>
        </p:nvSpPr>
        <p:spPr bwMode="auto">
          <a:xfrm>
            <a:off x="3286125" y="5357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7412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Tělesová úhlopříčka</a:t>
            </a:r>
          </a:p>
          <a:p>
            <a:r>
              <a:rPr lang="cs-CZ" sz="2000"/>
              <a:t>a = 3 cm, b = 4 cm, c = 5 cm</a:t>
            </a:r>
          </a:p>
        </p:txBody>
      </p:sp>
      <p:sp>
        <p:nvSpPr>
          <p:cNvPr id="17413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7414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7415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7416" name="TextovéPole 39"/>
          <p:cNvSpPr txBox="1">
            <a:spLocks noChangeArrowheads="1"/>
          </p:cNvSpPr>
          <p:nvPr/>
        </p:nvSpPr>
        <p:spPr bwMode="auto">
          <a:xfrm>
            <a:off x="1643063" y="585787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7417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E</a:t>
            </a:r>
          </a:p>
        </p:txBody>
      </p:sp>
      <p:sp>
        <p:nvSpPr>
          <p:cNvPr id="17418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7419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7420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4" name="TextovéPole 45"/>
          <p:cNvSpPr txBox="1">
            <a:spLocks noChangeArrowheads="1"/>
          </p:cNvSpPr>
          <p:nvPr/>
        </p:nvSpPr>
        <p:spPr bwMode="auto">
          <a:xfrm>
            <a:off x="4429125" y="1857375"/>
            <a:ext cx="40719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t – tělesová úhlopříčka </a:t>
            </a:r>
          </a:p>
          <a:p>
            <a:r>
              <a:rPr lang="cs-CZ" sz="2400" b="1"/>
              <a:t>  je přepona     DBH</a:t>
            </a:r>
          </a:p>
        </p:txBody>
      </p:sp>
      <p:sp>
        <p:nvSpPr>
          <p:cNvPr id="47" name="Rovnoramenný trojúhelník 46"/>
          <p:cNvSpPr/>
          <p:nvPr/>
        </p:nvSpPr>
        <p:spPr>
          <a:xfrm>
            <a:off x="6357938" y="2428875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sp>
        <p:nvSpPr>
          <p:cNvPr id="17426" name="TextovéPole 39"/>
          <p:cNvSpPr txBox="1">
            <a:spLocks noChangeArrowheads="1"/>
          </p:cNvSpPr>
          <p:nvPr/>
        </p:nvSpPr>
        <p:spPr bwMode="auto">
          <a:xfrm>
            <a:off x="3643313" y="3429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7427" name="TextovéPole 39"/>
          <p:cNvSpPr txBox="1">
            <a:spLocks noChangeArrowheads="1"/>
          </p:cNvSpPr>
          <p:nvPr/>
        </p:nvSpPr>
        <p:spPr bwMode="auto">
          <a:xfrm>
            <a:off x="3286125" y="5357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cxnSp>
        <p:nvCxnSpPr>
          <p:cNvPr id="31" name="Přímá spojovací čára 30"/>
          <p:cNvCxnSpPr/>
          <p:nvPr/>
        </p:nvCxnSpPr>
        <p:spPr>
          <a:xfrm rot="16200000" flipH="1">
            <a:off x="464344" y="3393281"/>
            <a:ext cx="3571875" cy="1357313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9"/>
          <p:cNvSpPr txBox="1">
            <a:spLocks noChangeArrowheads="1"/>
          </p:cNvSpPr>
          <p:nvPr/>
        </p:nvSpPr>
        <p:spPr bwMode="auto">
          <a:xfrm>
            <a:off x="2143125" y="3214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</a:p>
        </p:txBody>
      </p:sp>
      <p:sp>
        <p:nvSpPr>
          <p:cNvPr id="22" name="TextovéPole 37"/>
          <p:cNvSpPr txBox="1">
            <a:spLocks noChangeArrowheads="1"/>
          </p:cNvSpPr>
          <p:nvPr/>
        </p:nvSpPr>
        <p:spPr bwMode="auto">
          <a:xfrm>
            <a:off x="3000364" y="2643182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8436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Tělesová úhlopříčka</a:t>
            </a:r>
          </a:p>
          <a:p>
            <a:r>
              <a:rPr lang="cs-CZ" sz="2000"/>
              <a:t>a = 3 cm, b = 4 cm, c = 5 cm</a:t>
            </a:r>
          </a:p>
        </p:txBody>
      </p:sp>
      <p:sp>
        <p:nvSpPr>
          <p:cNvPr id="18437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8438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8439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8440" name="TextovéPole 39"/>
          <p:cNvSpPr txBox="1">
            <a:spLocks noChangeArrowheads="1"/>
          </p:cNvSpPr>
          <p:nvPr/>
        </p:nvSpPr>
        <p:spPr bwMode="auto">
          <a:xfrm>
            <a:off x="1643063" y="585787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8441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8442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8443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8444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76200">
            <a:solidFill>
              <a:srgbClr val="00B05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8" name="TextovéPole 45"/>
          <p:cNvSpPr txBox="1">
            <a:spLocks noChangeArrowheads="1"/>
          </p:cNvSpPr>
          <p:nvPr/>
        </p:nvSpPr>
        <p:spPr bwMode="auto">
          <a:xfrm>
            <a:off x="4429125" y="1857375"/>
            <a:ext cx="40719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 – tělesová úhlopříčka </a:t>
            </a:r>
          </a:p>
          <a:p>
            <a:r>
              <a:rPr lang="cs-CZ" sz="2400"/>
              <a:t>  je </a:t>
            </a:r>
            <a:r>
              <a:rPr lang="cs-CZ" sz="2400" b="1"/>
              <a:t>přepona</a:t>
            </a:r>
            <a:r>
              <a:rPr lang="cs-CZ" sz="2400"/>
              <a:t>     DBH</a:t>
            </a:r>
          </a:p>
        </p:txBody>
      </p:sp>
      <p:sp>
        <p:nvSpPr>
          <p:cNvPr id="47" name="Rovnoramenný trojúhelník 46"/>
          <p:cNvSpPr/>
          <p:nvPr/>
        </p:nvSpPr>
        <p:spPr>
          <a:xfrm>
            <a:off x="5857875" y="3214688"/>
            <a:ext cx="142875" cy="142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   </a:t>
            </a:r>
          </a:p>
        </p:txBody>
      </p:sp>
      <p:sp>
        <p:nvSpPr>
          <p:cNvPr id="18450" name="TextovéPole 39"/>
          <p:cNvSpPr txBox="1">
            <a:spLocks noChangeArrowheads="1"/>
          </p:cNvSpPr>
          <p:nvPr/>
        </p:nvSpPr>
        <p:spPr bwMode="auto">
          <a:xfrm>
            <a:off x="3643313" y="3429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8451" name="TextovéPole 39"/>
          <p:cNvSpPr txBox="1">
            <a:spLocks noChangeArrowheads="1"/>
          </p:cNvSpPr>
          <p:nvPr/>
        </p:nvSpPr>
        <p:spPr bwMode="auto">
          <a:xfrm>
            <a:off x="3286125" y="5357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cxnSp>
        <p:nvCxnSpPr>
          <p:cNvPr id="31" name="Přímá spojovací čára 30"/>
          <p:cNvCxnSpPr/>
          <p:nvPr/>
        </p:nvCxnSpPr>
        <p:spPr>
          <a:xfrm rot="16200000" flipH="1">
            <a:off x="464344" y="3393281"/>
            <a:ext cx="3571875" cy="1357313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9"/>
          <p:cNvSpPr txBox="1">
            <a:spLocks noChangeArrowheads="1"/>
          </p:cNvSpPr>
          <p:nvPr/>
        </p:nvSpPr>
        <p:spPr bwMode="auto">
          <a:xfrm>
            <a:off x="2143125" y="3214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</a:p>
        </p:txBody>
      </p:sp>
      <p:cxnSp>
        <p:nvCxnSpPr>
          <p:cNvPr id="25" name="Přímá spojovací čára 24"/>
          <p:cNvCxnSpPr>
            <a:stCxn id="18444" idx="3"/>
          </p:cNvCxnSpPr>
          <p:nvPr/>
        </p:nvCxnSpPr>
        <p:spPr>
          <a:xfrm>
            <a:off x="1571625" y="5149850"/>
            <a:ext cx="1357313" cy="708025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5" name="TextovéPole 28"/>
          <p:cNvSpPr txBox="1">
            <a:spLocks noChangeArrowheads="1"/>
          </p:cNvSpPr>
          <p:nvPr/>
        </p:nvSpPr>
        <p:spPr bwMode="auto">
          <a:xfrm>
            <a:off x="4357688" y="3000375"/>
            <a:ext cx="43576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odvěsny</a:t>
            </a:r>
            <a:r>
              <a:rPr lang="cs-CZ" sz="2400"/>
              <a:t>     DBH jsou </a:t>
            </a:r>
          </a:p>
          <a:p>
            <a:r>
              <a:rPr lang="cs-CZ" sz="2400"/>
              <a:t>	</a:t>
            </a:r>
            <a:r>
              <a:rPr lang="cs-CZ" sz="2400" b="1"/>
              <a:t>hrana c </a:t>
            </a:r>
            <a:r>
              <a:rPr lang="cs-CZ" sz="2400"/>
              <a:t> </a:t>
            </a:r>
          </a:p>
          <a:p>
            <a:r>
              <a:rPr lang="cs-CZ" sz="2400"/>
              <a:t>	</a:t>
            </a:r>
            <a:r>
              <a:rPr lang="cs-CZ" sz="2400" b="1"/>
              <a:t>stěnová úhlopříčka s</a:t>
            </a:r>
            <a:r>
              <a:rPr lang="cs-CZ" sz="2400" b="1" baseline="-25000"/>
              <a:t>2</a:t>
            </a:r>
            <a:r>
              <a:rPr lang="cs-CZ" sz="2400" b="1"/>
              <a:t> </a:t>
            </a:r>
          </a:p>
        </p:txBody>
      </p:sp>
      <p:sp>
        <p:nvSpPr>
          <p:cNvPr id="34" name="Oblouk 33"/>
          <p:cNvSpPr/>
          <p:nvPr/>
        </p:nvSpPr>
        <p:spPr>
          <a:xfrm rot="1048518">
            <a:off x="1031875" y="4757738"/>
            <a:ext cx="889000" cy="822325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714500" y="5000625"/>
            <a:ext cx="71438" cy="71438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TextovéPole 37"/>
          <p:cNvSpPr txBox="1">
            <a:spLocks noChangeArrowheads="1"/>
          </p:cNvSpPr>
          <p:nvPr/>
        </p:nvSpPr>
        <p:spPr bwMode="auto">
          <a:xfrm>
            <a:off x="3000364" y="2643182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9460" name="TextovéPole 17"/>
          <p:cNvSpPr txBox="1">
            <a:spLocks noChangeArrowheads="1"/>
          </p:cNvSpPr>
          <p:nvPr/>
        </p:nvSpPr>
        <p:spPr bwMode="auto">
          <a:xfrm>
            <a:off x="500063" y="785813"/>
            <a:ext cx="8358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Tělesová úhlopříčka</a:t>
            </a:r>
          </a:p>
          <a:p>
            <a:r>
              <a:rPr lang="cs-CZ" sz="2000"/>
              <a:t>a = 3 cm, b = 4 cm, c = 5 cm</a:t>
            </a:r>
          </a:p>
        </p:txBody>
      </p:sp>
      <p:sp>
        <p:nvSpPr>
          <p:cNvPr id="19461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9462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9463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9464" name="TextovéPole 39"/>
          <p:cNvSpPr txBox="1">
            <a:spLocks noChangeArrowheads="1"/>
          </p:cNvSpPr>
          <p:nvPr/>
        </p:nvSpPr>
        <p:spPr bwMode="auto">
          <a:xfrm>
            <a:off x="1643063" y="585787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19465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19466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19467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19468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76200">
            <a:solidFill>
              <a:srgbClr val="00B05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2" name="TextovéPole 45"/>
          <p:cNvSpPr txBox="1">
            <a:spLocks noChangeArrowheads="1"/>
          </p:cNvSpPr>
          <p:nvPr/>
        </p:nvSpPr>
        <p:spPr bwMode="auto">
          <a:xfrm>
            <a:off x="4429124" y="1857364"/>
            <a:ext cx="4071938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c</a:t>
            </a:r>
            <a:r>
              <a:rPr lang="cs-CZ" sz="3200" b="1" baseline="30000" dirty="0"/>
              <a:t>2</a:t>
            </a:r>
            <a:r>
              <a:rPr lang="cs-CZ" sz="3200" b="1" dirty="0"/>
              <a:t> + s</a:t>
            </a:r>
            <a:r>
              <a:rPr lang="cs-CZ" sz="3200" b="1" baseline="-25000" dirty="0"/>
              <a:t>2</a:t>
            </a:r>
            <a:r>
              <a:rPr lang="cs-CZ" sz="3200" b="1" baseline="30000" dirty="0"/>
              <a:t>2</a:t>
            </a:r>
          </a:p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5</a:t>
            </a:r>
            <a:r>
              <a:rPr lang="cs-CZ" sz="3200" b="1" baseline="30000" dirty="0"/>
              <a:t>2</a:t>
            </a:r>
            <a:r>
              <a:rPr lang="cs-CZ" sz="3200" b="1" dirty="0"/>
              <a:t> + </a:t>
            </a:r>
            <a:r>
              <a:rPr lang="cs-CZ" sz="3200" b="1" dirty="0" err="1"/>
              <a:t>5</a:t>
            </a:r>
            <a:r>
              <a:rPr lang="cs-CZ" sz="3200" b="1" baseline="30000" dirty="0" err="1"/>
              <a:t>2</a:t>
            </a:r>
            <a:endParaRPr lang="cs-CZ" sz="3200" b="1" baseline="30000" dirty="0"/>
          </a:p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25 + </a:t>
            </a:r>
            <a:r>
              <a:rPr lang="cs-CZ" sz="3200" b="1" dirty="0" err="1"/>
              <a:t>25</a:t>
            </a:r>
            <a:endParaRPr lang="cs-CZ" sz="3200" b="1" baseline="30000" dirty="0"/>
          </a:p>
          <a:p>
            <a:r>
              <a:rPr lang="cs-CZ" sz="3200" b="1" dirty="0"/>
              <a:t>t</a:t>
            </a:r>
            <a:r>
              <a:rPr lang="cs-CZ" sz="3200" b="1" baseline="30000" dirty="0"/>
              <a:t>2</a:t>
            </a:r>
            <a:r>
              <a:rPr lang="cs-CZ" sz="3200" b="1" dirty="0"/>
              <a:t> = 50</a:t>
            </a:r>
          </a:p>
          <a:p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  = 7,1 cm</a:t>
            </a:r>
          </a:p>
        </p:txBody>
      </p:sp>
      <p:sp>
        <p:nvSpPr>
          <p:cNvPr id="19473" name="TextovéPole 39"/>
          <p:cNvSpPr txBox="1">
            <a:spLocks noChangeArrowheads="1"/>
          </p:cNvSpPr>
          <p:nvPr/>
        </p:nvSpPr>
        <p:spPr bwMode="auto">
          <a:xfrm>
            <a:off x="3643313" y="3429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19474" name="TextovéPole 39"/>
          <p:cNvSpPr txBox="1">
            <a:spLocks noChangeArrowheads="1"/>
          </p:cNvSpPr>
          <p:nvPr/>
        </p:nvSpPr>
        <p:spPr bwMode="auto">
          <a:xfrm>
            <a:off x="3286125" y="5357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cxnSp>
        <p:nvCxnSpPr>
          <p:cNvPr id="31" name="Přímá spojovací čára 30"/>
          <p:cNvCxnSpPr/>
          <p:nvPr/>
        </p:nvCxnSpPr>
        <p:spPr>
          <a:xfrm rot="16200000" flipH="1">
            <a:off x="464344" y="3393281"/>
            <a:ext cx="3571875" cy="1357313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9"/>
          <p:cNvSpPr txBox="1">
            <a:spLocks noChangeArrowheads="1"/>
          </p:cNvSpPr>
          <p:nvPr/>
        </p:nvSpPr>
        <p:spPr bwMode="auto">
          <a:xfrm>
            <a:off x="2143125" y="32146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</a:p>
        </p:txBody>
      </p:sp>
      <p:cxnSp>
        <p:nvCxnSpPr>
          <p:cNvPr id="25" name="Přímá spojovací čára 24"/>
          <p:cNvCxnSpPr>
            <a:stCxn id="19468" idx="3"/>
          </p:cNvCxnSpPr>
          <p:nvPr/>
        </p:nvCxnSpPr>
        <p:spPr>
          <a:xfrm>
            <a:off x="1571625" y="5149850"/>
            <a:ext cx="1357313" cy="708025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8" name="TextovéPole 39"/>
          <p:cNvSpPr txBox="1">
            <a:spLocks noChangeArrowheads="1"/>
          </p:cNvSpPr>
          <p:nvPr/>
        </p:nvSpPr>
        <p:spPr bwMode="auto">
          <a:xfrm>
            <a:off x="1643063" y="5143500"/>
            <a:ext cx="785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B050"/>
                </a:solidFill>
              </a:rPr>
              <a:t>s</a:t>
            </a:r>
            <a:r>
              <a:rPr lang="cs-CZ" sz="3200" baseline="-25000">
                <a:solidFill>
                  <a:srgbClr val="00B050"/>
                </a:solidFill>
              </a:rPr>
              <a:t>2</a:t>
            </a:r>
            <a:endParaRPr lang="cs-CZ" sz="3200">
              <a:solidFill>
                <a:srgbClr val="00B050"/>
              </a:solidFill>
            </a:endParaRPr>
          </a:p>
        </p:txBody>
      </p:sp>
      <p:sp>
        <p:nvSpPr>
          <p:cNvPr id="19479" name="TextovéPole 39"/>
          <p:cNvSpPr txBox="1">
            <a:spLocks noChangeArrowheads="1"/>
          </p:cNvSpPr>
          <p:nvPr/>
        </p:nvSpPr>
        <p:spPr bwMode="auto">
          <a:xfrm>
            <a:off x="1071563" y="3643313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B050"/>
                </a:solidFill>
              </a:rPr>
              <a:t>c</a:t>
            </a:r>
          </a:p>
        </p:txBody>
      </p:sp>
      <p:sp>
        <p:nvSpPr>
          <p:cNvPr id="28" name="Elipsa 27"/>
          <p:cNvSpPr/>
          <p:nvPr/>
        </p:nvSpPr>
        <p:spPr>
          <a:xfrm>
            <a:off x="1714500" y="5000625"/>
            <a:ext cx="71438" cy="71438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louk 33"/>
          <p:cNvSpPr/>
          <p:nvPr/>
        </p:nvSpPr>
        <p:spPr>
          <a:xfrm rot="1048518">
            <a:off x="1031875" y="4757738"/>
            <a:ext cx="889000" cy="822325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TextovéPole 37"/>
          <p:cNvSpPr txBox="1">
            <a:spLocks noChangeArrowheads="1"/>
          </p:cNvSpPr>
          <p:nvPr/>
        </p:nvSpPr>
        <p:spPr bwMode="auto">
          <a:xfrm>
            <a:off x="3000364" y="2643182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Krychle 29"/>
          <p:cNvSpPr/>
          <p:nvPr/>
        </p:nvSpPr>
        <p:spPr>
          <a:xfrm>
            <a:off x="928688" y="2286000"/>
            <a:ext cx="2643187" cy="3571875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0484" name="TextovéPole 17"/>
          <p:cNvSpPr txBox="1">
            <a:spLocks noChangeArrowheads="1"/>
          </p:cNvSpPr>
          <p:nvPr/>
        </p:nvSpPr>
        <p:spPr bwMode="auto">
          <a:xfrm>
            <a:off x="500034" y="571480"/>
            <a:ext cx="8358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 dirty="0"/>
          </a:p>
          <a:p>
            <a:r>
              <a:rPr lang="cs-CZ" sz="2000" dirty="0"/>
              <a:t>a = 3 cm, b = 4 cm, c = 5 cm</a:t>
            </a:r>
          </a:p>
        </p:txBody>
      </p:sp>
      <p:sp>
        <p:nvSpPr>
          <p:cNvPr id="20485" name="TextovéPole 35"/>
          <p:cNvSpPr txBox="1">
            <a:spLocks noChangeArrowheads="1"/>
          </p:cNvSpPr>
          <p:nvPr/>
        </p:nvSpPr>
        <p:spPr bwMode="auto">
          <a:xfrm>
            <a:off x="571500" y="57864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0486" name="TextovéPole 36"/>
          <p:cNvSpPr txBox="1">
            <a:spLocks noChangeArrowheads="1"/>
          </p:cNvSpPr>
          <p:nvPr/>
        </p:nvSpPr>
        <p:spPr bwMode="auto">
          <a:xfrm>
            <a:off x="2786063" y="5786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20487" name="TextovéPole 38"/>
          <p:cNvSpPr txBox="1">
            <a:spLocks noChangeArrowheads="1"/>
          </p:cNvSpPr>
          <p:nvPr/>
        </p:nvSpPr>
        <p:spPr bwMode="auto">
          <a:xfrm>
            <a:off x="3571875" y="50006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20488" name="TextovéPole 39"/>
          <p:cNvSpPr txBox="1">
            <a:spLocks noChangeArrowheads="1"/>
          </p:cNvSpPr>
          <p:nvPr/>
        </p:nvSpPr>
        <p:spPr bwMode="auto">
          <a:xfrm>
            <a:off x="1643063" y="5857875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</a:t>
            </a:r>
          </a:p>
        </p:txBody>
      </p:sp>
      <p:sp>
        <p:nvSpPr>
          <p:cNvPr id="20489" name="TextovéPole 37"/>
          <p:cNvSpPr txBox="1">
            <a:spLocks noChangeArrowheads="1"/>
          </p:cNvSpPr>
          <p:nvPr/>
        </p:nvSpPr>
        <p:spPr bwMode="auto">
          <a:xfrm>
            <a:off x="428625" y="264318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E</a:t>
            </a:r>
          </a:p>
        </p:txBody>
      </p:sp>
      <p:sp>
        <p:nvSpPr>
          <p:cNvPr id="20490" name="TextovéPole 37"/>
          <p:cNvSpPr txBox="1">
            <a:spLocks noChangeArrowheads="1"/>
          </p:cNvSpPr>
          <p:nvPr/>
        </p:nvSpPr>
        <p:spPr bwMode="auto">
          <a:xfrm>
            <a:off x="3571875" y="1928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G</a:t>
            </a:r>
          </a:p>
        </p:txBody>
      </p:sp>
      <p:sp>
        <p:nvSpPr>
          <p:cNvPr id="20491" name="TextovéPole 37"/>
          <p:cNvSpPr txBox="1">
            <a:spLocks noChangeArrowheads="1"/>
          </p:cNvSpPr>
          <p:nvPr/>
        </p:nvSpPr>
        <p:spPr bwMode="auto">
          <a:xfrm>
            <a:off x="1143000" y="1785938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</a:t>
            </a:r>
          </a:p>
        </p:txBody>
      </p:sp>
      <p:sp>
        <p:nvSpPr>
          <p:cNvPr id="20492" name="TextovéPole 37"/>
          <p:cNvSpPr txBox="1">
            <a:spLocks noChangeArrowheads="1"/>
          </p:cNvSpPr>
          <p:nvPr/>
        </p:nvSpPr>
        <p:spPr bwMode="auto">
          <a:xfrm>
            <a:off x="1071563" y="485775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107950" y="3751263"/>
            <a:ext cx="2930525" cy="0"/>
          </a:xfrm>
          <a:prstGeom prst="line">
            <a:avLst/>
          </a:prstGeom>
          <a:ln w="38100">
            <a:solidFill>
              <a:srgbClr val="0070C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0800000">
            <a:off x="1571625" y="5184775"/>
            <a:ext cx="2000250" cy="0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928688" y="5214938"/>
            <a:ext cx="642937" cy="642937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6" name="TextovéPole 45"/>
          <p:cNvSpPr txBox="1">
            <a:spLocks noChangeArrowheads="1"/>
          </p:cNvSpPr>
          <p:nvPr/>
        </p:nvSpPr>
        <p:spPr bwMode="auto">
          <a:xfrm>
            <a:off x="4429125" y="1857375"/>
            <a:ext cx="4071938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baseline="-25000" dirty="0">
                <a:solidFill>
                  <a:srgbClr val="FF0000"/>
                </a:solidFill>
              </a:rPr>
              <a:t>1</a:t>
            </a:r>
            <a:r>
              <a:rPr lang="cs-CZ" sz="3200" b="1" dirty="0">
                <a:solidFill>
                  <a:srgbClr val="FF0000"/>
                </a:solidFill>
              </a:rPr>
              <a:t> = 5,8 cm  </a:t>
            </a:r>
            <a:endParaRPr lang="cs-CZ" sz="3200" b="1" baseline="30000" dirty="0">
              <a:solidFill>
                <a:srgbClr val="FF0000"/>
              </a:solidFill>
            </a:endParaRPr>
          </a:p>
          <a:p>
            <a:r>
              <a:rPr lang="cs-CZ" sz="3200" b="1" dirty="0">
                <a:solidFill>
                  <a:srgbClr val="0070C0"/>
                </a:solidFill>
              </a:rPr>
              <a:t>s</a:t>
            </a:r>
            <a:r>
              <a:rPr lang="cs-CZ" sz="3200" b="1" baseline="-25000" dirty="0">
                <a:solidFill>
                  <a:srgbClr val="0070C0"/>
                </a:solidFill>
              </a:rPr>
              <a:t>2</a:t>
            </a:r>
            <a:r>
              <a:rPr lang="cs-CZ" sz="3200" b="1" dirty="0">
                <a:solidFill>
                  <a:srgbClr val="0070C0"/>
                </a:solidFill>
              </a:rPr>
              <a:t> = 5 cm</a:t>
            </a:r>
          </a:p>
          <a:p>
            <a:r>
              <a:rPr lang="cs-CZ" sz="3200" b="1" dirty="0">
                <a:solidFill>
                  <a:srgbClr val="00B050"/>
                </a:solidFill>
              </a:rPr>
              <a:t>s</a:t>
            </a:r>
            <a:r>
              <a:rPr lang="cs-CZ" sz="3200" b="1" baseline="-25000" dirty="0">
                <a:solidFill>
                  <a:srgbClr val="00B050"/>
                </a:solidFill>
              </a:rPr>
              <a:t>3</a:t>
            </a:r>
            <a:r>
              <a:rPr lang="cs-CZ" sz="3200" b="1" dirty="0">
                <a:solidFill>
                  <a:srgbClr val="00B050"/>
                </a:solidFill>
              </a:rPr>
              <a:t> = 6,4 cm</a:t>
            </a:r>
          </a:p>
          <a:p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  = 7,1 cm</a:t>
            </a:r>
          </a:p>
        </p:txBody>
      </p:sp>
      <p:sp>
        <p:nvSpPr>
          <p:cNvPr id="20497" name="TextovéPole 39"/>
          <p:cNvSpPr txBox="1">
            <a:spLocks noChangeArrowheads="1"/>
          </p:cNvSpPr>
          <p:nvPr/>
        </p:nvSpPr>
        <p:spPr bwMode="auto">
          <a:xfrm>
            <a:off x="3643313" y="34290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c</a:t>
            </a:r>
          </a:p>
        </p:txBody>
      </p:sp>
      <p:sp>
        <p:nvSpPr>
          <p:cNvPr id="20498" name="TextovéPole 39"/>
          <p:cNvSpPr txBox="1">
            <a:spLocks noChangeArrowheads="1"/>
          </p:cNvSpPr>
          <p:nvPr/>
        </p:nvSpPr>
        <p:spPr bwMode="auto">
          <a:xfrm>
            <a:off x="3286125" y="5357813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b</a:t>
            </a:r>
          </a:p>
        </p:txBody>
      </p:sp>
      <p:sp>
        <p:nvSpPr>
          <p:cNvPr id="19" name="TextovéPole 37"/>
          <p:cNvSpPr txBox="1">
            <a:spLocks noChangeArrowheads="1"/>
          </p:cNvSpPr>
          <p:nvPr/>
        </p:nvSpPr>
        <p:spPr bwMode="auto">
          <a:xfrm>
            <a:off x="3000364" y="2643182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F</a:t>
            </a:r>
          </a:p>
        </p:txBody>
      </p:sp>
      <p:cxnSp>
        <p:nvCxnSpPr>
          <p:cNvPr id="21" name="Přímá spojovací čára 20"/>
          <p:cNvCxnSpPr/>
          <p:nvPr/>
        </p:nvCxnSpPr>
        <p:spPr>
          <a:xfrm rot="5400000" flipH="1" flipV="1">
            <a:off x="464315" y="3393281"/>
            <a:ext cx="2928958" cy="200026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1000100" y="2285992"/>
            <a:ext cx="2571742" cy="642942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 flipH="1" flipV="1">
            <a:off x="1500163" y="3786193"/>
            <a:ext cx="3500468" cy="64294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16200000" flipH="1">
            <a:off x="464315" y="3393281"/>
            <a:ext cx="3571900" cy="1357322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7"/>
          <p:cNvSpPr txBox="1">
            <a:spLocks noChangeArrowheads="1"/>
          </p:cNvSpPr>
          <p:nvPr/>
        </p:nvSpPr>
        <p:spPr bwMode="auto">
          <a:xfrm>
            <a:off x="928688" y="714375"/>
            <a:ext cx="3429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/>
              <a:t>Použitá literatura:</a:t>
            </a:r>
          </a:p>
          <a:p>
            <a:r>
              <a:rPr lang="cs-CZ" sz="2000"/>
              <a:t>vlastní práce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277</TotalTime>
  <Words>786</Words>
  <Application>Microsoft Office PowerPoint</Application>
  <PresentationFormat>Předvádění na obrazovce (4:3)</PresentationFormat>
  <Paragraphs>335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40</cp:revision>
  <dcterms:created xsi:type="dcterms:W3CDTF">2010-10-19T08:27:42Z</dcterms:created>
  <dcterms:modified xsi:type="dcterms:W3CDTF">2012-01-04T20:13:15Z</dcterms:modified>
</cp:coreProperties>
</file>