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8"/>
  </p:notesMasterIdLst>
  <p:sldIdLst>
    <p:sldId id="256" r:id="rId2"/>
    <p:sldId id="271" r:id="rId3"/>
    <p:sldId id="263" r:id="rId4"/>
    <p:sldId id="272" r:id="rId5"/>
    <p:sldId id="273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114" d="100"/>
          <a:sy n="114" d="100"/>
        </p:scale>
        <p:origin x="-114" y="7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F93D7F6-3ED9-41C7-A3E9-5EAFB7BE053E}" type="datetimeFigureOut">
              <a:rPr lang="cs-CZ"/>
              <a:pPr>
                <a:defRPr/>
              </a:pPr>
              <a:t>16.10.2012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458F0A3-FA9B-4285-981F-9EA15AB60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6962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458F0A3-FA9B-4285-981F-9EA15AB609E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CAB6C2-849F-4401-BA41-5D71AC0DE59D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07CC36-97A2-463D-B77D-441A6C9DC8C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52274C3-1156-4616-A693-B5C6CCD4040C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EB10F-82AA-468E-A928-43E0E4689CD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396304-B919-4FC1-AED9-854D73B02FE9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3729D0-7AC2-4163-8F9D-99028A9A979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FFB38D-51B5-42EE-8273-F5DC34C64D05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D59750-0BB8-4F81-8675-DDFAEFC0541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CF1BE8-0EA6-4EA5-BA7D-BBCB2BE1C066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F37BCD-65D0-4AD1-B9D7-990632F3D9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B0A21FD-79C8-49D2-8312-4DEEAA5A9288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801CC9-CF60-4D7E-85DA-B58DA4DFB5D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4DE8DF-A7B1-4F05-8484-5982B393D1ED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8C092B-9763-482A-BDBB-B839C77621D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D7528D-6D59-4681-A9B4-CFD873657769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3FD347-65DD-4779-AEDA-D06364AC4BE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482B73-FBA9-4421-ACE7-C18CBF66D6B7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2BFC2-6B06-4CEE-B599-E837330D96F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E01ABA-309B-4D44-BADA-927DD297CBE8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F8A87-7C12-46C3-A1AA-08BA82725D8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AAD06F-BECD-4245-B1DD-399919511C53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D5DC19-292C-4812-B75D-A09E5FBE13E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C06146B-219C-4640-8E29-C26AC5EEA9A1}" type="datetime1">
              <a:rPr lang="cs-CZ" smtClean="0"/>
              <a:t>16.10.2012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075CE6A-C56D-4A46-83E8-F7C8AD6D9B0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emf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ČESKÝ JAZYK – ČTENÍ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Svět kolem nás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smtClean="0">
                <a:latin typeface="+mn-lt"/>
              </a:rPr>
              <a:t>VY_12_INOVACE 2_05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0306836"/>
              </p:ext>
            </p:extLst>
          </p:nvPr>
        </p:nvGraphicFramePr>
        <p:xfrm>
          <a:off x="1476375" y="1428736"/>
          <a:ext cx="6144344" cy="4206240"/>
        </p:xfrm>
        <a:graphic>
          <a:graphicData uri="http://schemas.openxmlformats.org/drawingml/2006/table">
            <a:tbl>
              <a:tblPr firstRow="1" bandRow="1"/>
              <a:tblGrid>
                <a:gridCol w="3072172"/>
                <a:gridCol w="3072172"/>
              </a:tblGrid>
              <a:tr h="35466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PRAHA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/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Marie Matoušová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STRUČNÁ ANOTACE (</a:t>
                      </a:r>
                      <a:r>
                        <a:rPr lang="cs-CZ" sz="1400" dirty="0" smtClean="0"/>
                        <a:t>OBSAH, DATUM PILOTÁŽE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Práce s textem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PŘEDMĚT (</a:t>
                      </a:r>
                      <a:r>
                        <a:rPr lang="cs-CZ" sz="1400" dirty="0" smtClean="0"/>
                        <a:t>VE KTERÉM BYL MATERIÁL ODUČEN</a:t>
                      </a:r>
                      <a:r>
                        <a:rPr lang="cs-CZ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mtClean="0"/>
                        <a:t>Čtení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54232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OČEKÁVANÝ VÝSTUP</a:t>
                      </a:r>
                      <a:r>
                        <a:rPr lang="cs-CZ" baseline="0" dirty="0" smtClean="0"/>
                        <a:t> (</a:t>
                      </a:r>
                      <a:r>
                        <a:rPr lang="cs-CZ" sz="1400" baseline="0" dirty="0" smtClean="0"/>
                        <a:t>INOVACE</a:t>
                      </a:r>
                      <a:r>
                        <a:rPr lang="cs-CZ" baseline="0" dirty="0" smtClean="0"/>
                        <a:t>):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Porozumění textu, práce s textem, doplnění</a:t>
                      </a:r>
                      <a:r>
                        <a:rPr lang="cs-CZ" baseline="0" dirty="0" smtClean="0"/>
                        <a:t>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VĚKOVÁ SKUPINA: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5</a:t>
                      </a:r>
                      <a:r>
                        <a:rPr lang="cs-CZ" smtClean="0"/>
                        <a:t>. </a:t>
                      </a:r>
                      <a:r>
                        <a:rPr lang="cs-CZ" dirty="0" smtClean="0"/>
                        <a:t>ročník praktická škola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40000"/>
                      </a:srgbClr>
                    </a:solidFill>
                  </a:tcPr>
                </a:tc>
              </a:tr>
              <a:tr h="31420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METODICKÝ</a:t>
                      </a:r>
                      <a:r>
                        <a:rPr lang="cs-CZ" baseline="0" dirty="0" smtClean="0"/>
                        <a:t> POKYN:</a:t>
                      </a:r>
                    </a:p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Společné čtení, vysvětlení, odpovídat na otázky, práce </a:t>
                      </a:r>
                    </a:p>
                    <a:p>
                      <a:r>
                        <a:rPr lang="cs-CZ" dirty="0" smtClean="0"/>
                        <a:t>s PL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79646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8175" y="692150"/>
            <a:ext cx="56880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</a:rPr>
              <a:t>ANOTACE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72390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PRAHA        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i="1" dirty="0" smtClean="0"/>
              <a:t>Praha je hlavní město České republiky. Místo, kde stojí dnešní velkoměsto, bylo osídlené už odpradávna. Má totiž výhodnou polohu při řece Vltavě ve středu Čech. V každé době zde vznikaly významné stavby, které jsou dodnes vzácnými památkami. Patří k nim </a:t>
            </a:r>
            <a:r>
              <a:rPr lang="cs-CZ" sz="1800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Pražský hrad, Karlův most, Staroměstské náměstí s měšťanskými domy a orlojem na budově Staroměstské radnice., Národní divadlo, soch sv. Václava na Václavském náměstí a řada dalších.</a:t>
            </a: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r>
              <a:rPr lang="cs-CZ" sz="1800" i="1" dirty="0" smtClean="0"/>
              <a:t>Proč se Praha jmenuje Praha?   Pověst o kněžně Libuši praví:</a:t>
            </a:r>
          </a:p>
          <a:p>
            <a:pPr>
              <a:buNone/>
            </a:pPr>
            <a:endParaRPr lang="cs-CZ" sz="1800" i="1" dirty="0" smtClean="0"/>
          </a:p>
          <a:p>
            <a:pPr>
              <a:buNone/>
            </a:pPr>
            <a:r>
              <a:rPr lang="cs-CZ" sz="1800" i="1" dirty="0" smtClean="0"/>
              <a:t>Libuše byla obdařena zvláštní věšteckou mocí. Jednou se s knížetem a družinou zastavila nad strmým břehem Vltavy, pohlédla na lesy za řekou a věštila: „Město vidím veliké, jehož sláva hvězd se dotýká.“ Knížecí družina se odebrala do míst, která Libuše svou věštbou označila. V hlubokém lese našli muže, jak tesá práh domu. Na Libušino přání tam vystavěli hrad a nazvali ho Prahou. A na tomto místě vyrostlo i město Praha.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78581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Vyhledej v textu odpovědi na otázky: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1857364"/>
            <a:ext cx="7353295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je naše hlavní město? ……………………………………………….</a:t>
            </a:r>
          </a:p>
          <a:p>
            <a:r>
              <a:rPr lang="cs-CZ" dirty="0" smtClean="0"/>
              <a:t>Která řeka tudy protéká? …………………………………………………..</a:t>
            </a:r>
          </a:p>
          <a:p>
            <a:r>
              <a:rPr lang="cs-CZ" dirty="0" smtClean="0"/>
              <a:t>Popiš podle mapy polohu hlavního města. ……………………………...</a:t>
            </a:r>
          </a:p>
          <a:p>
            <a:r>
              <a:rPr lang="cs-CZ" dirty="0" smtClean="0"/>
              <a:t>…………………………………………………………………………………</a:t>
            </a:r>
          </a:p>
          <a:p>
            <a:r>
              <a:rPr lang="cs-CZ" dirty="0" smtClean="0"/>
              <a:t>…………………………………………………………………………………</a:t>
            </a:r>
          </a:p>
          <a:p>
            <a:r>
              <a:rPr lang="cs-CZ" dirty="0" smtClean="0"/>
              <a:t>Vyhledej v textu významné památky ve městě. </a:t>
            </a:r>
          </a:p>
          <a:p>
            <a:r>
              <a:rPr lang="cs-CZ" dirty="0" smtClean="0"/>
              <a:t>Zapiš je: ………………………………………………………………………</a:t>
            </a:r>
          </a:p>
          <a:p>
            <a:r>
              <a:rPr lang="cs-CZ" dirty="0" smtClean="0"/>
              <a:t>..............................................................................................................</a:t>
            </a:r>
          </a:p>
          <a:p>
            <a:r>
              <a:rPr lang="cs-CZ" dirty="0" smtClean="0"/>
              <a:t>…………………………………………………………………………………</a:t>
            </a:r>
          </a:p>
          <a:p>
            <a:r>
              <a:rPr lang="cs-CZ" dirty="0" smtClean="0"/>
              <a:t>Byli jste již v našem hlavním městě? ……………………………………..</a:t>
            </a:r>
          </a:p>
          <a:p>
            <a:r>
              <a:rPr lang="cs-CZ" dirty="0" smtClean="0"/>
              <a:t>Které památky jste viděli? ………………………………………………….</a:t>
            </a:r>
          </a:p>
          <a:p>
            <a:r>
              <a:rPr lang="cs-CZ" dirty="0" smtClean="0"/>
              <a:t>…………………………………………………………………………………</a:t>
            </a:r>
          </a:p>
          <a:p>
            <a:r>
              <a:rPr lang="cs-CZ" dirty="0" smtClean="0"/>
              <a:t>Vyhledejte a ukažte na mapě Prahy jmenované památky z textu.</a:t>
            </a:r>
          </a:p>
          <a:p>
            <a:r>
              <a:rPr lang="cs-CZ" dirty="0" smtClean="0"/>
              <a:t>Zkus vyprávět pověst o založení Prahy.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Pojmenuj tato významná místa v Praze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8596" y="1643050"/>
            <a:ext cx="1455453" cy="971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 descr="C:\Users\Matouš\AppData\Local\Microsoft\Windows\Temporary Internet Files\Content.IE5\GGFF6Q8M\MP9004279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3000372"/>
            <a:ext cx="2010015" cy="3000372"/>
          </a:xfrm>
          <a:prstGeom prst="rect">
            <a:avLst/>
          </a:prstGeom>
          <a:noFill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43307" y="1571613"/>
            <a:ext cx="1137905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 descr="http://upload.wikimedia.org/wikipedia/commons/thumb/2/21/Peter_Stehlik_2011.07.29_A.jpg/220px-Peter_Stehlik_2011.07.29_A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16" y="3571876"/>
            <a:ext cx="2095500" cy="1400175"/>
          </a:xfrm>
          <a:prstGeom prst="rect">
            <a:avLst/>
          </a:prstGeom>
          <a:noFill/>
        </p:spPr>
      </p:pic>
      <p:pic>
        <p:nvPicPr>
          <p:cNvPr id="3074" name="Picture 2" descr="http://upload.wikimedia.org/wikipedia/commons/thumb/7/79/Prazsky_orloj_celkovy_pohled.jpg/220px-Prazsky_orloj_celkovy_pohled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1500174"/>
            <a:ext cx="2095500" cy="3924301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  <p:sndAc>
      <p:stSnd>
        <p:snd r:embed="rId2" name="camera.wav"/>
      </p:stSnd>
    </p:sndAc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857364"/>
            <a:ext cx="8229600" cy="500058"/>
          </a:xfrm>
        </p:spPr>
        <p:txBody>
          <a:bodyPr>
            <a:normAutofit fontScale="90000"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Vlastivěda pro pátý ročník zvláštní školy. Praha: Septima, 1995,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24,25.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ISBN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80-85801-51-5.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28728" y="1000108"/>
            <a:ext cx="1013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7158" y="2357430"/>
            <a:ext cx="835824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http://upload.wikimedia.org/wikipedia/commons/thumb/2/21/Peter_Stehlik_2011.07.29_A.jpg/800px-Peter_Stehlik_2011.07.29_A.jpg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357158" y="2828836"/>
            <a:ext cx="80724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http://upload.wikimedia.org/wikipedia/commons/thumb/7/79/Prazsky_orloj_celkovy_pohled.jpg/320px-Prazsky_orloj_celkovy_pohled.jpg</a:t>
            </a:r>
            <a:endParaRPr lang="cs-CZ" sz="1400" dirty="0"/>
          </a:p>
        </p:txBody>
      </p:sp>
    </p:spTree>
  </p:cSld>
  <p:clrMapOvr>
    <a:masterClrMapping/>
  </p:clrMapOvr>
  <p:transition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445</TotalTime>
  <Words>357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ČESKÝ JAZYK – ČTENÍ Svět kolem nás Základní škola, Hořice, Husova 11 VY_12_INOVACE 2_05  </vt:lpstr>
      <vt:lpstr>Prezentace aplikace PowerPoint</vt:lpstr>
      <vt:lpstr>PRAHA        </vt:lpstr>
      <vt:lpstr>Vyhledej v textu odpovědi na otázky:</vt:lpstr>
      <vt:lpstr>Pojmenuj tato významná místa v Praze</vt:lpstr>
      <vt:lpstr>Vlastivěda pro pátý ročník zvláštní školy. Praha: Septima, 1995, 24,25. ISBN ISBN 80-85801-51-5.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Učitel</cp:lastModifiedBy>
  <cp:revision>159</cp:revision>
  <dcterms:created xsi:type="dcterms:W3CDTF">2010-10-19T08:27:42Z</dcterms:created>
  <dcterms:modified xsi:type="dcterms:W3CDTF">2012-10-16T12:07:38Z</dcterms:modified>
</cp:coreProperties>
</file>