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10"/>
  </p:notesMasterIdLst>
  <p:sldIdLst>
    <p:sldId id="256" r:id="rId2"/>
    <p:sldId id="271" r:id="rId3"/>
    <p:sldId id="263" r:id="rId4"/>
    <p:sldId id="268" r:id="rId5"/>
    <p:sldId id="272" r:id="rId6"/>
    <p:sldId id="273" r:id="rId7"/>
    <p:sldId id="274" r:id="rId8"/>
    <p:sldId id="260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useTimings="0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99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55" autoAdjust="0"/>
    <p:restoredTop sz="94621" autoAdjust="0"/>
  </p:normalViewPr>
  <p:slideViewPr>
    <p:cSldViewPr>
      <p:cViewPr>
        <p:scale>
          <a:sx n="114" d="100"/>
          <a:sy n="114" d="100"/>
        </p:scale>
        <p:origin x="-918" y="-17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EF93D7F6-3ED9-41C7-A3E9-5EAFB7BE053E}" type="datetimeFigureOut">
              <a:rPr lang="cs-CZ"/>
              <a:pPr>
                <a:defRPr/>
              </a:pPr>
              <a:t>7.10.2012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1458F0A3-FA9B-4285-981F-9EA15AB609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1469622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204EB4D-D216-44C0-A5D7-9537C3762503}" type="datetime1">
              <a:rPr lang="cs-CZ" smtClean="0"/>
              <a:pPr>
                <a:defRPr/>
              </a:pPr>
              <a:t>7.10.2012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707CC36-97A2-463D-B77D-441A6C9DC8C1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3A6ADCD-805F-41D8-BD36-DA9766822890}" type="datetime1">
              <a:rPr lang="cs-CZ" smtClean="0"/>
              <a:pPr>
                <a:defRPr/>
              </a:pPr>
              <a:t>7.10.2012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A2EB10F-82AA-468E-A928-43E0E4689CD9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A597A17-3F8B-4B8C-BD3E-72FA5197D22B}" type="datetime1">
              <a:rPr lang="cs-CZ" smtClean="0"/>
              <a:pPr>
                <a:defRPr/>
              </a:pPr>
              <a:t>7.10.2012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43729D0-7AC2-4163-8F9D-99028A9A979C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E9F795B-F42D-4711-A19B-0B94E8E82B60}" type="datetime1">
              <a:rPr lang="cs-CZ" smtClean="0"/>
              <a:pPr>
                <a:defRPr/>
              </a:pPr>
              <a:t>7.10.2012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CD59750-0BB8-4F81-8675-DDFAEFC0541B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1E8B8F8-B8DE-40E5-BC71-44B74F5F948F}" type="datetime1">
              <a:rPr lang="cs-CZ" smtClean="0"/>
              <a:pPr>
                <a:defRPr/>
              </a:pPr>
              <a:t>7.10.2012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AF37BCD-65D0-4AD1-B9D7-990632F3D9E1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09AB6A3-33BF-41EC-8BBB-97D2C7BCA984}" type="datetime1">
              <a:rPr lang="cs-CZ" smtClean="0"/>
              <a:pPr>
                <a:defRPr/>
              </a:pPr>
              <a:t>7.10.2012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801CC9-CF60-4D7E-85DA-B58DA4DFB5D6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2C57EB5-8E9A-473D-8566-C087E2326EA0}" type="datetime1">
              <a:rPr lang="cs-CZ" smtClean="0"/>
              <a:pPr>
                <a:defRPr/>
              </a:pPr>
              <a:t>7.10.2012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F8C092B-9763-482A-BDBB-B839C77621D0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D5FF6C7-00E0-4886-A103-E5A656E6C2E3}" type="datetime1">
              <a:rPr lang="cs-CZ" smtClean="0"/>
              <a:pPr>
                <a:defRPr/>
              </a:pPr>
              <a:t>7.10.2012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C3FD347-65DD-4779-AEDA-D06364AC4BE3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A41A306-51AE-467B-8D43-D8DCF9196519}" type="datetime1">
              <a:rPr lang="cs-CZ" smtClean="0"/>
              <a:pPr>
                <a:defRPr/>
              </a:pPr>
              <a:t>7.10.2012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8E2BFC2-6B06-4CEE-B599-E837330D96FD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1A89CF8-7028-426B-80D7-E45AF37EB9DA}" type="datetime1">
              <a:rPr lang="cs-CZ" smtClean="0"/>
              <a:pPr>
                <a:defRPr/>
              </a:pPr>
              <a:t>7.10.2012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DFF8A87-7C12-46C3-A1AA-08BA82725D82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BB56C76-756C-4D5E-8B76-43E6498DD237}" type="datetime1">
              <a:rPr lang="cs-CZ" smtClean="0"/>
              <a:pPr>
                <a:defRPr/>
              </a:pPr>
              <a:t>7.10.2012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4D5DC19-292C-4812-B75D-A09E5FBE13E1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C045E06B-4182-4701-A546-8ABC964142C4}" type="datetime1">
              <a:rPr lang="cs-CZ" smtClean="0"/>
              <a:pPr>
                <a:defRPr/>
              </a:pPr>
              <a:t>7.10.2012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4075CE6A-C56D-4A46-83E8-F7C8AD6D9B09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3200" b="1" dirty="0" smtClean="0">
                <a:latin typeface="+mn-lt"/>
              </a:rPr>
              <a:t>ČESKÝ JAZYK – ČTENÍ</a:t>
            </a:r>
            <a:br>
              <a:rPr lang="cs-CZ" sz="3200" b="1" dirty="0" smtClean="0">
                <a:latin typeface="+mn-lt"/>
              </a:rPr>
            </a:br>
            <a:r>
              <a:rPr lang="cs-CZ" sz="3200" b="1" dirty="0" smtClean="0">
                <a:latin typeface="+mn-lt"/>
              </a:rPr>
              <a:t>Svět </a:t>
            </a:r>
            <a:r>
              <a:rPr lang="cs-CZ" sz="3200" b="1" smtClean="0">
                <a:latin typeface="+mn-lt"/>
              </a:rPr>
              <a:t>kolem nás</a:t>
            </a:r>
            <a:r>
              <a:rPr lang="cs-CZ" sz="3200" b="1" dirty="0" smtClean="0">
                <a:latin typeface="+mn-lt"/>
              </a:rPr>
              <a:t/>
            </a:r>
            <a:br>
              <a:rPr lang="cs-CZ" sz="3200" b="1" dirty="0" smtClean="0">
                <a:latin typeface="+mn-lt"/>
              </a:rPr>
            </a:br>
            <a:r>
              <a:rPr lang="cs-CZ" sz="3200" b="1" dirty="0" smtClean="0">
                <a:latin typeface="+mn-lt"/>
              </a:rPr>
              <a:t>Základní škola, Hořice, Husova 11</a:t>
            </a:r>
            <a:br>
              <a:rPr lang="cs-CZ" sz="3200" b="1" dirty="0" smtClean="0">
                <a:latin typeface="+mn-lt"/>
              </a:rPr>
            </a:br>
            <a:r>
              <a:rPr lang="cs-CZ" sz="3200" b="1" smtClean="0">
                <a:latin typeface="+mn-lt"/>
              </a:rPr>
              <a:t>VY_12_INOVACE </a:t>
            </a:r>
            <a:r>
              <a:rPr lang="cs-CZ" sz="3200" b="1" smtClean="0">
                <a:latin typeface="+mn-lt"/>
              </a:rPr>
              <a:t>2_01 </a:t>
            </a:r>
            <a:r>
              <a:rPr lang="cs-CZ" sz="3200" b="1" dirty="0" smtClean="0">
                <a:latin typeface="+mn-lt"/>
              </a:rPr>
              <a:t/>
            </a:r>
            <a:br>
              <a:rPr lang="cs-CZ" sz="3200" b="1" dirty="0" smtClean="0">
                <a:latin typeface="+mn-lt"/>
              </a:rPr>
            </a:b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2339975" y="1498600"/>
            <a:ext cx="424815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endParaRPr lang="cs-CZ" dirty="0" smtClean="0">
              <a:latin typeface="+mn-lt"/>
            </a:endParaRP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740306836"/>
              </p:ext>
            </p:extLst>
          </p:nvPr>
        </p:nvGraphicFramePr>
        <p:xfrm>
          <a:off x="1476375" y="1428736"/>
          <a:ext cx="6144344" cy="4206240"/>
        </p:xfrm>
        <a:graphic>
          <a:graphicData uri="http://schemas.openxmlformats.org/drawingml/2006/table">
            <a:tbl>
              <a:tblPr firstRow="1" bandRow="1"/>
              <a:tblGrid>
                <a:gridCol w="3072172"/>
                <a:gridCol w="3072172"/>
              </a:tblGrid>
              <a:tr h="35466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NÁZEV</a:t>
                      </a:r>
                      <a:r>
                        <a:rPr lang="cs-CZ" baseline="0" dirty="0" smtClean="0"/>
                        <a:t>: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Státní</a:t>
                      </a:r>
                      <a:r>
                        <a:rPr lang="cs-CZ" baseline="0" dirty="0" smtClean="0"/>
                        <a:t> symboly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/>
                    </a:solidFill>
                  </a:tcPr>
                </a:tc>
              </a:tr>
              <a:tr h="31420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Mgr.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smtClean="0"/>
                        <a:t>Marie Matoušová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40000"/>
                      </a:srgbClr>
                    </a:solidFill>
                  </a:tcPr>
                </a:tc>
              </a:tr>
              <a:tr h="54232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STRUČNÁ ANOTACE (</a:t>
                      </a:r>
                      <a:r>
                        <a:rPr lang="cs-CZ" sz="1400" dirty="0" smtClean="0"/>
                        <a:t>OBSAH, DATUM PILOTÁŽE</a:t>
                      </a:r>
                      <a:r>
                        <a:rPr lang="cs-CZ" dirty="0" smtClean="0"/>
                        <a:t>):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Práce s textem</a:t>
                      </a:r>
                    </a:p>
                    <a:p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20000"/>
                      </a:srgbClr>
                    </a:solidFill>
                  </a:tcPr>
                </a:tc>
              </a:tr>
              <a:tr h="54232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VZDĚLÁVACÍ PŘEDMĚT (</a:t>
                      </a:r>
                      <a:r>
                        <a:rPr lang="cs-CZ" sz="1400" dirty="0" smtClean="0"/>
                        <a:t>VE KTERÉM BYL MATERIÁL ODUČEN</a:t>
                      </a:r>
                      <a:r>
                        <a:rPr lang="cs-CZ" dirty="0" smtClean="0"/>
                        <a:t>):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mtClean="0"/>
                        <a:t>Čtení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40000"/>
                      </a:srgbClr>
                    </a:solidFill>
                  </a:tcPr>
                </a:tc>
              </a:tr>
              <a:tr h="54232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OČEKÁVANÝ VÝSTUP</a:t>
                      </a:r>
                      <a:r>
                        <a:rPr lang="cs-CZ" baseline="0" dirty="0" smtClean="0"/>
                        <a:t> (</a:t>
                      </a:r>
                      <a:r>
                        <a:rPr lang="cs-CZ" sz="1400" baseline="0" dirty="0" smtClean="0"/>
                        <a:t>INOVACE</a:t>
                      </a:r>
                      <a:r>
                        <a:rPr lang="cs-CZ" baseline="0" dirty="0" smtClean="0"/>
                        <a:t>):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Porozumění textu, práce s textem, doplnění</a:t>
                      </a:r>
                      <a:r>
                        <a:rPr lang="cs-CZ" baseline="0" dirty="0" smtClean="0"/>
                        <a:t> PL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20000"/>
                      </a:srgbClr>
                    </a:solidFill>
                  </a:tcPr>
                </a:tc>
              </a:tr>
              <a:tr h="31420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VĚKOVÁ SKUPINA:</a:t>
                      </a:r>
                    </a:p>
                    <a:p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5</a:t>
                      </a:r>
                      <a:r>
                        <a:rPr lang="cs-CZ" smtClean="0"/>
                        <a:t>. </a:t>
                      </a:r>
                      <a:r>
                        <a:rPr lang="cs-CZ" dirty="0" smtClean="0"/>
                        <a:t>ročník praktická škola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40000"/>
                      </a:srgbClr>
                    </a:solidFill>
                  </a:tcPr>
                </a:tc>
              </a:tr>
              <a:tr h="31420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METODICKÝ</a:t>
                      </a:r>
                      <a:r>
                        <a:rPr lang="cs-CZ" baseline="0" dirty="0" smtClean="0"/>
                        <a:t> POKYN:</a:t>
                      </a:r>
                    </a:p>
                    <a:p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Společné čtení, vysvětlení, odpovídat na otázky, práce </a:t>
                      </a:r>
                    </a:p>
                    <a:p>
                      <a:r>
                        <a:rPr lang="cs-CZ" dirty="0" smtClean="0"/>
                        <a:t>s PL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20000"/>
                      </a:srgbClr>
                    </a:solidFill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908175" y="692150"/>
            <a:ext cx="5688013" cy="3698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kern="0" dirty="0">
                <a:solidFill>
                  <a:sysClr val="windowText" lastClr="000000"/>
                </a:solidFill>
              </a:rPr>
              <a:t>ANOTACE</a:t>
            </a: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357166"/>
            <a:ext cx="7239000" cy="114300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        ČESKÁ REPUBLIKA – STÁTNÍ SYMBOLY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643050"/>
            <a:ext cx="8229600" cy="4525963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1800" b="1" i="1" dirty="0" smtClean="0">
              <a:solidFill>
                <a:schemeClr val="tx2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sz="1400" b="1" i="1" dirty="0" smtClean="0">
                <a:solidFill>
                  <a:schemeClr val="tx2">
                    <a:lumMod val="75000"/>
                  </a:schemeClr>
                </a:solidFill>
              </a:rPr>
              <a:t>Naší vlastí je Česká republiky. Žijí a žili zde naši rodiče, prarodiče a další předkové.</a:t>
            </a:r>
          </a:p>
          <a:p>
            <a:pPr>
              <a:buNone/>
            </a:pPr>
            <a:r>
              <a:rPr lang="cs-CZ" sz="1400" b="1" i="1" dirty="0" smtClean="0">
                <a:solidFill>
                  <a:schemeClr val="tx2">
                    <a:lumMod val="75000"/>
                  </a:schemeClr>
                </a:solidFill>
              </a:rPr>
              <a:t> Každý stát má své STÁTNÍ SYMBOLY. </a:t>
            </a:r>
          </a:p>
          <a:p>
            <a:pPr>
              <a:buNone/>
            </a:pPr>
            <a:r>
              <a:rPr lang="cs-CZ" sz="1400" b="1" i="1" dirty="0" smtClean="0">
                <a:solidFill>
                  <a:schemeClr val="tx2">
                    <a:lumMod val="75000"/>
                  </a:schemeClr>
                </a:solidFill>
              </a:rPr>
              <a:t>Naše republika má státní vlajku, státní hymnu, malý a velký státní znak a vlajku prezidenta republiky.</a:t>
            </a:r>
          </a:p>
          <a:p>
            <a:pPr>
              <a:buNone/>
            </a:pPr>
            <a:r>
              <a:rPr lang="cs-CZ" sz="1400" b="1" i="1" dirty="0" smtClean="0">
                <a:solidFill>
                  <a:schemeClr val="tx2">
                    <a:lumMod val="75000"/>
                  </a:schemeClr>
                </a:solidFill>
              </a:rPr>
              <a:t>STÁTNÍ VLAJKU  vyvěšujeme při významných událostech, oslavách, návštěvách představitelů cizích států, státních svátcích. Také při olympijských hrách nebo jiných sportovních utkáních vlají na stožárech vlajky zúčastněných států.</a:t>
            </a:r>
          </a:p>
          <a:p>
            <a:pPr>
              <a:buNone/>
            </a:pPr>
            <a:r>
              <a:rPr lang="cs-CZ" sz="1400" b="1" i="1" dirty="0" smtClean="0">
                <a:solidFill>
                  <a:schemeClr val="tx2">
                    <a:lumMod val="75000"/>
                  </a:schemeClr>
                </a:solidFill>
              </a:rPr>
              <a:t>STÁTNÍ HYMNOU ČESKÉ REPUBLIKY je píseň KDE DOMOV MŮJ. Zpívá se v ní o tom, jak je naše země krásná.</a:t>
            </a:r>
          </a:p>
          <a:p>
            <a:pPr>
              <a:buNone/>
            </a:pPr>
            <a:r>
              <a:rPr lang="cs-CZ" sz="1400" b="1" i="1" dirty="0" smtClean="0">
                <a:solidFill>
                  <a:schemeClr val="tx2">
                    <a:lumMod val="75000"/>
                  </a:schemeClr>
                </a:solidFill>
              </a:rPr>
              <a:t>STÁTNÍ ZNAK ČESKÉ REPUBLIKY je umístěn na státních budovách a důležitých dokumentech. Je také na mincích, bankovkách, na vysvědčení. Má dvě podoby. Malý znak tvoří červený štít s dvouocasým lvem. Velký znak </a:t>
            </a:r>
            <a:r>
              <a:rPr lang="cs-CZ" sz="1400" b="1" i="1" dirty="0" err="1" smtClean="0">
                <a:solidFill>
                  <a:schemeClr val="tx2">
                    <a:lumMod val="75000"/>
                  </a:schemeClr>
                </a:solidFill>
              </a:rPr>
              <a:t>vyjedřuje</a:t>
            </a:r>
            <a:r>
              <a:rPr lang="cs-CZ" sz="1400" b="1" i="1" dirty="0" smtClean="0">
                <a:solidFill>
                  <a:schemeClr val="tx2">
                    <a:lumMod val="75000"/>
                  </a:schemeClr>
                </a:solidFill>
              </a:rPr>
              <a:t> spojení všech historických zemí, tedy Čech, Moravy a Slezska.</a:t>
            </a:r>
          </a:p>
          <a:p>
            <a:pPr>
              <a:buNone/>
            </a:pPr>
            <a:r>
              <a:rPr lang="cs-CZ" sz="1400" b="1" i="1" dirty="0" smtClean="0">
                <a:solidFill>
                  <a:schemeClr val="tx2">
                    <a:lumMod val="75000"/>
                  </a:schemeClr>
                </a:solidFill>
              </a:rPr>
              <a:t>VLAJKA PREZIDENTA REPUBLIKY se vyvěšuje na Pražském hradě v době, kdy je zde prezident přítomen.</a:t>
            </a:r>
            <a:endParaRPr lang="cs-CZ" sz="14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</p:spTree>
  </p:cSld>
  <p:clrMapOvr>
    <a:masterClrMapping/>
  </p:clrMapOvr>
  <p:transition>
    <p:pull dir="d"/>
    <p:sndAc>
      <p:stSnd>
        <p:snd r:embed="rId2" name="chimes.wav" builtIn="1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 na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643050"/>
            <a:ext cx="8001055" cy="478634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800" i="1" dirty="0" smtClean="0"/>
              <a:t>Popiš naši státní vlajku.</a:t>
            </a:r>
          </a:p>
          <a:p>
            <a:pPr>
              <a:buNone/>
            </a:pPr>
            <a:r>
              <a:rPr lang="cs-CZ" sz="1800" i="1" dirty="0" smtClean="0"/>
              <a:t>Při kterých příležitostech můžeme vidět naši státní vlajku?</a:t>
            </a:r>
          </a:p>
          <a:p>
            <a:pPr>
              <a:buNone/>
            </a:pPr>
            <a:r>
              <a:rPr lang="cs-CZ" sz="1800" i="1" dirty="0" smtClean="0"/>
              <a:t>Znáte státní vlajku některého jiného státu? Popište ji.</a:t>
            </a:r>
          </a:p>
          <a:p>
            <a:pPr>
              <a:buNone/>
            </a:pPr>
            <a:endParaRPr lang="cs-CZ" sz="1800" i="1" dirty="0" smtClean="0"/>
          </a:p>
          <a:p>
            <a:pPr>
              <a:buNone/>
            </a:pPr>
            <a:endParaRPr lang="cs-CZ" sz="1800" i="1" dirty="0"/>
          </a:p>
          <a:p>
            <a:pPr>
              <a:buNone/>
            </a:pPr>
            <a:endParaRPr lang="cs-CZ" sz="1800" i="1" dirty="0" smtClean="0"/>
          </a:p>
          <a:p>
            <a:pPr>
              <a:buNone/>
            </a:pPr>
            <a:endParaRPr lang="cs-CZ" sz="1800" i="1" dirty="0" smtClean="0"/>
          </a:p>
          <a:p>
            <a:pPr>
              <a:buNone/>
            </a:pPr>
            <a:endParaRPr lang="cs-CZ" sz="1800" i="1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pic>
        <p:nvPicPr>
          <p:cNvPr id="1026" name="Picture 2" descr="C:\Users\Matouš\AppData\Local\Microsoft\Windows\Temporary Internet Files\Content.IE5\BZAE3IBQ\MP900362655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29058" y="2786058"/>
            <a:ext cx="4857784" cy="3238523"/>
          </a:xfrm>
          <a:prstGeom prst="rect">
            <a:avLst/>
          </a:prstGeom>
          <a:noFill/>
        </p:spPr>
      </p:pic>
    </p:spTree>
  </p:cSld>
  <p:clrMapOvr>
    <a:masterClrMapping/>
  </p:clrMapOvr>
  <p:transition>
    <p:pull/>
    <p:sndAc>
      <p:stSnd>
        <p:snd r:embed="rId2" name="applause.wav" builtIn="1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252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0" y="714356"/>
            <a:ext cx="8715436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i="1" dirty="0" smtClean="0"/>
              <a:t>Znáte slova naší hymny?</a:t>
            </a:r>
          </a:p>
          <a:p>
            <a:pPr>
              <a:buNone/>
            </a:pPr>
            <a:r>
              <a:rPr lang="cs-CZ" i="1" dirty="0" smtClean="0"/>
              <a:t>Při jakých příležitostech jste již naši státní hymnu slyšeli?</a:t>
            </a:r>
          </a:p>
          <a:p>
            <a:pPr>
              <a:buNone/>
            </a:pPr>
            <a:r>
              <a:rPr lang="cs-CZ" i="1" dirty="0" smtClean="0"/>
              <a:t>Proč stojíte při poslechu naší státní hymny v pozoru? Co tím vyjadřujete?</a:t>
            </a:r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r>
              <a:rPr lang="cs-CZ" i="1" dirty="0" smtClean="0"/>
              <a:t>Doplň název a text naší hymny:</a:t>
            </a:r>
          </a:p>
        </p:txBody>
      </p:sp>
    </p:spTree>
  </p:cSld>
  <p:clrMapOvr>
    <a:masterClrMapping/>
  </p:clrMapOvr>
  <p:transition>
    <p:pull/>
    <p:sndAc>
      <p:stSnd>
        <p:snd r:embed="rId2" name="click.wav" builtIn="1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pic>
        <p:nvPicPr>
          <p:cNvPr id="5" name="Picture 4" descr="Soubor:Coat of arms of the Czech Republic.svg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5214942" y="2071678"/>
            <a:ext cx="2957689" cy="3543312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214282" y="1083688"/>
            <a:ext cx="85725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Prohlédni si oba naše státní znaky. Jaké jsou mezi nimi rozdíly?</a:t>
            </a:r>
          </a:p>
          <a:p>
            <a:r>
              <a:rPr lang="cs-CZ" dirty="0" smtClean="0"/>
              <a:t>Ukažte si státní znak na mincích.</a:t>
            </a:r>
            <a:endParaRPr lang="cs-CZ" dirty="0"/>
          </a:p>
        </p:txBody>
      </p:sp>
      <p:pic>
        <p:nvPicPr>
          <p:cNvPr id="22530" name="Picture 2" descr="Soubor:Small coat of arms of the Czech Republic.sv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000100" y="2143116"/>
            <a:ext cx="2629729" cy="3214710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  <p:sndAc>
      <p:stSnd>
        <p:snd r:embed="rId2" name="camera.wav" builtIn="1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785794"/>
            <a:ext cx="82296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400" i="1" dirty="0" smtClean="0"/>
              <a:t>Co znamená, když na hradě </a:t>
            </a:r>
            <a:r>
              <a:rPr lang="cs-CZ" sz="1100" i="1" dirty="0" smtClean="0"/>
              <a:t>není</a:t>
            </a:r>
            <a:r>
              <a:rPr lang="cs-CZ" sz="1400" i="1" dirty="0" smtClean="0"/>
              <a:t> vlajka prezidenta republiky?</a:t>
            </a:r>
            <a:endParaRPr lang="cs-CZ" sz="1400" i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pic>
        <p:nvPicPr>
          <p:cNvPr id="23554" name="Picture 2" descr="C:\Users\Matouš\Desktop\220px-Flag_of_the_president_of_the_Czech_Republic.svg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87362" y="1443037"/>
            <a:ext cx="3656009" cy="3656009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  <p:sndAc>
      <p:stSnd>
        <p:snd r:embed="rId2" name="camera.wav" builtIn="1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1857364"/>
            <a:ext cx="8229600" cy="500058"/>
          </a:xfrm>
        </p:spPr>
        <p:txBody>
          <a:bodyPr>
            <a:normAutofit fontScale="90000"/>
          </a:bodyPr>
          <a:lstStyle/>
          <a:p>
            <a:r>
              <a:rPr lang="cs-CZ" sz="1600" dirty="0">
                <a:latin typeface="Arial" pitchFamily="34" charset="0"/>
                <a:cs typeface="Arial" pitchFamily="34" charset="0"/>
              </a:rPr>
              <a:t>Vlastivěda pro pátý ročník zvláštní školy. Praha: Septima, 1995, 16, 17. ISBN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ISBN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80-85801-51-5.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42844" y="2413338"/>
            <a:ext cx="8643998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Velký státní znak. In: </a:t>
            </a:r>
            <a:r>
              <a:rPr lang="cs-CZ" sz="1400" i="1" dirty="0" smtClean="0"/>
              <a:t>Velký státní znak</a:t>
            </a:r>
            <a:r>
              <a:rPr lang="cs-CZ" sz="1400" dirty="0" smtClean="0"/>
              <a:t> [online]. [cit. 19.3.2006]. Dostupné z: http://upload.wikimedia.org/wikipedia/commons/thumb/e/ed/Coat_of_arms_of_the_Czech_Republic.svg/500px-Coat_of_arms_of_the_Czech_Republic.svg.png</a:t>
            </a:r>
            <a:endParaRPr lang="cs-CZ" sz="1400" dirty="0"/>
          </a:p>
        </p:txBody>
      </p:sp>
      <p:sp>
        <p:nvSpPr>
          <p:cNvPr id="6" name="Obdélník 5"/>
          <p:cNvSpPr/>
          <p:nvPr/>
        </p:nvSpPr>
        <p:spPr>
          <a:xfrm>
            <a:off x="142844" y="3357562"/>
            <a:ext cx="871543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http://upload.wikimedia.org/wikipedia/commons/thumb/2/20/Small_coat_of_arms_of_the_Czech_Republic.svg/490px-Small_coat_of_arms_of_the_Czech_Republic.svg.png</a:t>
            </a:r>
            <a:endParaRPr lang="cs-CZ" sz="1400" dirty="0"/>
          </a:p>
        </p:txBody>
      </p:sp>
      <p:sp>
        <p:nvSpPr>
          <p:cNvPr id="7" name="Obdélník 6"/>
          <p:cNvSpPr/>
          <p:nvPr/>
        </p:nvSpPr>
        <p:spPr>
          <a:xfrm>
            <a:off x="142844" y="4357694"/>
            <a:ext cx="807246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http://upload.wikimedia.org/wikipedia/commons/thumb/f/fc/Flag_of_the_president_of_the_Czech_Republic.svg/220px-Flag_of_the_president_of_the_Czech_Republic.svg.png</a:t>
            </a:r>
            <a:endParaRPr lang="cs-CZ" sz="1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428728" y="1000108"/>
            <a:ext cx="10139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CITACE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305</TotalTime>
  <Words>552</Words>
  <Application>Microsoft Office PowerPoint</Application>
  <PresentationFormat>Předvádění na obrazovce (4:3)</PresentationFormat>
  <Paragraphs>54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ČESKÝ JAZYK – ČTENÍ Svět kolem nás Základní škola, Hořice, Husova 11 VY_12_INOVACE 2_01  </vt:lpstr>
      <vt:lpstr>Snímek 2</vt:lpstr>
      <vt:lpstr>        ČESKÁ REPUBLIKA – STÁTNÍ SYMBOLY</vt:lpstr>
      <vt:lpstr>Odpověz na otázky:</vt:lpstr>
      <vt:lpstr>Snímek 5</vt:lpstr>
      <vt:lpstr>Snímek 6</vt:lpstr>
      <vt:lpstr>Snímek 7</vt:lpstr>
      <vt:lpstr>Vlastivěda pro pátý ročník zvláštní školy. Praha: Septima, 1995, 16, 17. ISBN ISBN 80-85801-51-5.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Tereza Bížová</dc:creator>
  <dc:description>Dostupné z Metodického portálu www.rvp.cz, ISSN: 1802-4785, financovaného z ESF a státního rozpočtu ČR. Provozováno Výzkumným ústavem pedagogickým v Praze.</dc:description>
  <cp:lastModifiedBy>Matouš</cp:lastModifiedBy>
  <cp:revision>114</cp:revision>
  <dcterms:created xsi:type="dcterms:W3CDTF">2010-10-19T08:27:42Z</dcterms:created>
  <dcterms:modified xsi:type="dcterms:W3CDTF">2012-10-07T19:44:06Z</dcterms:modified>
</cp:coreProperties>
</file>