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notesMasterIdLst>
    <p:notesMasterId r:id="rId8"/>
  </p:notesMasterIdLst>
  <p:sldIdLst>
    <p:sldId id="256" r:id="rId2"/>
    <p:sldId id="271" r:id="rId3"/>
    <p:sldId id="263" r:id="rId4"/>
    <p:sldId id="272" r:id="rId5"/>
    <p:sldId id="273" r:id="rId6"/>
    <p:sldId id="260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useTimings="0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99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55" autoAdjust="0"/>
    <p:restoredTop sz="94621" autoAdjust="0"/>
  </p:normalViewPr>
  <p:slideViewPr>
    <p:cSldViewPr>
      <p:cViewPr>
        <p:scale>
          <a:sx n="114" d="100"/>
          <a:sy n="114" d="100"/>
        </p:scale>
        <p:origin x="-918" y="-17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EF93D7F6-3ED9-41C7-A3E9-5EAFB7BE053E}" type="datetimeFigureOut">
              <a:rPr lang="cs-CZ"/>
              <a:pPr>
                <a:defRPr/>
              </a:pPr>
              <a:t>7.10.2012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1458F0A3-FA9B-4285-981F-9EA15AB609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1469622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458F0A3-FA9B-4285-981F-9EA15AB609E3}" type="slidenum">
              <a:rPr lang="cs-CZ" smtClean="0"/>
              <a:pPr>
                <a:defRPr/>
              </a:pPr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204EB4D-D216-44C0-A5D7-9537C3762503}" type="datetime1">
              <a:rPr lang="cs-CZ" smtClean="0"/>
              <a:pPr>
                <a:defRPr/>
              </a:pPr>
              <a:t>7.10.2012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707CC36-97A2-463D-B77D-441A6C9DC8C1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3A6ADCD-805F-41D8-BD36-DA9766822890}" type="datetime1">
              <a:rPr lang="cs-CZ" smtClean="0"/>
              <a:pPr>
                <a:defRPr/>
              </a:pPr>
              <a:t>7.10.2012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A2EB10F-82AA-468E-A928-43E0E4689CD9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A597A17-3F8B-4B8C-BD3E-72FA5197D22B}" type="datetime1">
              <a:rPr lang="cs-CZ" smtClean="0"/>
              <a:pPr>
                <a:defRPr/>
              </a:pPr>
              <a:t>7.10.2012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43729D0-7AC2-4163-8F9D-99028A9A979C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E9F795B-F42D-4711-A19B-0B94E8E82B60}" type="datetime1">
              <a:rPr lang="cs-CZ" smtClean="0"/>
              <a:pPr>
                <a:defRPr/>
              </a:pPr>
              <a:t>7.10.2012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CD59750-0BB8-4F81-8675-DDFAEFC0541B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1E8B8F8-B8DE-40E5-BC71-44B74F5F948F}" type="datetime1">
              <a:rPr lang="cs-CZ" smtClean="0"/>
              <a:pPr>
                <a:defRPr/>
              </a:pPr>
              <a:t>7.10.2012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AF37BCD-65D0-4AD1-B9D7-990632F3D9E1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09AB6A3-33BF-41EC-8BBB-97D2C7BCA984}" type="datetime1">
              <a:rPr lang="cs-CZ" smtClean="0"/>
              <a:pPr>
                <a:defRPr/>
              </a:pPr>
              <a:t>7.10.2012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5801CC9-CF60-4D7E-85DA-B58DA4DFB5D6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2C57EB5-8E9A-473D-8566-C087E2326EA0}" type="datetime1">
              <a:rPr lang="cs-CZ" smtClean="0"/>
              <a:pPr>
                <a:defRPr/>
              </a:pPr>
              <a:t>7.10.2012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F8C092B-9763-482A-BDBB-B839C77621D0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D5FF6C7-00E0-4886-A103-E5A656E6C2E3}" type="datetime1">
              <a:rPr lang="cs-CZ" smtClean="0"/>
              <a:pPr>
                <a:defRPr/>
              </a:pPr>
              <a:t>7.10.2012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C3FD347-65DD-4779-AEDA-D06364AC4BE3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A41A306-51AE-467B-8D43-D8DCF9196519}" type="datetime1">
              <a:rPr lang="cs-CZ" smtClean="0"/>
              <a:pPr>
                <a:defRPr/>
              </a:pPr>
              <a:t>7.10.2012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8E2BFC2-6B06-4CEE-B599-E837330D96FD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1A89CF8-7028-426B-80D7-E45AF37EB9DA}" type="datetime1">
              <a:rPr lang="cs-CZ" smtClean="0"/>
              <a:pPr>
                <a:defRPr/>
              </a:pPr>
              <a:t>7.10.2012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DFF8A87-7C12-46C3-A1AA-08BA82725D82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BB56C76-756C-4D5E-8B76-43E6498DD237}" type="datetime1">
              <a:rPr lang="cs-CZ" smtClean="0"/>
              <a:pPr>
                <a:defRPr/>
              </a:pPr>
              <a:t>7.10.2012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4D5DC19-292C-4812-B75D-A09E5FBE13E1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C045E06B-4182-4701-A546-8ABC964142C4}" type="datetime1">
              <a:rPr lang="cs-CZ" smtClean="0"/>
              <a:pPr>
                <a:defRPr/>
              </a:pPr>
              <a:t>7.10.2012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4075CE6A-C56D-4A46-83E8-F7C8AD6D9B09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3200" b="1" dirty="0" smtClean="0">
                <a:latin typeface="+mn-lt"/>
              </a:rPr>
              <a:t>ČESKÝ JAZYK – ČTENÍ</a:t>
            </a:r>
            <a:br>
              <a:rPr lang="cs-CZ" sz="3200" b="1" dirty="0" smtClean="0">
                <a:latin typeface="+mn-lt"/>
              </a:rPr>
            </a:br>
            <a:r>
              <a:rPr lang="cs-CZ" sz="3200" b="1" dirty="0" smtClean="0">
                <a:latin typeface="+mn-lt"/>
              </a:rPr>
              <a:t>Svět </a:t>
            </a:r>
            <a:r>
              <a:rPr lang="cs-CZ" sz="3200" b="1" smtClean="0">
                <a:latin typeface="+mn-lt"/>
              </a:rPr>
              <a:t>kolem nás</a:t>
            </a:r>
            <a:r>
              <a:rPr lang="cs-CZ" sz="3200" b="1" dirty="0" smtClean="0">
                <a:latin typeface="+mn-lt"/>
              </a:rPr>
              <a:t/>
            </a:r>
            <a:br>
              <a:rPr lang="cs-CZ" sz="3200" b="1" dirty="0" smtClean="0">
                <a:latin typeface="+mn-lt"/>
              </a:rPr>
            </a:br>
            <a:r>
              <a:rPr lang="cs-CZ" sz="3200" b="1" dirty="0" smtClean="0">
                <a:latin typeface="+mn-lt"/>
              </a:rPr>
              <a:t>Základní škola, Hořice, Husova 11</a:t>
            </a:r>
            <a:br>
              <a:rPr lang="cs-CZ" sz="3200" b="1" dirty="0" smtClean="0">
                <a:latin typeface="+mn-lt"/>
              </a:rPr>
            </a:br>
            <a:r>
              <a:rPr lang="cs-CZ" sz="3200" b="1" smtClean="0">
                <a:latin typeface="+mn-lt"/>
              </a:rPr>
              <a:t>VY_12_INOVACE </a:t>
            </a:r>
            <a:r>
              <a:rPr lang="cs-CZ" sz="3200" b="1" smtClean="0">
                <a:latin typeface="+mn-lt"/>
              </a:rPr>
              <a:t>2_06 </a:t>
            </a:r>
            <a:r>
              <a:rPr lang="cs-CZ" sz="3200" b="1" dirty="0" smtClean="0">
                <a:latin typeface="+mn-lt"/>
              </a:rPr>
              <a:t/>
            </a:r>
            <a:br>
              <a:rPr lang="cs-CZ" sz="3200" b="1" dirty="0" smtClean="0">
                <a:latin typeface="+mn-lt"/>
              </a:rPr>
            </a:b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2339975" y="1498600"/>
            <a:ext cx="424815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endParaRPr lang="cs-CZ" dirty="0" smtClean="0">
              <a:latin typeface="+mn-lt"/>
            </a:endParaRPr>
          </a:p>
        </p:txBody>
      </p:sp>
    </p:spTree>
  </p:cSld>
  <p:clrMapOvr>
    <a:masterClrMapping/>
  </p:clrMapOvr>
  <p:transition>
    <p:pull dir="d"/>
    <p:sndAc>
      <p:stSnd>
        <p:snd r:embed="rId2" name="chimes.wav" builtIn="1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740306836"/>
              </p:ext>
            </p:extLst>
          </p:nvPr>
        </p:nvGraphicFramePr>
        <p:xfrm>
          <a:off x="1476375" y="1428736"/>
          <a:ext cx="6144344" cy="4206240"/>
        </p:xfrm>
        <a:graphic>
          <a:graphicData uri="http://schemas.openxmlformats.org/drawingml/2006/table">
            <a:tbl>
              <a:tblPr firstRow="1" bandRow="1"/>
              <a:tblGrid>
                <a:gridCol w="3072172"/>
                <a:gridCol w="3072172"/>
              </a:tblGrid>
              <a:tr h="35466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NÁZEV</a:t>
                      </a:r>
                      <a:r>
                        <a:rPr lang="cs-CZ" baseline="0" dirty="0" smtClean="0"/>
                        <a:t>: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smtClean="0"/>
                        <a:t>Středočeský</a:t>
                      </a:r>
                      <a:r>
                        <a:rPr lang="cs-CZ" baseline="0" smtClean="0"/>
                        <a:t> kraj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/>
                    </a:solidFill>
                  </a:tcPr>
                </a:tc>
              </a:tr>
              <a:tr h="31420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Mgr.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smtClean="0"/>
                        <a:t>Marie Matoušová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>
                        <a:tint val="40000"/>
                      </a:srgbClr>
                    </a:solidFill>
                  </a:tcPr>
                </a:tc>
              </a:tr>
              <a:tr h="54232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STRUČNÁ ANOTACE (</a:t>
                      </a:r>
                      <a:r>
                        <a:rPr lang="cs-CZ" sz="1400" dirty="0" smtClean="0"/>
                        <a:t>OBSAH, DATUM PILOTÁŽE</a:t>
                      </a:r>
                      <a:r>
                        <a:rPr lang="cs-CZ" dirty="0" smtClean="0"/>
                        <a:t>):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Práce s textem</a:t>
                      </a:r>
                    </a:p>
                    <a:p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>
                        <a:tint val="20000"/>
                      </a:srgbClr>
                    </a:solidFill>
                  </a:tcPr>
                </a:tc>
              </a:tr>
              <a:tr h="54232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VZDĚLÁVACÍ PŘEDMĚT (</a:t>
                      </a:r>
                      <a:r>
                        <a:rPr lang="cs-CZ" sz="1400" dirty="0" smtClean="0"/>
                        <a:t>VE KTERÉM BYL MATERIÁL ODUČEN</a:t>
                      </a:r>
                      <a:r>
                        <a:rPr lang="cs-CZ" dirty="0" smtClean="0"/>
                        <a:t>):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smtClean="0"/>
                        <a:t>Čtení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>
                        <a:tint val="40000"/>
                      </a:srgbClr>
                    </a:solidFill>
                  </a:tcPr>
                </a:tc>
              </a:tr>
              <a:tr h="54232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OČEKÁVANÝ VÝSTUP</a:t>
                      </a:r>
                      <a:r>
                        <a:rPr lang="cs-CZ" baseline="0" dirty="0" smtClean="0"/>
                        <a:t> (</a:t>
                      </a:r>
                      <a:r>
                        <a:rPr lang="cs-CZ" sz="1400" baseline="0" dirty="0" smtClean="0"/>
                        <a:t>INOVACE</a:t>
                      </a:r>
                      <a:r>
                        <a:rPr lang="cs-CZ" baseline="0" dirty="0" smtClean="0"/>
                        <a:t>):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Porozumění textu, práce s textem, doplnění</a:t>
                      </a:r>
                      <a:r>
                        <a:rPr lang="cs-CZ" baseline="0" dirty="0" smtClean="0"/>
                        <a:t> PL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>
                        <a:tint val="20000"/>
                      </a:srgbClr>
                    </a:solidFill>
                  </a:tcPr>
                </a:tc>
              </a:tr>
              <a:tr h="31420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VĚKOVÁ SKUPINA:</a:t>
                      </a:r>
                    </a:p>
                    <a:p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7. ročník praktická škola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>
                        <a:tint val="40000"/>
                      </a:srgbClr>
                    </a:solidFill>
                  </a:tcPr>
                </a:tc>
              </a:tr>
              <a:tr h="31420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METODICKÝ</a:t>
                      </a:r>
                      <a:r>
                        <a:rPr lang="cs-CZ" baseline="0" dirty="0" smtClean="0"/>
                        <a:t> POKYN:</a:t>
                      </a:r>
                    </a:p>
                    <a:p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Společné čtení, vysvětlení, odpovídat na otázky, práce </a:t>
                      </a:r>
                    </a:p>
                    <a:p>
                      <a:r>
                        <a:rPr lang="cs-CZ" dirty="0" smtClean="0"/>
                        <a:t>s PL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>
                        <a:tint val="20000"/>
                      </a:srgbClr>
                    </a:solidFill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1908175" y="692150"/>
            <a:ext cx="5688013" cy="3698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kern="0" dirty="0">
                <a:solidFill>
                  <a:sysClr val="windowText" lastClr="000000"/>
                </a:solidFill>
              </a:rPr>
              <a:t>ANOTACE</a:t>
            </a:r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357166"/>
            <a:ext cx="7239000" cy="1143000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Středočeský kraj        </a:t>
            </a:r>
            <a:endParaRPr lang="cs-CZ" sz="2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643050"/>
            <a:ext cx="8229600" cy="4525963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1800" i="1" dirty="0" smtClean="0"/>
              <a:t>Středočeský kraj leží ve středu Čech. Má přes 1 milion obyvatel. Krajský úřad sídlí </a:t>
            </a:r>
          </a:p>
          <a:p>
            <a:pPr>
              <a:buNone/>
            </a:pPr>
            <a:r>
              <a:rPr lang="cs-CZ" sz="1800" i="1" dirty="0" smtClean="0"/>
              <a:t>v Praze.</a:t>
            </a:r>
          </a:p>
          <a:p>
            <a:pPr>
              <a:buNone/>
            </a:pPr>
            <a:r>
              <a:rPr lang="cs-CZ" sz="1800" i="1" dirty="0" smtClean="0"/>
              <a:t>Povrch: převažuje </a:t>
            </a:r>
            <a:r>
              <a:rPr lang="cs-CZ" sz="1800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rovinatý povrch</a:t>
            </a:r>
            <a:r>
              <a:rPr lang="cs-CZ" sz="1800" i="1" dirty="0" smtClean="0"/>
              <a:t>, je zde také </a:t>
            </a:r>
            <a:r>
              <a:rPr lang="cs-CZ" sz="1800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vrchovina Brdy</a:t>
            </a:r>
          </a:p>
          <a:p>
            <a:pPr>
              <a:buNone/>
            </a:pPr>
            <a:r>
              <a:rPr lang="cs-CZ" sz="1800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            úrodné nížiny </a:t>
            </a:r>
            <a:r>
              <a:rPr lang="cs-CZ" sz="1800" i="1" dirty="0" smtClean="0"/>
              <a:t>podél Labe a Vltavy</a:t>
            </a:r>
          </a:p>
          <a:p>
            <a:pPr>
              <a:buNone/>
            </a:pPr>
            <a:r>
              <a:rPr lang="cs-CZ" sz="1800" i="1" dirty="0" smtClean="0"/>
              <a:t>Řeky:  </a:t>
            </a:r>
            <a:r>
              <a:rPr lang="cs-CZ" sz="1800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Labe a Vltava </a:t>
            </a:r>
            <a:r>
              <a:rPr lang="cs-CZ" sz="1800" i="1" dirty="0" smtClean="0"/>
              <a:t>– významné české řeky</a:t>
            </a:r>
          </a:p>
          <a:p>
            <a:pPr>
              <a:buNone/>
            </a:pPr>
            <a:r>
              <a:rPr lang="cs-CZ" sz="1800" i="1" dirty="0" smtClean="0"/>
              <a:t>            Jizera, Sázava, Berounka</a:t>
            </a:r>
          </a:p>
          <a:p>
            <a:pPr>
              <a:buNone/>
            </a:pPr>
            <a:r>
              <a:rPr lang="cs-CZ" sz="1800" i="1" dirty="0" smtClean="0"/>
              <a:t>Středočeský kraj má mnoho památek a zachovalých staveb z minulé doby. Velmi navštěvované jsou hrady Karlštejn, Křivoklát a zámek Konopiště, z měst Kutná Hora. Města jsou pěkná a upravená.</a:t>
            </a:r>
          </a:p>
          <a:p>
            <a:pPr>
              <a:buNone/>
            </a:pPr>
            <a:r>
              <a:rPr lang="cs-CZ" sz="1800" i="1" dirty="0" smtClean="0"/>
              <a:t>K větším středočeským městům patří Benešov a Vlašim, na řece Labi leží lázně Poděbrady i průmyslový Nymburk. Velmi známý je Mělník. Významné je i Kladno, Beroun a Příbram, Kralupy nad Vltavou a Neratovice.</a:t>
            </a:r>
          </a:p>
          <a:p>
            <a:pPr>
              <a:buNone/>
            </a:pPr>
            <a:r>
              <a:rPr lang="cs-CZ" sz="1800" i="1" dirty="0" smtClean="0"/>
              <a:t>V tomto kraji převládá automobilový průmysl. V Mladé Boleslavi se vyrábějí moderní automobily Škoda. Nová velká automobilka  u Kolína TPCA vyrábí auta značek Toyota, </a:t>
            </a:r>
            <a:r>
              <a:rPr lang="cs-CZ" sz="1800" i="1" dirty="0" err="1" smtClean="0"/>
              <a:t>Peugeot</a:t>
            </a:r>
            <a:r>
              <a:rPr lang="cs-CZ" sz="1800" i="1" dirty="0" smtClean="0"/>
              <a:t>, Citroen.</a:t>
            </a:r>
          </a:p>
          <a:p>
            <a:pPr>
              <a:buNone/>
            </a:pPr>
            <a:r>
              <a:rPr lang="cs-CZ" sz="1800" i="1" dirty="0" smtClean="0"/>
              <a:t>Středočeský kraj má nejhustší síť dálnic, rychlostních silnic a železnic.</a:t>
            </a:r>
          </a:p>
          <a:p>
            <a:pPr>
              <a:buNone/>
            </a:pPr>
            <a:endParaRPr lang="cs-CZ" sz="1800" i="1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</p:spTree>
  </p:cSld>
  <p:clrMapOvr>
    <a:masterClrMapping/>
  </p:clrMapOvr>
  <p:transition>
    <p:pull dir="d"/>
    <p:sndAc>
      <p:stSnd>
        <p:snd r:embed="rId2" name="chimes.wav" builtIn="1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85728"/>
            <a:ext cx="8229600" cy="785818"/>
          </a:xfrm>
        </p:spPr>
        <p:txBody>
          <a:bodyPr>
            <a:normAutofit/>
          </a:bodyPr>
          <a:lstStyle/>
          <a:p>
            <a:r>
              <a:rPr lang="cs-CZ" sz="2400" dirty="0" smtClean="0"/>
              <a:t>Vyhledej v textu odpovědi na otázky:</a:t>
            </a:r>
            <a:endParaRPr lang="cs-CZ" sz="24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57224" y="1857364"/>
            <a:ext cx="8032968" cy="36933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Jaký povrch v kraji převažuje? …………………………………………………..</a:t>
            </a:r>
          </a:p>
          <a:p>
            <a:r>
              <a:rPr lang="cs-CZ" dirty="0" smtClean="0"/>
              <a:t>Jak se jmenuje vrchovina? ……………………………………………………….</a:t>
            </a:r>
          </a:p>
          <a:p>
            <a:r>
              <a:rPr lang="cs-CZ" dirty="0" smtClean="0"/>
              <a:t>Napiš 4 řeky, které najdeme v kraji. ……………………………………………..</a:t>
            </a:r>
          </a:p>
          <a:p>
            <a:r>
              <a:rPr lang="cs-CZ" dirty="0" smtClean="0"/>
              <a:t>Které 2 řeky jsou zde významné? ……………………………………………….</a:t>
            </a:r>
          </a:p>
          <a:p>
            <a:r>
              <a:rPr lang="cs-CZ" dirty="0" smtClean="0"/>
              <a:t>Které hrady zde můžeme navštívit? ……………………………………………..</a:t>
            </a:r>
          </a:p>
          <a:p>
            <a:r>
              <a:rPr lang="cs-CZ" dirty="0" smtClean="0"/>
              <a:t>Jaký průmysl v kraji převažuje? ………………………………………………….</a:t>
            </a:r>
          </a:p>
          <a:p>
            <a:r>
              <a:rPr lang="cs-CZ" dirty="0" smtClean="0"/>
              <a:t>Napiš značky automobilů, které se zde vyrábějí. ………………………………</a:t>
            </a:r>
          </a:p>
          <a:p>
            <a:r>
              <a:rPr lang="cs-CZ" dirty="0" smtClean="0"/>
              <a:t>………………………………………………………………………………………..</a:t>
            </a:r>
          </a:p>
          <a:p>
            <a:r>
              <a:rPr lang="cs-CZ" dirty="0" smtClean="0"/>
              <a:t>Napiš 5 dalších měst, která jsou významná. …………………………………….</a:t>
            </a:r>
          </a:p>
          <a:p>
            <a:r>
              <a:rPr lang="cs-CZ" dirty="0" smtClean="0"/>
              <a:t>…………………………………………………………………………………………</a:t>
            </a:r>
          </a:p>
          <a:p>
            <a:r>
              <a:rPr lang="cs-CZ" dirty="0" smtClean="0"/>
              <a:t>U kterého města se vlévá Vltava do Labe? ………………………………………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pull dir="d"/>
    <p:sndAc>
      <p:stSnd>
        <p:snd r:embed="rId2" name="chimes.wav" builtIn="1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Poznáš tato města a památky?</a:t>
            </a:r>
            <a:endParaRPr lang="cs-CZ" sz="24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pic>
        <p:nvPicPr>
          <p:cNvPr id="1026" name="Picture 2" descr="Pohled na Mělník z protějšího břehu Labe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14348" y="1643050"/>
            <a:ext cx="2419350" cy="1628776"/>
          </a:xfrm>
          <a:prstGeom prst="rect">
            <a:avLst/>
          </a:prstGeom>
          <a:noFill/>
        </p:spPr>
      </p:pic>
      <p:pic>
        <p:nvPicPr>
          <p:cNvPr id="1028" name="Picture 4" descr="http://upload.wikimedia.org/wikipedia/commons/thumb/3/31/Burgkarlstein02.jpg/190px-Burgkarlstein02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428992" y="1428736"/>
            <a:ext cx="1809750" cy="1752600"/>
          </a:xfrm>
          <a:prstGeom prst="rect">
            <a:avLst/>
          </a:prstGeom>
          <a:noFill/>
        </p:spPr>
      </p:pic>
      <p:pic>
        <p:nvPicPr>
          <p:cNvPr id="1030" name="Picture 6" descr="Historické jádro Prahy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786446" y="1928802"/>
            <a:ext cx="2857500" cy="3467100"/>
          </a:xfrm>
          <a:prstGeom prst="rect">
            <a:avLst/>
          </a:prstGeom>
          <a:noFill/>
        </p:spPr>
      </p:pic>
      <p:pic>
        <p:nvPicPr>
          <p:cNvPr id="1032" name="Picture 8" descr="Jezuitská kolej, Hrádek, Kostel sv. Jakuba Staršího, Vlašský dvůr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571604" y="3714751"/>
            <a:ext cx="3214710" cy="2138923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  <p:sndAc>
      <p:stSnd>
        <p:snd r:embed="rId2" name="camera.wav" builtIn="1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5143512"/>
            <a:ext cx="8229600" cy="500058"/>
          </a:xfrm>
        </p:spPr>
        <p:txBody>
          <a:bodyPr>
            <a:normAutofit/>
          </a:bodyPr>
          <a:lstStyle/>
          <a:p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428728" y="1000108"/>
            <a:ext cx="10139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0" y="1643050"/>
            <a:ext cx="850109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i="1" dirty="0" smtClean="0"/>
              <a:t>Zeměpis Česká republika: učebnice</a:t>
            </a:r>
            <a:r>
              <a:rPr lang="cs-CZ" sz="1200" dirty="0" smtClean="0"/>
              <a:t>. 1. vydání. Praha: Parta, 2006, 32,33. ISBN 80-7320-087-2.</a:t>
            </a:r>
            <a:endParaRPr lang="cs-CZ" sz="1200" dirty="0"/>
          </a:p>
        </p:txBody>
      </p:sp>
      <p:sp>
        <p:nvSpPr>
          <p:cNvPr id="6" name="Obdélník 5"/>
          <p:cNvSpPr/>
          <p:nvPr/>
        </p:nvSpPr>
        <p:spPr>
          <a:xfrm>
            <a:off x="0" y="1928802"/>
            <a:ext cx="900115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Mělník. In: </a:t>
            </a:r>
            <a:r>
              <a:rPr lang="cs-CZ" sz="1200" i="1" dirty="0" err="1" smtClean="0"/>
              <a:t>Wikipedia</a:t>
            </a:r>
            <a:r>
              <a:rPr lang="cs-CZ" sz="1200" i="1" dirty="0" smtClean="0"/>
              <a:t>: </a:t>
            </a:r>
            <a:r>
              <a:rPr lang="cs-CZ" sz="1200" i="1" dirty="0" err="1" smtClean="0"/>
              <a:t>the</a:t>
            </a:r>
            <a:r>
              <a:rPr lang="cs-CZ" sz="1200" i="1" dirty="0" smtClean="0"/>
              <a:t> free </a:t>
            </a:r>
            <a:r>
              <a:rPr lang="cs-CZ" sz="1200" i="1" dirty="0" err="1" smtClean="0"/>
              <a:t>encyclopedia</a:t>
            </a:r>
            <a:r>
              <a:rPr lang="cs-CZ" sz="1200" dirty="0" smtClean="0"/>
              <a:t> [</a:t>
            </a:r>
            <a:r>
              <a:rPr lang="cs-CZ" sz="1200" dirty="0" err="1" smtClean="0"/>
              <a:t>Kacir</a:t>
            </a:r>
            <a:r>
              <a:rPr lang="cs-CZ" sz="1200" dirty="0" smtClean="0"/>
              <a:t>]. San </a:t>
            </a:r>
            <a:r>
              <a:rPr lang="cs-CZ" sz="1200" dirty="0" err="1" smtClean="0"/>
              <a:t>Francisco</a:t>
            </a:r>
            <a:r>
              <a:rPr lang="cs-CZ" sz="1200" dirty="0" smtClean="0"/>
              <a:t> (CA): </a:t>
            </a:r>
            <a:r>
              <a:rPr lang="cs-CZ" sz="1200" dirty="0" err="1" smtClean="0"/>
              <a:t>Wikimedia</a:t>
            </a:r>
            <a:r>
              <a:rPr lang="cs-CZ" sz="1200" dirty="0" smtClean="0"/>
              <a:t> </a:t>
            </a:r>
            <a:r>
              <a:rPr lang="cs-CZ" sz="1200" dirty="0" err="1" smtClean="0"/>
              <a:t>Foundation</a:t>
            </a:r>
            <a:r>
              <a:rPr lang="cs-CZ" sz="1200" dirty="0" smtClean="0"/>
              <a:t>, 2001- [cit. 9.11.2009]. Dostupné z: http://upload.wikimedia.org/wikipedia/commons/thumb/d/d2/Melnik_-_zamek.jpg/254px-Melnik_-_zamek.jpg</a:t>
            </a:r>
            <a:endParaRPr lang="cs-CZ" sz="1200" dirty="0"/>
          </a:p>
        </p:txBody>
      </p:sp>
      <p:sp>
        <p:nvSpPr>
          <p:cNvPr id="7" name="Obdélník 6"/>
          <p:cNvSpPr/>
          <p:nvPr/>
        </p:nvSpPr>
        <p:spPr>
          <a:xfrm>
            <a:off x="0" y="2428868"/>
            <a:ext cx="81439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Karlštejn. In: </a:t>
            </a:r>
            <a:r>
              <a:rPr lang="cs-CZ" sz="1200" i="1" dirty="0" err="1" smtClean="0"/>
              <a:t>Wikipedia</a:t>
            </a:r>
            <a:r>
              <a:rPr lang="cs-CZ" sz="1200" i="1" dirty="0" smtClean="0"/>
              <a:t>: </a:t>
            </a:r>
            <a:r>
              <a:rPr lang="cs-CZ" sz="1200" i="1" dirty="0" err="1" smtClean="0"/>
              <a:t>the</a:t>
            </a:r>
            <a:r>
              <a:rPr lang="cs-CZ" sz="1200" i="1" dirty="0" smtClean="0"/>
              <a:t> free </a:t>
            </a:r>
            <a:r>
              <a:rPr lang="cs-CZ" sz="1200" i="1" dirty="0" err="1" smtClean="0"/>
              <a:t>encyclopedia</a:t>
            </a:r>
            <a:r>
              <a:rPr lang="cs-CZ" sz="1200" dirty="0" smtClean="0"/>
              <a:t> [Olaf1541]. San </a:t>
            </a:r>
            <a:r>
              <a:rPr lang="cs-CZ" sz="1200" dirty="0" err="1" smtClean="0"/>
              <a:t>Francisco</a:t>
            </a:r>
            <a:r>
              <a:rPr lang="cs-CZ" sz="1200" dirty="0" smtClean="0"/>
              <a:t> (CA): </a:t>
            </a:r>
            <a:r>
              <a:rPr lang="cs-CZ" sz="1200" dirty="0" err="1" smtClean="0"/>
              <a:t>Wikimedia</a:t>
            </a:r>
            <a:r>
              <a:rPr lang="cs-CZ" sz="1200" dirty="0" smtClean="0"/>
              <a:t> </a:t>
            </a:r>
            <a:r>
              <a:rPr lang="cs-CZ" sz="1200" dirty="0" err="1" smtClean="0"/>
              <a:t>Foundation</a:t>
            </a:r>
            <a:r>
              <a:rPr lang="cs-CZ" sz="1200" dirty="0" smtClean="0"/>
              <a:t>, 2001- [cit. 28.3.2005]. Dostupné z: http://upload.wikimedia.org/wikipedia/commons/thumb/3/31/Burgkarlstein02.jpg/190px-Burgkarlstein02.jpg</a:t>
            </a:r>
            <a:endParaRPr lang="cs-CZ" sz="1200" dirty="0"/>
          </a:p>
        </p:txBody>
      </p:sp>
      <p:sp>
        <p:nvSpPr>
          <p:cNvPr id="9" name="Obdélník 8"/>
          <p:cNvSpPr/>
          <p:nvPr/>
        </p:nvSpPr>
        <p:spPr>
          <a:xfrm>
            <a:off x="0" y="3143248"/>
            <a:ext cx="807246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Praha. In: </a:t>
            </a:r>
            <a:r>
              <a:rPr lang="cs-CZ" sz="1200" i="1" dirty="0" err="1" smtClean="0"/>
              <a:t>Wikipedia</a:t>
            </a:r>
            <a:r>
              <a:rPr lang="cs-CZ" sz="1200" i="1" dirty="0" smtClean="0"/>
              <a:t>: </a:t>
            </a:r>
            <a:r>
              <a:rPr lang="cs-CZ" sz="1200" i="1" dirty="0" err="1" smtClean="0"/>
              <a:t>the</a:t>
            </a:r>
            <a:r>
              <a:rPr lang="cs-CZ" sz="1200" i="1" dirty="0" smtClean="0"/>
              <a:t> free </a:t>
            </a:r>
            <a:r>
              <a:rPr lang="cs-CZ" sz="1200" i="1" dirty="0" err="1" smtClean="0"/>
              <a:t>encyclopedia</a:t>
            </a:r>
            <a:r>
              <a:rPr lang="cs-CZ" sz="1200" dirty="0" smtClean="0"/>
              <a:t> [</a:t>
            </a:r>
            <a:r>
              <a:rPr lang="cs-CZ" sz="1200" dirty="0" err="1" smtClean="0"/>
              <a:t>Tadeáš.Dohaňský</a:t>
            </a:r>
            <a:r>
              <a:rPr lang="cs-CZ" sz="1200" dirty="0" smtClean="0"/>
              <a:t>]. San </a:t>
            </a:r>
            <a:r>
              <a:rPr lang="cs-CZ" sz="1200" dirty="0" err="1" smtClean="0"/>
              <a:t>Francisco</a:t>
            </a:r>
            <a:r>
              <a:rPr lang="cs-CZ" sz="1200" dirty="0" smtClean="0"/>
              <a:t> (CA): </a:t>
            </a:r>
            <a:r>
              <a:rPr lang="cs-CZ" sz="1200" dirty="0" err="1" smtClean="0"/>
              <a:t>Wikimedia</a:t>
            </a:r>
            <a:r>
              <a:rPr lang="cs-CZ" sz="1200" dirty="0" smtClean="0"/>
              <a:t> </a:t>
            </a:r>
            <a:r>
              <a:rPr lang="cs-CZ" sz="1200" dirty="0" err="1" smtClean="0"/>
              <a:t>Foundation</a:t>
            </a:r>
            <a:r>
              <a:rPr lang="cs-CZ" sz="1200" dirty="0" smtClean="0"/>
              <a:t>, 2001- [cit. 1.4.2010]. Dostupné z: http://upload.wikimedia.org/wikipedia/commons/7/7c/Prague_Montage.jpg</a:t>
            </a:r>
            <a:endParaRPr lang="cs-CZ" sz="1200" dirty="0"/>
          </a:p>
        </p:txBody>
      </p:sp>
      <p:sp>
        <p:nvSpPr>
          <p:cNvPr id="10" name="Obdélník 9"/>
          <p:cNvSpPr/>
          <p:nvPr/>
        </p:nvSpPr>
        <p:spPr>
          <a:xfrm>
            <a:off x="0" y="3643314"/>
            <a:ext cx="91440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http://upload.wikimedia.org/wikipedia/commons/thumb/0/0f/Kutn%C3%A1_Hora_-_pohled_od_Svat%C3%A9_Barbory.jpg/800px-Kutn%C3%A1_Hora_-_pohled_od_Svat%C3%A9_Barbory.jpg</a:t>
            </a:r>
            <a:endParaRPr lang="cs-CZ" sz="1200" dirty="0"/>
          </a:p>
        </p:txBody>
      </p:sp>
    </p:spTree>
  </p:cSld>
  <p:clrMapOvr>
    <a:masterClrMapping/>
  </p:clrMapOvr>
  <p:transition>
    <p:wipe dir="d"/>
    <p:sndAc>
      <p:stSnd>
        <p:snd r:embed="rId3" name="chimes.wav" builtIn="1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451</TotalTime>
  <Words>500</Words>
  <Application>Microsoft Office PowerPoint</Application>
  <PresentationFormat>Předvádění na obrazovce (4:3)</PresentationFormat>
  <Paragraphs>53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ČESKÝ JAZYK – ČTENÍ Svět kolem nás Základní škola, Hořice, Husova 11 VY_12_INOVACE 2_06  </vt:lpstr>
      <vt:lpstr>Snímek 2</vt:lpstr>
      <vt:lpstr>Středočeský kraj        </vt:lpstr>
      <vt:lpstr>Vyhledej v textu odpovědi na otázky:</vt:lpstr>
      <vt:lpstr>Poznáš tato města a památky?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Tereza Bížová</dc:creator>
  <dc:description>Dostupné z Metodického portálu www.rvp.cz, ISSN: 1802-4785, financovaného z ESF a státního rozpočtu ČR. Provozováno Výzkumným ústavem pedagogickým v Praze.</dc:description>
  <cp:lastModifiedBy>Matouš</cp:lastModifiedBy>
  <cp:revision>159</cp:revision>
  <dcterms:created xsi:type="dcterms:W3CDTF">2010-10-19T08:27:42Z</dcterms:created>
  <dcterms:modified xsi:type="dcterms:W3CDTF">2012-10-07T19:47:14Z</dcterms:modified>
</cp:coreProperties>
</file>