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64E1A"/>
    <a:srgbClr val="0090F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VY_32_INOVACE_ČJ 4_08_SLOVNÍ DRUHY - OHEBNÉ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Dublovice, okres Příbram    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Olga Bartoňová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SLOVNÍ DRUHY- OHEBNÉ (výklad)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CZ.1.07/1.4.00/21.3399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F936BEE-91E7-461D-ADA7-094AA07938BB}" type="presOf" srcId="{D8197B8C-B260-4A16-BDF4-0947B075E274}" destId="{5A5FFA88-C948-4069-8E93-59FA12366E83}" srcOrd="1" destOrd="0" presId="urn:microsoft.com/office/officeart/2005/8/layout/target3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DE32BAFA-3407-477D-82E2-8EA3AFEE4FB9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DAFF73C-1AB3-412F-B4EC-9721C862D658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88719E5-8172-457C-9936-3AA4DCDC5319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6481609-2067-4E6A-80A3-8345FACD565E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CFC6083-A20A-4F6B-AAE1-D3F46AB675FC}" type="presOf" srcId="{D1B46980-6531-4606-95E6-44980827E919}" destId="{6140AFEC-043D-4C43-A2F9-D0F5331DF3A3}" srcOrd="0" destOrd="0" presId="urn:microsoft.com/office/officeart/2005/8/layout/target3"/>
    <dgm:cxn modelId="{644B23D8-6E25-481B-BBC8-FE82C37DECA9}" type="presOf" srcId="{D1B46980-6531-4606-95E6-44980827E919}" destId="{2BE915AB-18AA-4053-B92C-3BFC9ED204BB}" srcOrd="1" destOrd="0" presId="urn:microsoft.com/office/officeart/2005/8/layout/target3"/>
    <dgm:cxn modelId="{C876B4CF-7099-4012-B005-E0CB4906A995}" type="presOf" srcId="{B651F6E3-6281-48DB-9319-2AEAFDAE7572}" destId="{619D679B-A015-4ECF-8348-D1034C574F40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2A16103D-17BB-43C5-8B99-97ED9DDFA705}" type="presParOf" srcId="{333A1088-737F-45CB-B68E-254E46348037}" destId="{2C702D82-9B77-49B7-9568-BB8EB47C3372}" srcOrd="3" destOrd="0" presId="urn:microsoft.com/office/officeart/2005/8/layout/target3"/>
    <dgm:cxn modelId="{D716FCBF-61E7-4548-B8B6-65A731D43904}" type="presParOf" srcId="{333A1088-737F-45CB-B68E-254E46348037}" destId="{A52A0455-90FF-4808-ABD0-F02540D31D5A}" srcOrd="4" destOrd="0" presId="urn:microsoft.com/office/officeart/2005/8/layout/target3"/>
    <dgm:cxn modelId="{535A3064-E7CD-4668-B34C-53E5855F17FF}" type="presParOf" srcId="{333A1088-737F-45CB-B68E-254E46348037}" destId="{6140AFEC-043D-4C43-A2F9-D0F5331DF3A3}" srcOrd="5" destOrd="0" presId="urn:microsoft.com/office/officeart/2005/8/layout/target3"/>
    <dgm:cxn modelId="{2AD54769-C32B-41AD-8574-F58055D45542}" type="presParOf" srcId="{333A1088-737F-45CB-B68E-254E46348037}" destId="{9358AC05-5D7D-4327-9F80-1AD486AEA664}" srcOrd="6" destOrd="0" presId="urn:microsoft.com/office/officeart/2005/8/layout/target3"/>
    <dgm:cxn modelId="{084E510B-7558-4BAB-98A4-38851C47F663}" type="presParOf" srcId="{333A1088-737F-45CB-B68E-254E46348037}" destId="{313FC574-E1CD-4FB4-B054-0B805CE0447D}" srcOrd="7" destOrd="0" presId="urn:microsoft.com/office/officeart/2005/8/layout/target3"/>
    <dgm:cxn modelId="{2A1AEA11-CF9E-4562-8466-62E944A22B56}" type="presParOf" srcId="{333A1088-737F-45CB-B68E-254E46348037}" destId="{619D679B-A015-4ECF-8348-D1034C574F40}" srcOrd="8" destOrd="0" presId="urn:microsoft.com/office/officeart/2005/8/layout/target3"/>
    <dgm:cxn modelId="{6F096F87-DE1E-4A74-B717-B9CC26DB859C}" type="presParOf" srcId="{333A1088-737F-45CB-B68E-254E46348037}" destId="{322283A8-4A27-4CDA-BAE3-F381106A9174}" srcOrd="9" destOrd="0" presId="urn:microsoft.com/office/officeart/2005/8/layout/target3"/>
    <dgm:cxn modelId="{3665A85C-2356-4FB4-90BD-E6CF1BE82581}" type="presParOf" srcId="{333A1088-737F-45CB-B68E-254E46348037}" destId="{FFC9F71D-1B4F-4AD9-A4A6-86ADEFC8AF5C}" srcOrd="10" destOrd="0" presId="urn:microsoft.com/office/officeart/2005/8/layout/target3"/>
    <dgm:cxn modelId="{C3B358F3-FCEF-43BE-B252-054817F19442}" type="presParOf" srcId="{333A1088-737F-45CB-B68E-254E46348037}" destId="{25B08C86-7E15-44DC-BE7F-FFB55DD49D12}" srcOrd="11" destOrd="0" presId="urn:microsoft.com/office/officeart/2005/8/layout/target3"/>
    <dgm:cxn modelId="{93B93B3D-B48E-4A0B-A37F-EAA9D5B4A03D}" type="presParOf" srcId="{333A1088-737F-45CB-B68E-254E46348037}" destId="{76644BE8-9D7C-4C09-B250-3D10AF48CBB7}" srcOrd="12" destOrd="0" presId="urn:microsoft.com/office/officeart/2005/8/layout/target3"/>
    <dgm:cxn modelId="{C43B4193-9B1E-4045-A22B-DDB6A380E29F}" type="presParOf" srcId="{333A1088-737F-45CB-B68E-254E46348037}" destId="{EE85B701-7295-41C0-BA7A-34D3756A2AE6}" srcOrd="13" destOrd="0" presId="urn:microsoft.com/office/officeart/2005/8/layout/target3"/>
    <dgm:cxn modelId="{D745AAA6-DCA1-4D0B-8590-60AA4BBF78EB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BFF8093E-C10A-482C-8ED1-BB0389356BA6}" type="presParOf" srcId="{333A1088-737F-45CB-B68E-254E46348037}" destId="{2BE915AB-18AA-4053-B92C-3BFC9ED204BB}" srcOrd="16" destOrd="0" presId="urn:microsoft.com/office/officeart/2005/8/layout/target3"/>
    <dgm:cxn modelId="{D561DED8-FD12-4B4A-87BB-767E560BD56D}" type="presParOf" srcId="{333A1088-737F-45CB-B68E-254E46348037}" destId="{6BB5E863-4638-4E1D-BFDE-399D028AC4ED}" srcOrd="17" destOrd="0" presId="urn:microsoft.com/office/officeart/2005/8/layout/target3"/>
    <dgm:cxn modelId="{3A0C702B-DE55-4312-A086-DFA934000CE6}" type="presParOf" srcId="{333A1088-737F-45CB-B68E-254E46348037}" destId="{5A5FFA88-C948-4069-8E93-59FA12366E83}" srcOrd="18" destOrd="0" presId="urn:microsoft.com/office/officeart/2005/8/layout/target3"/>
    <dgm:cxn modelId="{24C3A678-5F36-44E7-999C-F35BC1393CB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79762" cy="297976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71467" y="0"/>
          <a:ext cx="7546615" cy="29797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Dublovice, okres Příbram    </a:t>
          </a:r>
          <a:endParaRPr lang="cs-CZ" sz="2000" kern="1200" dirty="0"/>
        </a:p>
      </dsp:txBody>
      <dsp:txXfrm>
        <a:off x="1471467" y="0"/>
        <a:ext cx="7546615" cy="476761"/>
      </dsp:txXfrm>
    </dsp:sp>
    <dsp:sp modelId="{A52A0455-90FF-4808-ABD0-F02540D31D5A}">
      <dsp:nvSpPr>
        <dsp:cNvPr id="0" name=""/>
        <dsp:cNvSpPr/>
      </dsp:nvSpPr>
      <dsp:spPr>
        <a:xfrm>
          <a:off x="312875" y="476761"/>
          <a:ext cx="2354011" cy="235401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89881" y="476761"/>
          <a:ext cx="7546615" cy="235401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Olga Bartoňová</a:t>
          </a:r>
          <a:endParaRPr lang="cs-CZ" sz="2000" kern="1200" dirty="0"/>
        </a:p>
      </dsp:txBody>
      <dsp:txXfrm>
        <a:off x="1489881" y="476761"/>
        <a:ext cx="7546615" cy="476761"/>
      </dsp:txXfrm>
    </dsp:sp>
    <dsp:sp modelId="{313FC574-E1CD-4FB4-B054-0B805CE0447D}">
      <dsp:nvSpPr>
        <dsp:cNvPr id="0" name=""/>
        <dsp:cNvSpPr/>
      </dsp:nvSpPr>
      <dsp:spPr>
        <a:xfrm>
          <a:off x="625750" y="953523"/>
          <a:ext cx="1728261" cy="172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89881" y="953523"/>
          <a:ext cx="7546615" cy="172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VY_32_INOVACE_ČJ 4_08_SLOVNÍ DRUHY - OHEBNÉ</a:t>
          </a:r>
          <a:endParaRPr lang="cs-CZ" sz="2000" kern="1200" dirty="0"/>
        </a:p>
      </dsp:txBody>
      <dsp:txXfrm>
        <a:off x="1489881" y="953523"/>
        <a:ext cx="7546615" cy="476761"/>
      </dsp:txXfrm>
    </dsp:sp>
    <dsp:sp modelId="{FFC9F71D-1B4F-4AD9-A4A6-86ADEFC8AF5C}">
      <dsp:nvSpPr>
        <dsp:cNvPr id="0" name=""/>
        <dsp:cNvSpPr/>
      </dsp:nvSpPr>
      <dsp:spPr>
        <a:xfrm>
          <a:off x="938625" y="1430285"/>
          <a:ext cx="1102511" cy="110251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89881" y="1430285"/>
          <a:ext cx="7546615" cy="110251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SLOVNÍ DRUHY- OHEBNÉ (výklad)</a:t>
          </a:r>
          <a:endParaRPr lang="cs-CZ" sz="2000" kern="1200" dirty="0"/>
        </a:p>
      </dsp:txBody>
      <dsp:txXfrm>
        <a:off x="1489881" y="1430285"/>
        <a:ext cx="7546615" cy="476761"/>
      </dsp:txXfrm>
    </dsp:sp>
    <dsp:sp modelId="{EE85B701-7295-41C0-BA7A-34D3756A2AE6}">
      <dsp:nvSpPr>
        <dsp:cNvPr id="0" name=""/>
        <dsp:cNvSpPr/>
      </dsp:nvSpPr>
      <dsp:spPr>
        <a:xfrm>
          <a:off x="1251500" y="1907047"/>
          <a:ext cx="476761" cy="4767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89881" y="1907047"/>
          <a:ext cx="7546615" cy="4767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CZ.1.07/1.4.00/21.3399</a:t>
          </a:r>
          <a:endParaRPr lang="cs-CZ" sz="2000" kern="1200" dirty="0"/>
        </a:p>
      </dsp:txBody>
      <dsp:txXfrm>
        <a:off x="1489881" y="1907047"/>
        <a:ext cx="7546615" cy="47676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8C154E1-14B1-487C-AE5F-279A2BCDB03A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C502A83-3A1A-4D87-B696-E32B869ED8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252094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C502A83-3A1A-4D87-B696-E32B869ED8A7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806735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3399FF"/>
            </a:gs>
            <a:gs pos="84000">
              <a:schemeClr val="bg2">
                <a:lumMod val="95000"/>
                <a:lumOff val="5000"/>
                <a:alpha val="60000"/>
              </a:schemeClr>
            </a:gs>
            <a:gs pos="26750">
              <a:srgbClr val="73A6F3"/>
            </a:gs>
            <a:gs pos="23500">
              <a:srgbClr val="4DB3E6"/>
            </a:gs>
            <a:gs pos="17000">
              <a:srgbClr val="00CCCC"/>
            </a:gs>
            <a:gs pos="30000">
              <a:srgbClr val="9999FF"/>
            </a:gs>
            <a:gs pos="48000">
              <a:srgbClr val="2E6792"/>
            </a:gs>
            <a:gs pos="60000">
              <a:srgbClr val="3333CC"/>
            </a:gs>
            <a:gs pos="76000">
              <a:srgbClr val="1170FF"/>
            </a:gs>
            <a:gs pos="90000">
              <a:srgbClr val="006699"/>
            </a:gs>
          </a:gsLst>
          <a:path path="circle">
            <a:fillToRect l="100000" t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405713628"/>
              </p:ext>
            </p:extLst>
          </p:nvPr>
        </p:nvGraphicFramePr>
        <p:xfrm>
          <a:off x="0" y="476672"/>
          <a:ext cx="9036496" cy="2979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03319"/>
            <a:ext cx="5616624" cy="10859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00808"/>
            <a:ext cx="8229600" cy="4525963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sz="8400" b="1" dirty="0"/>
              <a:t>Ročník                                            4.</a:t>
            </a:r>
          </a:p>
          <a:p>
            <a:pPr marL="0" indent="0">
              <a:buNone/>
            </a:pPr>
            <a:r>
              <a:rPr lang="cs-CZ" sz="8400" b="1" dirty="0"/>
              <a:t>Druh materiálu                             Slovní druhy - ohebné</a:t>
            </a:r>
          </a:p>
          <a:p>
            <a:pPr marL="0" indent="0">
              <a:buNone/>
            </a:pPr>
            <a:r>
              <a:rPr lang="cs-CZ" sz="8400" b="1" dirty="0"/>
              <a:t>                                                       </a:t>
            </a:r>
            <a:r>
              <a:rPr lang="cs-CZ" sz="8400" b="1" dirty="0" smtClean="0"/>
              <a:t> </a:t>
            </a:r>
            <a:r>
              <a:rPr lang="cs-CZ" sz="8400" b="1" dirty="0"/>
              <a:t>PREZENTACE – žáci zde nic nevyplňují,</a:t>
            </a:r>
          </a:p>
          <a:p>
            <a:pPr marL="0" indent="0">
              <a:buNone/>
            </a:pPr>
            <a:r>
              <a:rPr lang="cs-CZ" sz="8400" b="1" dirty="0"/>
              <a:t>                                                       </a:t>
            </a:r>
            <a:r>
              <a:rPr lang="cs-CZ" sz="8400" b="1" dirty="0" smtClean="0"/>
              <a:t> </a:t>
            </a:r>
            <a:r>
              <a:rPr lang="cs-CZ" sz="8400" b="1" dirty="0"/>
              <a:t>lze využít jako výklad nebo                                    </a:t>
            </a:r>
          </a:p>
          <a:p>
            <a:pPr marL="0" indent="0">
              <a:buNone/>
            </a:pPr>
            <a:r>
              <a:rPr lang="cs-CZ" sz="8400" b="1" dirty="0"/>
              <a:t>                                                       </a:t>
            </a:r>
            <a:r>
              <a:rPr lang="cs-CZ" sz="8400" b="1" dirty="0" smtClean="0"/>
              <a:t> </a:t>
            </a:r>
            <a:r>
              <a:rPr lang="cs-CZ" sz="8400" b="1" dirty="0"/>
              <a:t>zopakování učiva</a:t>
            </a:r>
          </a:p>
          <a:p>
            <a:pPr marL="0" indent="0">
              <a:buNone/>
            </a:pPr>
            <a:r>
              <a:rPr lang="cs-CZ" sz="8400" b="1" dirty="0"/>
              <a:t>                                                        (Využití interaktivní tabule)     </a:t>
            </a:r>
          </a:p>
          <a:p>
            <a:pPr marL="0" indent="0">
              <a:buNone/>
            </a:pPr>
            <a:r>
              <a:rPr lang="cs-CZ" sz="8400" b="1" dirty="0"/>
              <a:t>Pomůcky                                        </a:t>
            </a:r>
          </a:p>
          <a:p>
            <a:pPr marL="0" indent="0">
              <a:buNone/>
            </a:pPr>
            <a:r>
              <a:rPr lang="cs-CZ" sz="8400" b="1" dirty="0"/>
              <a:t>Cíl                                                  </a:t>
            </a:r>
            <a:r>
              <a:rPr lang="cs-CZ" sz="8400" b="1" dirty="0" smtClean="0"/>
              <a:t>  Podporuje </a:t>
            </a:r>
            <a:r>
              <a:rPr lang="cs-CZ" sz="8400" b="1" dirty="0"/>
              <a:t>aktivní opakování a </a:t>
            </a:r>
          </a:p>
          <a:p>
            <a:pPr marL="0" indent="0">
              <a:buNone/>
            </a:pPr>
            <a:r>
              <a:rPr lang="cs-CZ" sz="8400" b="1" dirty="0"/>
              <a:t>                                                      </a:t>
            </a:r>
            <a:r>
              <a:rPr lang="cs-CZ" sz="8400" b="1" dirty="0" smtClean="0"/>
              <a:t>   procvičování </a:t>
            </a:r>
            <a:r>
              <a:rPr lang="cs-CZ" sz="8400" b="1" dirty="0"/>
              <a:t>učiva   </a:t>
            </a:r>
          </a:p>
          <a:p>
            <a:pPr marL="0" indent="0">
              <a:buNone/>
            </a:pPr>
            <a:r>
              <a:rPr lang="cs-CZ" sz="8400" b="1" dirty="0"/>
              <a:t>                                                      </a:t>
            </a:r>
            <a:r>
              <a:rPr lang="cs-CZ" sz="8400" b="1" dirty="0" smtClean="0"/>
              <a:t>   s </a:t>
            </a:r>
            <a:r>
              <a:rPr lang="cs-CZ" sz="8400" b="1" dirty="0"/>
              <a:t>využitím   interaktivní </a:t>
            </a:r>
            <a:r>
              <a:rPr lang="cs-CZ" sz="8400" b="1" dirty="0" smtClean="0"/>
              <a:t>tabule</a:t>
            </a:r>
          </a:p>
          <a:p>
            <a:pPr marL="0" indent="0">
              <a:buNone/>
            </a:pPr>
            <a:endParaRPr lang="cs-CZ" sz="8400" b="1" dirty="0"/>
          </a:p>
          <a:p>
            <a:pPr marL="0" indent="0">
              <a:buNone/>
            </a:pPr>
            <a:r>
              <a:rPr lang="cs-CZ" sz="8400" b="1" dirty="0"/>
              <a:t>Metodické pokyny                    </a:t>
            </a:r>
            <a:r>
              <a:rPr lang="cs-CZ" sz="8400" b="1" dirty="0" smtClean="0"/>
              <a:t>   </a:t>
            </a:r>
            <a:r>
              <a:rPr lang="cs-CZ" sz="8400" b="1" dirty="0"/>
              <a:t>Snímek 3 – 9 prezentace</a:t>
            </a:r>
          </a:p>
          <a:p>
            <a:pPr marL="0" indent="0">
              <a:buNone/>
            </a:pPr>
            <a:r>
              <a:rPr lang="cs-CZ" sz="8400" b="1" dirty="0"/>
              <a:t>                                                      </a:t>
            </a:r>
            <a:r>
              <a:rPr lang="cs-CZ" sz="8400" b="1" dirty="0" smtClean="0"/>
              <a:t>   Na </a:t>
            </a:r>
            <a:r>
              <a:rPr lang="cs-CZ" sz="8400" b="1" dirty="0"/>
              <a:t>každém tomto snímku je</a:t>
            </a:r>
          </a:p>
          <a:p>
            <a:pPr marL="0" indent="0">
              <a:buNone/>
            </a:pPr>
            <a:r>
              <a:rPr lang="cs-CZ" sz="8400" b="1" dirty="0"/>
              <a:t>                                                       </a:t>
            </a:r>
            <a:r>
              <a:rPr lang="cs-CZ" sz="8400" b="1" dirty="0" smtClean="0"/>
              <a:t>  </a:t>
            </a:r>
            <a:r>
              <a:rPr lang="cs-CZ" sz="8400" b="1" dirty="0"/>
              <a:t>jeden slovní druh.</a:t>
            </a:r>
          </a:p>
          <a:p>
            <a:pPr marL="0" indent="0">
              <a:buNone/>
            </a:pPr>
            <a:r>
              <a:rPr lang="cs-CZ" sz="8000" b="1" dirty="0"/>
              <a:t>                                                        </a:t>
            </a:r>
          </a:p>
          <a:p>
            <a:pPr marL="0" indent="0">
              <a:buNone/>
            </a:pPr>
            <a:r>
              <a:rPr lang="cs-CZ" dirty="0"/>
              <a:t>                 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611560" y="476672"/>
            <a:ext cx="7776863" cy="1446550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88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SLOVNÍ DRUHY</a:t>
            </a:r>
            <a:endParaRPr lang="cs-CZ" sz="88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7" name="Vývojový diagram: děrná páska 6"/>
          <p:cNvSpPr/>
          <p:nvPr/>
        </p:nvSpPr>
        <p:spPr>
          <a:xfrm>
            <a:off x="1023251" y="3280079"/>
            <a:ext cx="6912768" cy="2880319"/>
          </a:xfrm>
          <a:prstGeom prst="flowChartPunchedTape">
            <a:avLst/>
          </a:prstGeom>
          <a:solidFill>
            <a:srgbClr val="F64E1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  <a:p>
            <a:pPr algn="ctr"/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547664" y="4149080"/>
            <a:ext cx="5976663" cy="116955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70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OHEBNÉ</a:t>
            </a:r>
            <a:endParaRPr lang="cs-CZ" sz="70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2657316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36228" y="379837"/>
            <a:ext cx="5964710" cy="93871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5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PODSTATNÁ JMÉNA</a:t>
            </a:r>
            <a:endParaRPr lang="cs-CZ" sz="55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704719" y="1844824"/>
            <a:ext cx="6210456" cy="93871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5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PŘÍDAVNÁ JMÉNA</a:t>
            </a:r>
            <a:endParaRPr lang="cs-CZ" sz="55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419562" y="3284984"/>
            <a:ext cx="3042820" cy="93871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5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ZÁJMENA</a:t>
            </a:r>
            <a:endParaRPr lang="cs-CZ" sz="55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780644" y="4601819"/>
            <a:ext cx="3000758" cy="93871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5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ČÍSLOVKY</a:t>
            </a:r>
            <a:endParaRPr lang="cs-CZ" sz="55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273004" y="5535721"/>
            <a:ext cx="2776914" cy="93871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5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SLOVESA</a:t>
            </a:r>
            <a:endParaRPr lang="cs-CZ" sz="55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03335" y="363394"/>
            <a:ext cx="73289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1.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295014" y="1833432"/>
            <a:ext cx="73289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2.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96355" y="3284984"/>
            <a:ext cx="73289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3.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049918" y="4584785"/>
            <a:ext cx="73289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4.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33094" y="5520901"/>
            <a:ext cx="73289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5.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84317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7985" y="260648"/>
            <a:ext cx="8589917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000" b="1" u="sng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uFill>
                  <a:solidFill>
                    <a:srgbClr val="FF0000"/>
                  </a:solidFill>
                </a:uFill>
              </a:rPr>
              <a:t>PODSTATNÁ JMÉNA</a:t>
            </a:r>
            <a:endParaRPr lang="cs-CZ" sz="8000" b="1" u="sng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uFill>
                <a:solidFill>
                  <a:srgbClr val="FF0000"/>
                </a:solidFill>
              </a:u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-133581" y="1916832"/>
            <a:ext cx="9433048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</a:t>
            </a:r>
            <a:r>
              <a:rPr lang="cs-CZ" sz="35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- j</a:t>
            </a:r>
            <a:r>
              <a:rPr lang="cs-CZ" sz="35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sou názvy osob, zvířat, věcí, </a:t>
            </a:r>
            <a:r>
              <a:rPr lang="cs-CZ" sz="35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vlastností a dějů</a:t>
            </a:r>
            <a:endParaRPr lang="cs-CZ" sz="35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616105" y="2780928"/>
            <a:ext cx="5933676" cy="63094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5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- Ukazujeme si na ně </a:t>
            </a:r>
            <a:r>
              <a:rPr lang="cs-CZ" sz="35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ten, ta, to</a:t>
            </a:r>
            <a:endParaRPr lang="cs-CZ" sz="35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1026" name="Picture 2" descr="C:\Users\ucitel\AppData\Local\Microsoft\Windows\Temporary Internet Files\Content.IE5\WZWKEKBK\MP90044479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21095" y="4603127"/>
            <a:ext cx="1368152" cy="1794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citel\AppData\Local\Microsoft\Windows\Temporary Internet Files\Content.IE5\MTKUCIBN\MP90028923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725144"/>
            <a:ext cx="1629681" cy="1918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citel\AppData\Local\Microsoft\Windows\Temporary Internet Files\Content.IE5\MTKUCIBN\MP90044487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990652"/>
            <a:ext cx="1368152" cy="1794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2500909" y="3657572"/>
            <a:ext cx="1279003" cy="63094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5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kočka</a:t>
            </a:r>
            <a:endParaRPr lang="cs-CZ" sz="35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940641" y="4094202"/>
            <a:ext cx="1007134" cy="63094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5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kolo</a:t>
            </a:r>
            <a:endParaRPr lang="cs-CZ" sz="35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289247" y="6013055"/>
            <a:ext cx="1058529" cy="63094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5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pes</a:t>
            </a:r>
            <a:endParaRPr lang="cs-CZ" sz="35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0188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10" grpId="0"/>
      <p:bldP spid="11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404664"/>
            <a:ext cx="8496944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8000" b="1" u="sng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uFill>
                  <a:solidFill>
                    <a:srgbClr val="FF0000"/>
                  </a:solidFill>
                </a:uFill>
              </a:rPr>
              <a:t>PŘÍDAVNÁ JMÉNA</a:t>
            </a:r>
            <a:endParaRPr lang="cs-CZ" sz="8000" b="1" u="sng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uFill>
                <a:solidFill>
                  <a:srgbClr val="FF0000"/>
                </a:solidFill>
              </a:u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07504" y="1916832"/>
            <a:ext cx="849694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- </a:t>
            </a:r>
            <a:r>
              <a:rPr lang="cs-CZ" sz="4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n</a:t>
            </a:r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ám říkají, jaká jsou podstatná jména</a:t>
            </a:r>
            <a:endParaRPr lang="cs-CZ" sz="40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1520" y="2655176"/>
            <a:ext cx="8352928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- </a:t>
            </a:r>
            <a:r>
              <a:rPr lang="cs-CZ" sz="40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</a:t>
            </a:r>
            <a:r>
              <a:rPr lang="cs-CZ" sz="40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táme se na ně </a:t>
            </a:r>
            <a:r>
              <a:rPr lang="cs-CZ" sz="40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jaký, který, čí</a:t>
            </a:r>
            <a:endParaRPr lang="cs-CZ" sz="40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2051" name="Picture 3" descr="C:\Users\ucitel\AppData\Local\Microsoft\Windows\Temporary Internet Files\Content.IE5\RV59JJRI\MP90044479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2255" y="3789040"/>
            <a:ext cx="1368152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889092" y="3790681"/>
            <a:ext cx="3215432" cy="63094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5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</a:t>
            </a:r>
            <a:r>
              <a:rPr lang="cs-CZ" sz="35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oztomilá </a:t>
            </a:r>
            <a:r>
              <a:rPr lang="cs-CZ" sz="3500" b="1" cap="none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kočka</a:t>
            </a:r>
            <a:endParaRPr lang="cs-CZ" sz="3500" b="1" cap="none" spc="50" dirty="0">
              <a:ln w="11430"/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496808" y="4627678"/>
            <a:ext cx="2664296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35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vzteklý </a:t>
            </a:r>
            <a:r>
              <a:rPr lang="cs-CZ" sz="3500" b="1" cap="none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pes</a:t>
            </a:r>
            <a:endParaRPr lang="cs-CZ" sz="3500" b="1" cap="none" spc="50" dirty="0">
              <a:ln w="11430"/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2053" name="Picture 5" descr="C:\Users\ucitel\AppData\Local\Microsoft\Windows\Temporary Internet Files\Content.IE5\WZWKEKBK\MP90043101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43723" y="5013176"/>
            <a:ext cx="1412776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ucitel\AppData\Local\Microsoft\Windows\Temporary Internet Files\Content.IE5\RV59JJRI\MP90040671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03516" y="4071516"/>
            <a:ext cx="1544948" cy="2424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4427984" y="5966410"/>
            <a:ext cx="2774286" cy="63094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5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</a:t>
            </a:r>
            <a:r>
              <a:rPr lang="cs-CZ" sz="35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ratrovo </a:t>
            </a:r>
            <a:r>
              <a:rPr lang="cs-CZ" sz="3500" b="1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kolo</a:t>
            </a:r>
            <a:endParaRPr lang="cs-CZ" sz="3500" b="1" cap="none" spc="50" dirty="0">
              <a:ln w="11430"/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77899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851154" y="5796"/>
            <a:ext cx="5256584" cy="116955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7000" b="1" u="sng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uFill>
                  <a:solidFill>
                    <a:srgbClr val="FF0000"/>
                  </a:solidFill>
                </a:uFill>
              </a:rPr>
              <a:t>ZÁJMENA</a:t>
            </a:r>
            <a:endParaRPr lang="cs-CZ" sz="7000" b="1" u="sng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uFill>
                <a:solidFill>
                  <a:srgbClr val="FF0000"/>
                </a:solidFill>
              </a:u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9512" y="1246404"/>
            <a:ext cx="8784976" cy="63094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5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- zastupují podstatná </a:t>
            </a:r>
            <a:r>
              <a:rPr lang="cs-CZ" sz="35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a přídavná </a:t>
            </a:r>
            <a:r>
              <a:rPr lang="cs-CZ" sz="35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jména</a:t>
            </a:r>
            <a:endParaRPr lang="cs-CZ" sz="35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92054" y="2014743"/>
            <a:ext cx="3995936" cy="55399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0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Osobní </a:t>
            </a:r>
            <a:r>
              <a:rPr lang="cs-CZ" sz="30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effectLst>
                  <a:outerShdw blurRad="50800" algn="tl" rotWithShape="0">
                    <a:srgbClr val="000000"/>
                  </a:outerShdw>
                </a:effectLst>
              </a:rPr>
              <a:t>– já, ty, on …</a:t>
            </a:r>
            <a:endParaRPr lang="cs-CZ" sz="30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069702" y="2568741"/>
            <a:ext cx="6819488" cy="55399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000" b="1" cap="none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Přivlastňovací</a:t>
            </a:r>
            <a:r>
              <a:rPr lang="cs-CZ" sz="3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3000" b="1" cap="none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– můj, jeho, tvůj …</a:t>
            </a:r>
            <a:endParaRPr lang="cs-CZ" sz="3000" b="1" cap="none" spc="50" dirty="0">
              <a:ln w="11430"/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733506" y="3181299"/>
            <a:ext cx="4933595" cy="55399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Ukazovací </a:t>
            </a:r>
            <a:r>
              <a:rPr lang="cs-CZ" sz="3000" b="1" cap="none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– ten, ta, tenhle …</a:t>
            </a:r>
            <a:endParaRPr lang="cs-CZ" sz="3000" b="1" cap="none" spc="50" dirty="0">
              <a:ln w="11430"/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92054" y="3785663"/>
            <a:ext cx="4506683" cy="55399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Tázací </a:t>
            </a:r>
            <a:r>
              <a:rPr lang="cs-CZ" sz="3000" b="1" cap="none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– kdo? </a:t>
            </a:r>
            <a:r>
              <a:rPr lang="cs-CZ" sz="3000" b="1" spc="50" dirty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</a:t>
            </a:r>
            <a:r>
              <a:rPr lang="cs-CZ" sz="3000" b="1" cap="none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o? který? …</a:t>
            </a:r>
            <a:endParaRPr lang="cs-CZ" sz="3000" b="1" cap="none" spc="50" dirty="0">
              <a:ln w="11430"/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779912" y="4399931"/>
            <a:ext cx="4835746" cy="55399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Vztažná </a:t>
            </a:r>
            <a:r>
              <a:rPr lang="cs-CZ" sz="3000" b="1" cap="none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– jaký, jenž, jehož …</a:t>
            </a:r>
            <a:endParaRPr lang="cs-CZ" sz="3000" b="1" cap="none" spc="50" dirty="0">
              <a:ln w="11430"/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808471" y="5033780"/>
            <a:ext cx="4756046" cy="55399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Neurčitá </a:t>
            </a:r>
            <a:r>
              <a:rPr lang="cs-CZ" sz="3000" b="1" cap="none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– kdekdo, leccos …</a:t>
            </a:r>
            <a:endParaRPr lang="cs-CZ" sz="3000" b="1" cap="none" spc="50" dirty="0">
              <a:ln w="11430"/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686729" y="5611912"/>
            <a:ext cx="184731" cy="55399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3000" b="1" cap="none" spc="50" dirty="0">
              <a:ln w="11430"/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69982" y="6165910"/>
            <a:ext cx="5094535" cy="55399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Záporná </a:t>
            </a:r>
            <a:r>
              <a:rPr lang="cs-CZ" sz="3000" b="1" cap="none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– nic, nikdo, nijaký …</a:t>
            </a:r>
            <a:endParaRPr lang="cs-CZ" sz="3000" b="1" cap="none" spc="50" dirty="0">
              <a:ln w="11430"/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264338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1" presetClass="entr" presetSubtype="1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61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441923" y="188640"/>
            <a:ext cx="4281685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000" b="1" u="sng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uFill>
                  <a:solidFill>
                    <a:srgbClr val="FF0000"/>
                  </a:solidFill>
                </a:uFill>
              </a:rPr>
              <a:t>ČÍSLOVKY</a:t>
            </a:r>
            <a:endParaRPr lang="cs-CZ" sz="8000" b="1" u="sng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uFill>
                <a:solidFill>
                  <a:srgbClr val="FF0000"/>
                </a:solidFill>
              </a:u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41471" y="1604570"/>
            <a:ext cx="7560840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- udávají počet, pořadí, množství</a:t>
            </a:r>
            <a:endParaRPr lang="cs-CZ" sz="40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29786" y="2364587"/>
            <a:ext cx="5129738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- Číslovky rozlišujeme: </a:t>
            </a:r>
            <a:r>
              <a:rPr lang="cs-CZ" sz="40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</a:t>
            </a:r>
            <a:endParaRPr lang="cs-CZ" sz="40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26671" y="3272586"/>
            <a:ext cx="8070155" cy="153888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u</a:t>
            </a:r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rčité </a:t>
            </a:r>
            <a:r>
              <a:rPr lang="cs-CZ" sz="4000" b="1" cap="none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– jedna, dva, třetí …</a:t>
            </a:r>
          </a:p>
          <a:p>
            <a:pPr algn="ctr"/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92637" y="4115981"/>
            <a:ext cx="822056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</a:t>
            </a:r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eurčité </a:t>
            </a:r>
            <a:r>
              <a:rPr lang="cs-CZ" sz="4000" b="1" cap="none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– několik, mnoho, málo … </a:t>
            </a:r>
            <a:endParaRPr lang="cs-CZ" sz="4000" b="1" cap="none" spc="50" dirty="0">
              <a:ln w="11430"/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4098" name="Picture 2" descr="C:\Users\ucitel\AppData\Local\Microsoft\Windows\Temporary Internet Files\Content.IE5\HU3LP1P2\MC9003523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4941168"/>
            <a:ext cx="1800200" cy="1783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ucitel\AppData\Local\Microsoft\Windows\Temporary Internet Files\Content.IE5\RV59JJRI\MC9003539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18235" y="4929558"/>
            <a:ext cx="1368152" cy="1632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2339752" y="5114978"/>
            <a:ext cx="3901196" cy="63094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5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</a:t>
            </a:r>
            <a:r>
              <a:rPr lang="cs-CZ" sz="35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rvní </a:t>
            </a:r>
            <a:r>
              <a:rPr lang="cs-CZ" sz="3500" b="1" cap="none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na olympiádě</a:t>
            </a:r>
            <a:endParaRPr lang="cs-CZ" sz="3500" b="1" cap="none" spc="50" dirty="0">
              <a:ln w="11430"/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366099" y="5961511"/>
            <a:ext cx="2652136" cy="63094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5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</a:t>
            </a:r>
            <a:r>
              <a:rPr lang="cs-CZ" sz="35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odně </a:t>
            </a:r>
            <a:r>
              <a:rPr lang="cs-CZ" sz="3500" b="1" cap="none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peněz</a:t>
            </a:r>
            <a:endParaRPr lang="cs-CZ" sz="3500" b="1" cap="none" spc="50" dirty="0">
              <a:ln w="11430"/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88195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5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5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31641" y="116632"/>
            <a:ext cx="6048672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8000" b="1" u="sng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uFill>
                  <a:solidFill>
                    <a:srgbClr val="FF0000"/>
                  </a:solidFill>
                </a:uFill>
              </a:rPr>
              <a:t>SLOVESA</a:t>
            </a:r>
            <a:endParaRPr lang="cs-CZ" sz="8000" b="1" u="sng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uFill>
                <a:solidFill>
                  <a:srgbClr val="FF0000"/>
                </a:solidFill>
              </a:u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-42044" y="1621287"/>
            <a:ext cx="9123011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- nám říkají, co osoby, zvířata a věci </a:t>
            </a:r>
            <a:r>
              <a:rPr lang="cs-CZ" sz="40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dělají, </a:t>
            </a:r>
            <a:endParaRPr lang="cs-CZ" sz="4000" b="1" cap="none" spc="0" dirty="0" smtClean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  <a:p>
            <a:pPr algn="ctr"/>
            <a:r>
              <a:rPr lang="cs-CZ" sz="40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nebo co se s nimi děje</a:t>
            </a:r>
            <a:endParaRPr lang="cs-CZ" sz="40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5122" name="Picture 2" descr="C:\Users\ucitel\AppData\Local\Microsoft\Windows\Temporary Internet Files\Content.IE5\HU3LP1P2\MP90040166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3175058"/>
            <a:ext cx="2448272" cy="1694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982716" y="3152450"/>
            <a:ext cx="2746521" cy="63094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5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</a:t>
            </a:r>
            <a:r>
              <a:rPr lang="cs-CZ" sz="35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ezdit </a:t>
            </a:r>
            <a:r>
              <a:rPr lang="cs-CZ" sz="3500" b="1" cap="none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na koni</a:t>
            </a:r>
            <a:endParaRPr lang="cs-CZ" sz="3500" b="1" cap="none" spc="50" dirty="0">
              <a:ln w="11430"/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5123" name="Picture 3" descr="C:\Users\ucitel\AppData\Local\Microsoft\Windows\Temporary Internet Files\Content.IE5\MTKUCIBN\MP90028993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80357" y="3967577"/>
            <a:ext cx="2548880" cy="1803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805619" y="3922747"/>
            <a:ext cx="3149387" cy="63094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5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</a:t>
            </a:r>
            <a:r>
              <a:rPr lang="cs-CZ" sz="35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rodávat </a:t>
            </a:r>
            <a:r>
              <a:rPr lang="cs-CZ" sz="3500" b="1" cap="none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ovoce</a:t>
            </a:r>
            <a:endParaRPr lang="cs-CZ" sz="3500" b="1" cap="none" spc="50" dirty="0">
              <a:ln w="11430"/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5125" name="Picture 5" descr="C:\Users\ucitel\AppData\Local\Microsoft\Windows\Temporary Internet Files\Content.IE5\WZWKEKBK\MP90043931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22544" y="4791906"/>
            <a:ext cx="2515538" cy="1957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619672" y="5962217"/>
            <a:ext cx="4999642" cy="63094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500" b="1" cap="none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Děti</a:t>
            </a:r>
            <a:r>
              <a:rPr lang="cs-CZ" sz="35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jdou </a:t>
            </a:r>
            <a:r>
              <a:rPr lang="cs-CZ" sz="3500" b="1" cap="none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 školy.</a:t>
            </a:r>
            <a:endParaRPr lang="cs-CZ" sz="3500" b="1" cap="none" spc="50" dirty="0">
              <a:ln w="11430"/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20591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6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9" dur="5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C</a:t>
            </a:r>
            <a:r>
              <a:rPr lang="cs-CZ" dirty="0" smtClean="0"/>
              <a:t>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www.o</a:t>
            </a:r>
            <a:r>
              <a:rPr lang="cs-CZ" smtClean="0"/>
              <a:t>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10365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230</TotalTime>
  <Words>305</Words>
  <Application>Microsoft Office PowerPoint</Application>
  <PresentationFormat>Předvádění na obrazovce (4:3)</PresentationFormat>
  <Paragraphs>71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Dum</cp:lastModifiedBy>
  <cp:revision>32</cp:revision>
  <dcterms:created xsi:type="dcterms:W3CDTF">2011-06-20T10:40:08Z</dcterms:created>
  <dcterms:modified xsi:type="dcterms:W3CDTF">2012-10-16T12:31:01Z</dcterms:modified>
</cp:coreProperties>
</file>