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64E1A"/>
    <a:srgbClr val="0090F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 4_09_SLOVNÍ DRUHY -   NEOHEBNÉ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Dublovice, okres Příbram   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Bartoňová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SLOVNÍ DRUHY- NEOHEBNÉ (výklad)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936BEE-91E7-461D-ADA7-094AA07938BB}" type="presOf" srcId="{D8197B8C-B260-4A16-BDF4-0947B075E274}" destId="{5A5FFA88-C948-4069-8E93-59FA12366E83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DE32BAFA-3407-477D-82E2-8EA3AFEE4FB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DAFF73C-1AB3-412F-B4EC-9721C862D65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8719E5-8172-457C-9936-3AA4DCDC53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481609-2067-4E6A-80A3-8345FACD565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FC6083-A20A-4F6B-AAE1-D3F46AB675FC}" type="presOf" srcId="{D1B46980-6531-4606-95E6-44980827E919}" destId="{6140AFEC-043D-4C43-A2F9-D0F5331DF3A3}" srcOrd="0" destOrd="0" presId="urn:microsoft.com/office/officeart/2005/8/layout/target3"/>
    <dgm:cxn modelId="{644B23D8-6E25-481B-BBC8-FE82C37DECA9}" type="presOf" srcId="{D1B46980-6531-4606-95E6-44980827E919}" destId="{2BE915AB-18AA-4053-B92C-3BFC9ED204BB}" srcOrd="1" destOrd="0" presId="urn:microsoft.com/office/officeart/2005/8/layout/target3"/>
    <dgm:cxn modelId="{C876B4CF-7099-4012-B005-E0CB4906A995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2A16103D-17BB-43C5-8B99-97ED9DDFA705}" type="presParOf" srcId="{333A1088-737F-45CB-B68E-254E46348037}" destId="{2C702D82-9B77-49B7-9568-BB8EB47C3372}" srcOrd="3" destOrd="0" presId="urn:microsoft.com/office/officeart/2005/8/layout/target3"/>
    <dgm:cxn modelId="{D716FCBF-61E7-4548-B8B6-65A731D43904}" type="presParOf" srcId="{333A1088-737F-45CB-B68E-254E46348037}" destId="{A52A0455-90FF-4808-ABD0-F02540D31D5A}" srcOrd="4" destOrd="0" presId="urn:microsoft.com/office/officeart/2005/8/layout/target3"/>
    <dgm:cxn modelId="{535A3064-E7CD-4668-B34C-53E5855F17FF}" type="presParOf" srcId="{333A1088-737F-45CB-B68E-254E46348037}" destId="{6140AFEC-043D-4C43-A2F9-D0F5331DF3A3}" srcOrd="5" destOrd="0" presId="urn:microsoft.com/office/officeart/2005/8/layout/target3"/>
    <dgm:cxn modelId="{2AD54769-C32B-41AD-8574-F58055D45542}" type="presParOf" srcId="{333A1088-737F-45CB-B68E-254E46348037}" destId="{9358AC05-5D7D-4327-9F80-1AD486AEA664}" srcOrd="6" destOrd="0" presId="urn:microsoft.com/office/officeart/2005/8/layout/target3"/>
    <dgm:cxn modelId="{084E510B-7558-4BAB-98A4-38851C47F663}" type="presParOf" srcId="{333A1088-737F-45CB-B68E-254E46348037}" destId="{313FC574-E1CD-4FB4-B054-0B805CE0447D}" srcOrd="7" destOrd="0" presId="urn:microsoft.com/office/officeart/2005/8/layout/target3"/>
    <dgm:cxn modelId="{2A1AEA11-CF9E-4562-8466-62E944A22B56}" type="presParOf" srcId="{333A1088-737F-45CB-B68E-254E46348037}" destId="{619D679B-A015-4ECF-8348-D1034C574F40}" srcOrd="8" destOrd="0" presId="urn:microsoft.com/office/officeart/2005/8/layout/target3"/>
    <dgm:cxn modelId="{6F096F87-DE1E-4A74-B717-B9CC26DB859C}" type="presParOf" srcId="{333A1088-737F-45CB-B68E-254E46348037}" destId="{322283A8-4A27-4CDA-BAE3-F381106A9174}" srcOrd="9" destOrd="0" presId="urn:microsoft.com/office/officeart/2005/8/layout/target3"/>
    <dgm:cxn modelId="{3665A85C-2356-4FB4-90BD-E6CF1BE82581}" type="presParOf" srcId="{333A1088-737F-45CB-B68E-254E46348037}" destId="{FFC9F71D-1B4F-4AD9-A4A6-86ADEFC8AF5C}" srcOrd="10" destOrd="0" presId="urn:microsoft.com/office/officeart/2005/8/layout/target3"/>
    <dgm:cxn modelId="{C3B358F3-FCEF-43BE-B252-054817F19442}" type="presParOf" srcId="{333A1088-737F-45CB-B68E-254E46348037}" destId="{25B08C86-7E15-44DC-BE7F-FFB55DD49D12}" srcOrd="11" destOrd="0" presId="urn:microsoft.com/office/officeart/2005/8/layout/target3"/>
    <dgm:cxn modelId="{93B93B3D-B48E-4A0B-A37F-EAA9D5B4A03D}" type="presParOf" srcId="{333A1088-737F-45CB-B68E-254E46348037}" destId="{76644BE8-9D7C-4C09-B250-3D10AF48CBB7}" srcOrd="12" destOrd="0" presId="urn:microsoft.com/office/officeart/2005/8/layout/target3"/>
    <dgm:cxn modelId="{C43B4193-9B1E-4045-A22B-DDB6A380E29F}" type="presParOf" srcId="{333A1088-737F-45CB-B68E-254E46348037}" destId="{EE85B701-7295-41C0-BA7A-34D3756A2AE6}" srcOrd="13" destOrd="0" presId="urn:microsoft.com/office/officeart/2005/8/layout/target3"/>
    <dgm:cxn modelId="{D745AAA6-DCA1-4D0B-8590-60AA4BBF78EB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FF8093E-C10A-482C-8ED1-BB0389356BA6}" type="presParOf" srcId="{333A1088-737F-45CB-B68E-254E46348037}" destId="{2BE915AB-18AA-4053-B92C-3BFC9ED204BB}" srcOrd="16" destOrd="0" presId="urn:microsoft.com/office/officeart/2005/8/layout/target3"/>
    <dgm:cxn modelId="{D561DED8-FD12-4B4A-87BB-767E560BD56D}" type="presParOf" srcId="{333A1088-737F-45CB-B68E-254E46348037}" destId="{6BB5E863-4638-4E1D-BFDE-399D028AC4ED}" srcOrd="17" destOrd="0" presId="urn:microsoft.com/office/officeart/2005/8/layout/target3"/>
    <dgm:cxn modelId="{3A0C702B-DE55-4312-A086-DFA934000CE6}" type="presParOf" srcId="{333A1088-737F-45CB-B68E-254E46348037}" destId="{5A5FFA88-C948-4069-8E93-59FA12366E83}" srcOrd="18" destOrd="0" presId="urn:microsoft.com/office/officeart/2005/8/layout/target3"/>
    <dgm:cxn modelId="{24C3A678-5F36-44E7-999C-F35BC1393C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467" y="0"/>
          <a:ext cx="7546615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Dublovice, okres Příbram    </a:t>
          </a:r>
          <a:endParaRPr lang="cs-CZ" sz="2000" kern="1200" dirty="0"/>
        </a:p>
      </dsp:txBody>
      <dsp:txXfrm>
        <a:off x="1471467" y="0"/>
        <a:ext cx="7546615" cy="476761"/>
      </dsp:txXfrm>
    </dsp:sp>
    <dsp:sp modelId="{A52A0455-90FF-4808-ABD0-F02540D31D5A}">
      <dsp:nvSpPr>
        <dsp:cNvPr id="0" name=""/>
        <dsp:cNvSpPr/>
      </dsp:nvSpPr>
      <dsp:spPr>
        <a:xfrm>
          <a:off x="312875" y="476761"/>
          <a:ext cx="2354011" cy="23540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89881" y="476761"/>
          <a:ext cx="7546615" cy="23540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Bartoňová</a:t>
          </a:r>
          <a:endParaRPr lang="cs-CZ" sz="2000" kern="1200" dirty="0"/>
        </a:p>
      </dsp:txBody>
      <dsp:txXfrm>
        <a:off x="1489881" y="476761"/>
        <a:ext cx="7546615" cy="476761"/>
      </dsp:txXfrm>
    </dsp:sp>
    <dsp:sp modelId="{313FC574-E1CD-4FB4-B054-0B805CE0447D}">
      <dsp:nvSpPr>
        <dsp:cNvPr id="0" name=""/>
        <dsp:cNvSpPr/>
      </dsp:nvSpPr>
      <dsp:spPr>
        <a:xfrm>
          <a:off x="625750" y="953523"/>
          <a:ext cx="1728261" cy="172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89881" y="953523"/>
          <a:ext cx="7546615" cy="172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 4_09_SLOVNÍ DRUHY -   NEOHEBNÉ</a:t>
          </a:r>
          <a:endParaRPr lang="cs-CZ" sz="2000" kern="1200" dirty="0"/>
        </a:p>
      </dsp:txBody>
      <dsp:txXfrm>
        <a:off x="1489881" y="953523"/>
        <a:ext cx="7546615" cy="476761"/>
      </dsp:txXfrm>
    </dsp:sp>
    <dsp:sp modelId="{FFC9F71D-1B4F-4AD9-A4A6-86ADEFC8AF5C}">
      <dsp:nvSpPr>
        <dsp:cNvPr id="0" name=""/>
        <dsp:cNvSpPr/>
      </dsp:nvSpPr>
      <dsp:spPr>
        <a:xfrm>
          <a:off x="938625" y="1430285"/>
          <a:ext cx="1102511" cy="11025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89881" y="1430285"/>
          <a:ext cx="7546615" cy="11025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SLOVNÍ DRUHY- NEOHEBNÉ (výklad)</a:t>
          </a:r>
          <a:endParaRPr lang="cs-CZ" sz="2000" kern="1200" dirty="0"/>
        </a:p>
      </dsp:txBody>
      <dsp:txXfrm>
        <a:off x="1489881" y="1430285"/>
        <a:ext cx="7546615" cy="476761"/>
      </dsp:txXfrm>
    </dsp:sp>
    <dsp:sp modelId="{EE85B701-7295-41C0-BA7A-34D3756A2AE6}">
      <dsp:nvSpPr>
        <dsp:cNvPr id="0" name=""/>
        <dsp:cNvSpPr/>
      </dsp:nvSpPr>
      <dsp:spPr>
        <a:xfrm>
          <a:off x="1251500" y="1907047"/>
          <a:ext cx="476761" cy="4767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89881" y="1907047"/>
          <a:ext cx="7546615" cy="4767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CZ.1.07/1.4.00/21.3399</a:t>
          </a:r>
          <a:endParaRPr lang="cs-CZ" sz="2000" kern="1200" dirty="0"/>
        </a:p>
      </dsp:txBody>
      <dsp:txXfrm>
        <a:off x="1489881" y="1907047"/>
        <a:ext cx="7546615" cy="4767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C154E1-14B1-487C-AE5F-279A2BCDB03A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02A83-3A1A-4D87-B696-E32B869ED8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5209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502A83-3A1A-4D87-B696-E32B869ED8A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673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99FF"/>
            </a:gs>
            <a:gs pos="84000">
              <a:schemeClr val="bg2">
                <a:lumMod val="95000"/>
                <a:lumOff val="5000"/>
                <a:alpha val="60000"/>
              </a:schemeClr>
            </a:gs>
            <a:gs pos="26750">
              <a:srgbClr val="73A6F3"/>
            </a:gs>
            <a:gs pos="23500">
              <a:srgbClr val="4DB3E6"/>
            </a:gs>
            <a:gs pos="17000">
              <a:srgbClr val="00CCCC"/>
            </a:gs>
            <a:gs pos="30000">
              <a:srgbClr val="9999FF"/>
            </a:gs>
            <a:gs pos="48000">
              <a:srgbClr val="2E6792"/>
            </a:gs>
            <a:gs pos="60000">
              <a:srgbClr val="3333CC"/>
            </a:gs>
            <a:gs pos="76000">
              <a:srgbClr val="1170FF"/>
            </a:gs>
            <a:gs pos="90000">
              <a:srgbClr val="006699"/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42870429"/>
              </p:ext>
            </p:extLst>
          </p:nvPr>
        </p:nvGraphicFramePr>
        <p:xfrm>
          <a:off x="0" y="476672"/>
          <a:ext cx="9036496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03319"/>
            <a:ext cx="5616624" cy="108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400" b="1" dirty="0"/>
              <a:t>Ročník                                            4.</a:t>
            </a:r>
          </a:p>
          <a:p>
            <a:pPr marL="0" indent="0">
              <a:buNone/>
            </a:pPr>
            <a:r>
              <a:rPr lang="cs-CZ" sz="8400" b="1" dirty="0"/>
              <a:t>Druh materiálu                             Slovní druhy - </a:t>
            </a:r>
            <a:r>
              <a:rPr lang="cs-CZ" sz="8400" b="1" dirty="0" smtClean="0"/>
              <a:t>neohebné</a:t>
            </a:r>
            <a:endParaRPr lang="cs-CZ" sz="8400" b="1" dirty="0"/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</a:t>
            </a:r>
            <a:r>
              <a:rPr lang="cs-CZ" sz="8400" b="1" dirty="0"/>
              <a:t>PREZENTACE – žáci zde nic nevyplňují,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</a:t>
            </a:r>
            <a:r>
              <a:rPr lang="cs-CZ" sz="8400" b="1" dirty="0"/>
              <a:t>lze využít jako výklad nebo                                    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</a:t>
            </a:r>
            <a:r>
              <a:rPr lang="cs-CZ" sz="8400" b="1" dirty="0"/>
              <a:t>zopakování učiva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 (Využití interaktivní tabule)     </a:t>
            </a:r>
          </a:p>
          <a:p>
            <a:pPr marL="0" indent="0">
              <a:buNone/>
            </a:pPr>
            <a:r>
              <a:rPr lang="cs-CZ" sz="8400" b="1" dirty="0"/>
              <a:t>Pomůcky                                        </a:t>
            </a:r>
          </a:p>
          <a:p>
            <a:pPr marL="0" indent="0">
              <a:buNone/>
            </a:pPr>
            <a:r>
              <a:rPr lang="cs-CZ" sz="8400" b="1" dirty="0"/>
              <a:t>Cíl                                                  </a:t>
            </a:r>
            <a:r>
              <a:rPr lang="cs-CZ" sz="8400" b="1" dirty="0" smtClean="0"/>
              <a:t>  Podporuje </a:t>
            </a:r>
            <a:r>
              <a:rPr lang="cs-CZ" sz="8400" b="1" dirty="0"/>
              <a:t>aktivní opakování a 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</a:t>
            </a:r>
            <a:r>
              <a:rPr lang="cs-CZ" sz="8400" b="1" dirty="0" smtClean="0"/>
              <a:t>   procvičování </a:t>
            </a:r>
            <a:r>
              <a:rPr lang="cs-CZ" sz="8400" b="1" dirty="0"/>
              <a:t>učiva   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</a:t>
            </a:r>
            <a:r>
              <a:rPr lang="cs-CZ" sz="8400" b="1" dirty="0" smtClean="0"/>
              <a:t>   s </a:t>
            </a:r>
            <a:r>
              <a:rPr lang="cs-CZ" sz="8400" b="1" dirty="0"/>
              <a:t>využitím   interaktivní </a:t>
            </a:r>
            <a:r>
              <a:rPr lang="cs-CZ" sz="8400" b="1" dirty="0" smtClean="0"/>
              <a:t>tabule</a:t>
            </a:r>
          </a:p>
          <a:p>
            <a:pPr marL="0" indent="0">
              <a:buNone/>
            </a:pPr>
            <a:endParaRPr lang="cs-CZ" sz="8400" b="1" dirty="0"/>
          </a:p>
          <a:p>
            <a:pPr marL="0" indent="0">
              <a:buNone/>
            </a:pPr>
            <a:r>
              <a:rPr lang="cs-CZ" sz="8400" b="1" dirty="0"/>
              <a:t>Metodické pokyny                    </a:t>
            </a:r>
            <a:r>
              <a:rPr lang="cs-CZ" sz="8400" b="1" dirty="0" smtClean="0"/>
              <a:t>   </a:t>
            </a:r>
            <a:r>
              <a:rPr lang="cs-CZ" sz="8400" b="1" dirty="0"/>
              <a:t>Snímek 3 – 9 prezentace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</a:t>
            </a:r>
            <a:r>
              <a:rPr lang="cs-CZ" sz="8400" b="1" dirty="0" smtClean="0"/>
              <a:t>   Na </a:t>
            </a:r>
            <a:r>
              <a:rPr lang="cs-CZ" sz="8400" b="1" dirty="0"/>
              <a:t>každém tomto snímku je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 </a:t>
            </a:r>
            <a:r>
              <a:rPr lang="cs-CZ" sz="8400" b="1" dirty="0"/>
              <a:t>jeden slovní druh.</a:t>
            </a:r>
          </a:p>
          <a:p>
            <a:pPr marL="0" indent="0">
              <a:buNone/>
            </a:pPr>
            <a:r>
              <a:rPr lang="cs-CZ" sz="8000" b="1" dirty="0"/>
              <a:t>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476672"/>
            <a:ext cx="7776863" cy="144655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SLOVNÍ DRUHY</a:t>
            </a:r>
            <a:endParaRPr lang="cs-CZ" sz="8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1023251" y="3280079"/>
            <a:ext cx="6912768" cy="2880319"/>
          </a:xfrm>
          <a:prstGeom prst="flowChartPunchedTape">
            <a:avLst/>
          </a:prstGeom>
          <a:solidFill>
            <a:srgbClr val="F64E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47664" y="4149080"/>
            <a:ext cx="5976663" cy="224676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NEOHEBNÉ</a:t>
            </a:r>
          </a:p>
          <a:p>
            <a:pPr algn="ctr"/>
            <a:endParaRPr lang="cs-CZ" sz="7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6573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41940" y="379837"/>
            <a:ext cx="3353290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PŘÍSLOVCE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04719" y="1844824"/>
            <a:ext cx="6210456" cy="9387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PŘEDLOŽKY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5233" y="3284984"/>
            <a:ext cx="2351478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SPOJKY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97081" y="4601819"/>
            <a:ext cx="2567883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ČÁSTICE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65987" y="5540538"/>
            <a:ext cx="3762377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CITOSLOVCE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85692" y="1988840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62801" y="3284984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8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49918" y="4584785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9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4359" y="5520901"/>
            <a:ext cx="10903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62121" y="379837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431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37371" y="260648"/>
            <a:ext cx="479413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PŘÍSLOVCE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882086" y="1722318"/>
            <a:ext cx="943304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Ptáme se na ně otázkami:</a:t>
            </a:r>
            <a:endParaRPr lang="cs-CZ" sz="3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2504049"/>
            <a:ext cx="678035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KDE ? KAM? KDY? JAK?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  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3501007"/>
            <a:ext cx="591030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Kde?  (nahoře, dole…)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64164" y="4941168"/>
            <a:ext cx="41194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Kdy? (zítra, včera…)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48025" y="4222369"/>
            <a:ext cx="43594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Kam? ( domů, dolů…) 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91680" y="5852665"/>
            <a:ext cx="655272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Jak? (rychle, pomalu…)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2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49694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PŘEDLOŽKY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728103"/>
            <a:ext cx="8496944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Nejsou samostatnými </a:t>
            </a:r>
            <a:r>
              <a:rPr lang="cs-CZ" sz="4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větnými členy. Plného významu nabývají pouze ve spojení s podstatnými jmény, zájmeny a 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číslovkami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913433"/>
            <a:ext cx="262943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 </a:t>
            </a: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stolem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32040" y="4777204"/>
            <a:ext cx="21802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</a:t>
            </a:r>
            <a:r>
              <a:rPr lang="cs-CZ" sz="4000" b="1" spc="50" dirty="0" smtClean="0">
                <a:ln w="11430"/>
                <a:solidFill>
                  <a:srgbClr val="0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tabuli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67062" y="5829535"/>
            <a:ext cx="2781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</a:t>
            </a: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stromem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29645" y="5829535"/>
            <a:ext cx="299056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 </a:t>
            </a: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domem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789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1154" y="5796"/>
            <a:ext cx="5256584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0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SPOJKY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6539" y="1193808"/>
            <a:ext cx="878497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Spojují větné členy a věty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86729" y="5611912"/>
            <a:ext cx="184731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79631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0706" y="2428726"/>
            <a:ext cx="899746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Spojky:</a:t>
            </a:r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  i  ani  nebo </a:t>
            </a: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čárku zpravidla nepíšeme</a:t>
            </a:r>
            <a:endParaRPr lang="cs-CZ" sz="32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0706" y="3140968"/>
            <a:ext cx="8913594" cy="12618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Spojky: </a:t>
            </a: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ale, když, protože, přestože, … </a:t>
            </a: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čárku píšeme</a:t>
            </a:r>
          </a:p>
          <a:p>
            <a:pPr algn="ctr"/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148452" y="4233416"/>
            <a:ext cx="9532225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Děvčata hrála volejbal </a:t>
            </a:r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chlapci fotbal.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70984" y="5411803"/>
            <a:ext cx="931697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 výlet jsme nejeli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, protože 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pršelo.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643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6977" y="188640"/>
            <a:ext cx="365157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ČÁSTICE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3099" y="1656701"/>
            <a:ext cx="897173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pravidla stojí na začátku věty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44608" y="2364587"/>
            <a:ext cx="300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92721" y="3039952"/>
            <a:ext cx="4392487" cy="8617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Kéž, ať, nechť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28398" y="5317757"/>
            <a:ext cx="672113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Kéž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by bylo hezké počasí. 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17693" y="4276546"/>
            <a:ext cx="695959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Ať</a:t>
            </a: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už jsou zase prázdniny.  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819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0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1" y="116632"/>
            <a:ext cx="604867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CITOSLOVCE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602460"/>
            <a:ext cx="7801885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571500" indent="-571500" algn="ctr">
              <a:buFontTx/>
              <a:buChar char="-"/>
            </a:pP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Vyjadřují nálady, pocity, </a:t>
            </a:r>
          </a:p>
          <a:p>
            <a:pPr marL="571500" indent="-571500" algn="ctr">
              <a:buFontTx/>
              <a:buChar char="-"/>
            </a:pP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Označují 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hlasy, zvuky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4138" y="3140968"/>
            <a:ext cx="9029862" cy="166199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Ach, kuku</a:t>
            </a:r>
            <a:r>
              <a:rPr lang="cs-CZ" sz="4800" b="1" cap="none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bú, 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haf, žbluňk, frr, cink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5013176"/>
            <a:ext cx="54627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Hoši 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hup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do vody. 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 descr="C:\Users\ucitel\AppData\Local\Microsoft\Windows\Temporary Internet Files\Content.IE5\MTKUCIBN\MC900440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3009" y="4149080"/>
            <a:ext cx="2090910" cy="220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059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</a:t>
            </a:r>
            <a:r>
              <a:rPr lang="cs-CZ" smtClean="0"/>
              <a:t>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292</Words>
  <Application>Microsoft Office PowerPoint</Application>
  <PresentationFormat>Předvádění na obrazovce (4:3)</PresentationFormat>
  <Paragraphs>67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58</cp:revision>
  <dcterms:created xsi:type="dcterms:W3CDTF">2011-06-20T10:40:08Z</dcterms:created>
  <dcterms:modified xsi:type="dcterms:W3CDTF">2012-10-16T12:32:31Z</dcterms:modified>
</cp:coreProperties>
</file>