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D4602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C8C85E9-3854-4EC7-A1ED-8AD9378C652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00CC3C-07A8-49A0-B3D5-CA0ADA9A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39B-75B5-4A18-A8FD-97ED8DF5D27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392D-29C6-4206-8713-DB120C8AE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2AFFB-9EAD-44E6-86B6-39DC6D04F29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2B51-1CB6-47A3-B03F-93759F6D24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F220F-F73E-4FD0-BFE9-081683D177B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58718-BDB9-455F-A88E-D444C13C6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B4400-26E1-495D-8EAE-3A74F68793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2491-AA8D-42F1-A97B-9B72AE96D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502A9-0B78-4AE8-BC9D-D04CEA717C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5706-23DA-4121-A7DC-D90D85F03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2C2F6-B071-41E6-836A-CCCCC8B773A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42A4E-BFA4-4FA0-AEE1-40F66C8EC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502E-E0A1-4938-8D26-0CA4B14281F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D62-AC8E-4D9F-9C1B-F0F1154D8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29E80-562B-4808-92DB-6573CFC005E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1731-D9BF-46C3-BA5A-58AB172DE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B9A6-1BDC-47EA-B8D1-00B563636F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75CD1-1E15-4ADB-97B0-7E9DB99442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DE15-1C1B-4013-8970-7626D00B622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8CB1-955B-4134-A086-8CE09E739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00FE4-5C06-4F7D-8287-20F9D2C501D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F2A28-8A49-4403-98E8-3706B6AB46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3FB2FF-5AE1-45E6-A93A-C2567A79754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17373-EE4D-464E-B8AD-9D014A18A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10" y="3929066"/>
            <a:ext cx="7786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Anotace</a:t>
            </a:r>
            <a:r>
              <a:rPr lang="cs-CZ" b="1" smtClean="0"/>
              <a:t>: </a:t>
            </a:r>
            <a:r>
              <a:rPr lang="cs-CZ" smtClean="0"/>
              <a:t>Prezentace </a:t>
            </a:r>
            <a:r>
              <a:rPr lang="cs-CZ" dirty="0" smtClean="0"/>
              <a:t>je určena pro 8. ročník, výklad učiva kružnice a přímka a jejich vzájemná poloha. Žáci pracují v sešitech a pracovních listech (snímky 8, 9) souběžně s promítanou prezentací.</a:t>
            </a:r>
          </a:p>
          <a:p>
            <a:r>
              <a:rPr lang="cs-CZ" b="1" dirty="0" smtClean="0"/>
              <a:t>Období: </a:t>
            </a:r>
            <a:r>
              <a:rPr lang="cs-CZ" dirty="0" smtClean="0"/>
              <a:t>září – prosinec 2011</a:t>
            </a: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28564" y="571480"/>
            <a:ext cx="8715436" cy="2471791"/>
            <a:chOff x="285721" y="500063"/>
            <a:chExt cx="8715436" cy="2471791"/>
          </a:xfrm>
        </p:grpSpPr>
        <p:sp>
          <p:nvSpPr>
            <p:cNvPr id="9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2031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Matematika a její aplikace, matematika, geometrie v rovině a v prostoru, v</a:t>
              </a:r>
              <a:r>
                <a:rPr lang="cs-CZ" b="1" smtClean="0"/>
                <a:t>zájemná poloha kružnice a přímky  </a:t>
              </a:r>
            </a:p>
            <a:p>
              <a:r>
                <a:rPr lang="cs-CZ" b="1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VY_42_INOVACE_06/IV. SADA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b="1" dirty="0" smtClean="0"/>
            </a:p>
          </p:txBody>
        </p:sp>
        <p:sp>
          <p:nvSpPr>
            <p:cNvPr id="10" name="TextovéPole 7"/>
            <p:cNvSpPr txBox="1"/>
            <p:nvPr/>
          </p:nvSpPr>
          <p:spPr>
            <a:xfrm>
              <a:off x="2000266" y="2571744"/>
              <a:ext cx="485778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Vzájemná poloha kružnice a přímky</a:t>
            </a:r>
            <a:endParaRPr lang="cs-CZ" sz="2400" b="1" cap="all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3000364" y="2000240"/>
            <a:ext cx="4000528" cy="3214710"/>
            <a:chOff x="3000364" y="2000240"/>
            <a:chExt cx="4000528" cy="3214710"/>
          </a:xfrm>
        </p:grpSpPr>
        <p:sp>
          <p:nvSpPr>
            <p:cNvPr id="4" name="Elipsa 3"/>
            <p:cNvSpPr/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714876" y="3571876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</a:t>
              </a:r>
              <a:endParaRPr lang="cs-CZ" sz="32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70C0"/>
                  </a:solidFill>
                </a:rPr>
                <a:t>k</a:t>
              </a:r>
              <a:endParaRPr lang="cs-CZ" sz="32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-357222" y="2143116"/>
            <a:ext cx="5429288" cy="314327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000100" y="235743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00694" y="1500174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žádný společný bod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Skupina 20"/>
          <p:cNvGrpSpPr/>
          <p:nvPr/>
        </p:nvGrpSpPr>
        <p:grpSpPr>
          <a:xfrm>
            <a:off x="3000364" y="2000240"/>
            <a:ext cx="4000528" cy="3214710"/>
            <a:chOff x="3000364" y="2000240"/>
            <a:chExt cx="4000528" cy="3214710"/>
          </a:xfrm>
        </p:grpSpPr>
        <p:sp>
          <p:nvSpPr>
            <p:cNvPr id="4" name="Elipsa 3"/>
            <p:cNvSpPr/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714876" y="3571876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</a:t>
              </a:r>
              <a:endParaRPr lang="cs-CZ" sz="32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70C0"/>
                  </a:solidFill>
                </a:rPr>
                <a:t>k</a:t>
              </a:r>
              <a:endParaRPr lang="cs-CZ" sz="32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214282" y="2357430"/>
            <a:ext cx="5429288" cy="314327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500166" y="242886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 rot="10800000" flipV="1">
            <a:off x="3071802" y="4357694"/>
            <a:ext cx="214314" cy="1428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428860" y="428625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0694" y="1500174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jeden společný bod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Vzájemná poloha kružnice a přímky</a:t>
            </a:r>
            <a:endParaRPr lang="cs-CZ" sz="2400" b="1" cap="al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Skupina 20"/>
          <p:cNvGrpSpPr/>
          <p:nvPr/>
        </p:nvGrpSpPr>
        <p:grpSpPr>
          <a:xfrm>
            <a:off x="3000364" y="2000240"/>
            <a:ext cx="4000528" cy="3214710"/>
            <a:chOff x="3000364" y="2000240"/>
            <a:chExt cx="4000528" cy="3214710"/>
          </a:xfrm>
        </p:grpSpPr>
        <p:sp>
          <p:nvSpPr>
            <p:cNvPr id="4" name="Elipsa 3"/>
            <p:cNvSpPr/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714876" y="3571876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</a:t>
              </a:r>
              <a:endParaRPr lang="cs-CZ" sz="32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70C0"/>
                  </a:solidFill>
                </a:rPr>
                <a:t>k</a:t>
              </a:r>
              <a:endParaRPr lang="cs-CZ" sz="32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1250133" y="2464587"/>
            <a:ext cx="5214974" cy="300039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500166" y="242886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43174" y="257174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0694" y="1500174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dva společné body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71934" y="521495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Vzájemná poloha kružnice a přímky</a:t>
            </a:r>
            <a:endParaRPr lang="cs-CZ" sz="2400" b="1" cap="al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Skupina 20"/>
          <p:cNvGrpSpPr/>
          <p:nvPr/>
        </p:nvGrpSpPr>
        <p:grpSpPr>
          <a:xfrm>
            <a:off x="3000364" y="2000240"/>
            <a:ext cx="4000528" cy="3214710"/>
            <a:chOff x="3000364" y="2000240"/>
            <a:chExt cx="4000528" cy="3214710"/>
          </a:xfrm>
        </p:grpSpPr>
        <p:sp>
          <p:nvSpPr>
            <p:cNvPr id="4" name="Elipsa 3"/>
            <p:cNvSpPr/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714876" y="3571876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</a:t>
              </a:r>
              <a:endParaRPr lang="cs-CZ" sz="32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70C0"/>
                  </a:solidFill>
                </a:rPr>
                <a:t>k</a:t>
              </a:r>
              <a:endParaRPr lang="cs-CZ" sz="32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-357222" y="2143116"/>
            <a:ext cx="5429288" cy="314327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000100" y="235743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00694" y="1500174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žádný společný bod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1472" y="4643446"/>
            <a:ext cx="2071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VNĚJŠÍ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PŘÍMKA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Vzájemná poloha kružnice a přímky</a:t>
            </a:r>
            <a:endParaRPr lang="cs-CZ" sz="2400" b="1" cap="al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Skupina 20"/>
          <p:cNvGrpSpPr/>
          <p:nvPr/>
        </p:nvGrpSpPr>
        <p:grpSpPr>
          <a:xfrm>
            <a:off x="3000364" y="2000240"/>
            <a:ext cx="4000528" cy="3214710"/>
            <a:chOff x="3000364" y="2000240"/>
            <a:chExt cx="4000528" cy="3214710"/>
          </a:xfrm>
        </p:grpSpPr>
        <p:sp>
          <p:nvSpPr>
            <p:cNvPr id="4" name="Elipsa 3"/>
            <p:cNvSpPr/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714876" y="3571876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</a:t>
              </a:r>
              <a:endParaRPr lang="cs-CZ" sz="32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70C0"/>
                  </a:solidFill>
                </a:rPr>
                <a:t>k</a:t>
              </a:r>
              <a:endParaRPr lang="cs-CZ" sz="32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214282" y="2357430"/>
            <a:ext cx="5429288" cy="314327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500166" y="242886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 rot="10800000" flipV="1">
            <a:off x="3071802" y="4357694"/>
            <a:ext cx="214314" cy="1428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428860" y="428625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0694" y="1500174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jeden společný bod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4282" y="5000636"/>
            <a:ext cx="35719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TEČNA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T - BOD DOTYKU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Vzájemná poloha kružnice a přímky</a:t>
            </a:r>
            <a:endParaRPr lang="cs-CZ" sz="2400" b="1" cap="al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Skupina 20"/>
          <p:cNvGrpSpPr/>
          <p:nvPr/>
        </p:nvGrpSpPr>
        <p:grpSpPr>
          <a:xfrm>
            <a:off x="3000364" y="2000240"/>
            <a:ext cx="4000528" cy="3214710"/>
            <a:chOff x="3000364" y="2000240"/>
            <a:chExt cx="4000528" cy="3214710"/>
          </a:xfrm>
        </p:grpSpPr>
        <p:sp>
          <p:nvSpPr>
            <p:cNvPr id="4" name="Elipsa 3"/>
            <p:cNvSpPr/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714876" y="3571876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</a:t>
              </a:r>
              <a:endParaRPr lang="cs-CZ" sz="32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70C0"/>
                  </a:solidFill>
                </a:rPr>
                <a:t>k</a:t>
              </a:r>
              <a:endParaRPr lang="cs-CZ" sz="32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1250133" y="2464587"/>
            <a:ext cx="5214974" cy="300039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500166" y="242886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43174" y="257174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0694" y="1500174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dva společné body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71934" y="521495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4348" y="500063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SEČNA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Vzájemná poloha kružnice a přímky</a:t>
            </a:r>
            <a:endParaRPr lang="cs-CZ" sz="2400" b="1" cap="al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642918"/>
            <a:ext cx="7786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Urči, která přímka je vnější ke kružnici, která je tečna, která je sečna.</a:t>
            </a:r>
            <a:endParaRPr lang="cs-CZ" sz="2400" b="1" dirty="0"/>
          </a:p>
        </p:txBody>
      </p:sp>
      <p:grpSp>
        <p:nvGrpSpPr>
          <p:cNvPr id="5" name="Skupina 20"/>
          <p:cNvGrpSpPr>
            <a:grpSpLocks noChangeAspect="1"/>
          </p:cNvGrpSpPr>
          <p:nvPr/>
        </p:nvGrpSpPr>
        <p:grpSpPr>
          <a:xfrm>
            <a:off x="1071538" y="2000240"/>
            <a:ext cx="2099074" cy="1686758"/>
            <a:chOff x="3000364" y="2000240"/>
            <a:chExt cx="4000528" cy="3214710"/>
          </a:xfrm>
        </p:grpSpPr>
        <p:sp>
          <p:nvSpPr>
            <p:cNvPr id="4" name="Elipsa 3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498018" y="3497892"/>
              <a:ext cx="711684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7"/>
              <a:ext cx="714380" cy="7549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k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57158" y="3071810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 flipV="1">
            <a:off x="428596" y="2643182"/>
            <a:ext cx="3000396" cy="4286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714348" y="2571744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86050" y="2285992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30" name="Skupina 20"/>
          <p:cNvGrpSpPr>
            <a:grpSpLocks noChangeAspect="1"/>
          </p:cNvGrpSpPr>
          <p:nvPr/>
        </p:nvGrpSpPr>
        <p:grpSpPr>
          <a:xfrm>
            <a:off x="4357686" y="1643050"/>
            <a:ext cx="2099074" cy="1686758"/>
            <a:chOff x="3000364" y="2000240"/>
            <a:chExt cx="4000528" cy="3214710"/>
          </a:xfrm>
        </p:grpSpPr>
        <p:sp>
          <p:nvSpPr>
            <p:cNvPr id="31" name="Elipsa 30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4498018" y="3497892"/>
              <a:ext cx="711684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S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286511" y="3857627"/>
              <a:ext cx="714381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k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37" name="Přímá spojovací čára 36"/>
          <p:cNvCxnSpPr/>
          <p:nvPr/>
        </p:nvCxnSpPr>
        <p:spPr>
          <a:xfrm rot="16200000" flipH="1">
            <a:off x="5572132" y="1928802"/>
            <a:ext cx="1928826" cy="1214446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072198" y="1500174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</a:t>
            </a:r>
            <a:endParaRPr lang="cs-CZ" sz="2000" b="1" dirty="0">
              <a:solidFill>
                <a:srgbClr val="0070C0"/>
              </a:solidFill>
            </a:endParaRPr>
          </a:p>
        </p:txBody>
      </p:sp>
      <p:grpSp>
        <p:nvGrpSpPr>
          <p:cNvPr id="39" name="Skupina 20"/>
          <p:cNvGrpSpPr>
            <a:grpSpLocks noChangeAspect="1"/>
          </p:cNvGrpSpPr>
          <p:nvPr/>
        </p:nvGrpSpPr>
        <p:grpSpPr>
          <a:xfrm>
            <a:off x="1142976" y="4429132"/>
            <a:ext cx="2089347" cy="1686758"/>
            <a:chOff x="3000364" y="2000240"/>
            <a:chExt cx="3981990" cy="3214710"/>
          </a:xfrm>
        </p:grpSpPr>
        <p:sp>
          <p:nvSpPr>
            <p:cNvPr id="40" name="Elipsa 39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1" name="Přímá spojovací čára 40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/>
            <p:nvPr/>
          </p:nvSpPr>
          <p:spPr>
            <a:xfrm>
              <a:off x="4498018" y="3497892"/>
              <a:ext cx="711684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B050"/>
                  </a:solidFill>
                </a:rPr>
                <a:t>S</a:t>
              </a:r>
              <a:endParaRPr lang="cs-CZ" sz="2000" b="1" dirty="0">
                <a:solidFill>
                  <a:srgbClr val="00B050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267973" y="3634042"/>
              <a:ext cx="714381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B050"/>
                  </a:solidFill>
                </a:rPr>
                <a:t>k</a:t>
              </a:r>
              <a:endParaRPr lang="cs-CZ" sz="2000" b="1" dirty="0">
                <a:solidFill>
                  <a:srgbClr val="00B050"/>
                </a:solidFill>
              </a:endParaRPr>
            </a:p>
          </p:txBody>
        </p:sp>
      </p:grpSp>
      <p:cxnSp>
        <p:nvCxnSpPr>
          <p:cNvPr id="48" name="Přímá spojovací čára 47"/>
          <p:cNvCxnSpPr/>
          <p:nvPr/>
        </p:nvCxnSpPr>
        <p:spPr>
          <a:xfrm flipV="1">
            <a:off x="785786" y="6000768"/>
            <a:ext cx="3286148" cy="21431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857224" y="6143644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928794" y="621508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T</a:t>
            </a:r>
            <a:endParaRPr lang="cs-CZ" sz="2000" b="1" dirty="0">
              <a:solidFill>
                <a:srgbClr val="00B050"/>
              </a:solidFill>
            </a:endParaRPr>
          </a:p>
        </p:txBody>
      </p:sp>
      <p:grpSp>
        <p:nvGrpSpPr>
          <p:cNvPr id="51" name="Skupina 20"/>
          <p:cNvGrpSpPr>
            <a:grpSpLocks noChangeAspect="1"/>
          </p:cNvGrpSpPr>
          <p:nvPr/>
        </p:nvGrpSpPr>
        <p:grpSpPr>
          <a:xfrm>
            <a:off x="3286116" y="3643314"/>
            <a:ext cx="2089347" cy="1686758"/>
            <a:chOff x="3000364" y="2000240"/>
            <a:chExt cx="3981990" cy="3214710"/>
          </a:xfrm>
        </p:grpSpPr>
        <p:sp>
          <p:nvSpPr>
            <p:cNvPr id="52" name="Elipsa 51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ovací čára 52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TextovéPole 54"/>
            <p:cNvSpPr txBox="1"/>
            <p:nvPr/>
          </p:nvSpPr>
          <p:spPr>
            <a:xfrm>
              <a:off x="4498018" y="3497892"/>
              <a:ext cx="711684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C000"/>
                  </a:solidFill>
                </a:rPr>
                <a:t>S</a:t>
              </a:r>
              <a:endParaRPr lang="cs-CZ" sz="2000" b="1" dirty="0">
                <a:solidFill>
                  <a:srgbClr val="FFC000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6267973" y="3634042"/>
              <a:ext cx="714381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C000"/>
                  </a:solidFill>
                </a:rPr>
                <a:t>k</a:t>
              </a:r>
              <a:endParaRPr lang="cs-CZ" sz="2000" b="1" dirty="0">
                <a:solidFill>
                  <a:srgbClr val="FFC000"/>
                </a:solidFill>
              </a:endParaRPr>
            </a:p>
          </p:txBody>
        </p:sp>
      </p:grpSp>
      <p:cxnSp>
        <p:nvCxnSpPr>
          <p:cNvPr id="58" name="Přímá spojovací čára 57"/>
          <p:cNvCxnSpPr/>
          <p:nvPr/>
        </p:nvCxnSpPr>
        <p:spPr>
          <a:xfrm rot="10800000" flipV="1">
            <a:off x="3643306" y="3643314"/>
            <a:ext cx="1928826" cy="185738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357818" y="3786190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p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857752" y="3714752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A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714744" y="5286388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B</a:t>
            </a:r>
            <a:endParaRPr lang="cs-CZ" sz="2000" b="1" dirty="0">
              <a:solidFill>
                <a:srgbClr val="FFC000"/>
              </a:solidFill>
            </a:endParaRPr>
          </a:p>
        </p:txBody>
      </p:sp>
      <p:grpSp>
        <p:nvGrpSpPr>
          <p:cNvPr id="62" name="Skupina 20"/>
          <p:cNvGrpSpPr>
            <a:grpSpLocks noChangeAspect="1"/>
          </p:cNvGrpSpPr>
          <p:nvPr/>
        </p:nvGrpSpPr>
        <p:grpSpPr>
          <a:xfrm>
            <a:off x="6143636" y="4214818"/>
            <a:ext cx="1686756" cy="2043184"/>
            <a:chOff x="3000364" y="2000240"/>
            <a:chExt cx="3214710" cy="3894005"/>
          </a:xfrm>
        </p:grpSpPr>
        <p:sp>
          <p:nvSpPr>
            <p:cNvPr id="63" name="Elipsa 62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762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4" name="Přímá spojovací čára 6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TextovéPole 65"/>
            <p:cNvSpPr txBox="1"/>
            <p:nvPr/>
          </p:nvSpPr>
          <p:spPr>
            <a:xfrm>
              <a:off x="4498018" y="3497892"/>
              <a:ext cx="711684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S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3681116" y="5131695"/>
              <a:ext cx="714381" cy="76255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k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</p:grpSp>
      <p:cxnSp>
        <p:nvCxnSpPr>
          <p:cNvPr id="73" name="Přímá spojovací čára 72"/>
          <p:cNvCxnSpPr/>
          <p:nvPr/>
        </p:nvCxnSpPr>
        <p:spPr>
          <a:xfrm rot="5400000">
            <a:off x="6536545" y="5179231"/>
            <a:ext cx="2643206" cy="1588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7929586" y="4000504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p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929586" y="485776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T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642918"/>
            <a:ext cx="77867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z obrázku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vnější přímky </a:t>
            </a:r>
            <a:r>
              <a:rPr lang="cs-CZ" sz="2400" dirty="0" smtClean="0"/>
              <a:t>kružnice k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tečny</a:t>
            </a:r>
            <a:r>
              <a:rPr lang="cs-CZ" sz="2400" dirty="0" smtClean="0"/>
              <a:t> kružnice k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sečny</a:t>
            </a:r>
            <a:r>
              <a:rPr lang="cs-CZ" sz="2400" dirty="0" smtClean="0"/>
              <a:t> kružnice k</a:t>
            </a:r>
            <a:endParaRPr lang="cs-CZ" sz="2400" dirty="0"/>
          </a:p>
        </p:txBody>
      </p:sp>
      <p:grpSp>
        <p:nvGrpSpPr>
          <p:cNvPr id="5" name="Skupina 20"/>
          <p:cNvGrpSpPr>
            <a:grpSpLocks noChangeAspect="1"/>
          </p:cNvGrpSpPr>
          <p:nvPr/>
        </p:nvGrpSpPr>
        <p:grpSpPr>
          <a:xfrm>
            <a:off x="3286111" y="2786053"/>
            <a:ext cx="3440454" cy="2764657"/>
            <a:chOff x="3000364" y="2000240"/>
            <a:chExt cx="4000528" cy="3214710"/>
          </a:xfrm>
        </p:grpSpPr>
        <p:sp>
          <p:nvSpPr>
            <p:cNvPr id="4" name="Elipsa 3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381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495584" y="3661591"/>
              <a:ext cx="711684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S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k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85720" y="2928934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 flipV="1">
            <a:off x="571472" y="2285992"/>
            <a:ext cx="7715304" cy="107157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>
            <a:off x="1643042" y="2500306"/>
            <a:ext cx="4857784" cy="392909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1214414" y="2285992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q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77" name="Přímá spojovací čára 76"/>
          <p:cNvCxnSpPr/>
          <p:nvPr/>
        </p:nvCxnSpPr>
        <p:spPr>
          <a:xfrm flipV="1">
            <a:off x="2428860" y="1071546"/>
            <a:ext cx="5857916" cy="500066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ovéPole 78"/>
          <p:cNvSpPr txBox="1"/>
          <p:nvPr/>
        </p:nvSpPr>
        <p:spPr>
          <a:xfrm>
            <a:off x="7429520" y="100010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r</a:t>
            </a:r>
            <a:endParaRPr lang="cs-CZ" sz="2800" b="1" dirty="0">
              <a:solidFill>
                <a:srgbClr val="00B050"/>
              </a:solidFill>
            </a:endParaRPr>
          </a:p>
        </p:txBody>
      </p:sp>
      <p:cxnSp>
        <p:nvCxnSpPr>
          <p:cNvPr id="83" name="Přímá spojovací čára 82"/>
          <p:cNvCxnSpPr/>
          <p:nvPr/>
        </p:nvCxnSpPr>
        <p:spPr>
          <a:xfrm rot="5400000">
            <a:off x="3571868" y="2857496"/>
            <a:ext cx="5429288" cy="1428760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6429388" y="1214422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87" name="Přímá spojovací čára 86"/>
          <p:cNvCxnSpPr/>
          <p:nvPr/>
        </p:nvCxnSpPr>
        <p:spPr>
          <a:xfrm>
            <a:off x="357158" y="2571744"/>
            <a:ext cx="4929222" cy="407196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>
            <a:off x="2071670" y="4286256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t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Skupina 20"/>
          <p:cNvGrpSpPr>
            <a:grpSpLocks noChangeAspect="1"/>
          </p:cNvGrpSpPr>
          <p:nvPr/>
        </p:nvGrpSpPr>
        <p:grpSpPr>
          <a:xfrm>
            <a:off x="2714612" y="1785926"/>
            <a:ext cx="3440454" cy="2764657"/>
            <a:chOff x="3000364" y="2000240"/>
            <a:chExt cx="4000528" cy="3214710"/>
          </a:xfrm>
        </p:grpSpPr>
        <p:sp>
          <p:nvSpPr>
            <p:cNvPr id="4" name="Elipsa 3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381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495584" y="3661591"/>
              <a:ext cx="711684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S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k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SEČNA  A TĚTIVA</a:t>
            </a:r>
            <a:endParaRPr lang="cs-CZ" sz="2400" b="1" cap="all" dirty="0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785786" y="1785926"/>
            <a:ext cx="7286676" cy="1285884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14348" y="2500306"/>
            <a:ext cx="614367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357422" y="2214554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43504" y="1714488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B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" name="Skupina 20"/>
          <p:cNvGrpSpPr>
            <a:grpSpLocks noChangeAspect="1"/>
          </p:cNvGrpSpPr>
          <p:nvPr/>
        </p:nvGrpSpPr>
        <p:grpSpPr>
          <a:xfrm>
            <a:off x="2714612" y="1785926"/>
            <a:ext cx="3440454" cy="2764657"/>
            <a:chOff x="3000364" y="2000240"/>
            <a:chExt cx="4000528" cy="3214710"/>
          </a:xfrm>
        </p:grpSpPr>
        <p:sp>
          <p:nvSpPr>
            <p:cNvPr id="4" name="Elipsa 3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381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495584" y="3661591"/>
              <a:ext cx="711684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S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86512" y="3857628"/>
              <a:ext cx="714380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k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SEČNA  A TĚTIVA</a:t>
            </a:r>
            <a:endParaRPr lang="cs-CZ" sz="2400" b="1" cap="all" dirty="0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785786" y="1785926"/>
            <a:ext cx="7286676" cy="1285884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14348" y="2500306"/>
            <a:ext cx="614367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357422" y="2214554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43504" y="1714488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 flipV="1">
            <a:off x="2786050" y="2285992"/>
            <a:ext cx="2357454" cy="42862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071670" y="500063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Úsečka AB je </a:t>
            </a:r>
            <a:r>
              <a:rPr lang="cs-CZ" sz="3200" b="1" dirty="0" smtClean="0">
                <a:solidFill>
                  <a:srgbClr val="FF0000"/>
                </a:solidFill>
              </a:rPr>
              <a:t>tětiva</a:t>
            </a:r>
            <a:r>
              <a:rPr lang="cs-CZ" sz="3200" dirty="0" smtClean="0"/>
              <a:t> kružnice </a:t>
            </a:r>
            <a:r>
              <a:rPr lang="cs-CZ" sz="3200" b="1" dirty="0" smtClean="0">
                <a:solidFill>
                  <a:srgbClr val="0070C0"/>
                </a:solidFill>
              </a:rPr>
              <a:t>k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" name="Skupina 20"/>
          <p:cNvGrpSpPr>
            <a:grpSpLocks noChangeAspect="1"/>
          </p:cNvGrpSpPr>
          <p:nvPr/>
        </p:nvGrpSpPr>
        <p:grpSpPr>
          <a:xfrm>
            <a:off x="2786049" y="2786058"/>
            <a:ext cx="2764650" cy="2809236"/>
            <a:chOff x="3000364" y="2000240"/>
            <a:chExt cx="3214710" cy="3266546"/>
          </a:xfrm>
        </p:grpSpPr>
        <p:sp>
          <p:nvSpPr>
            <p:cNvPr id="4" name="Elipsa 3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381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495584" y="3661591"/>
              <a:ext cx="711684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S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000364" y="4658392"/>
              <a:ext cx="714380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k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SEČNA  A TĚTIVA</a:t>
            </a:r>
            <a:endParaRPr lang="cs-CZ" sz="2400" b="1" cap="all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714348" y="3214686"/>
            <a:ext cx="7215238" cy="2000264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14348" y="2643182"/>
            <a:ext cx="614367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28860" y="3214686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72132" y="4071942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B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85786" y="1571612"/>
            <a:ext cx="7715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Sečna prochází středem kružnice k, urči její velikost.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" name="Skupina 20"/>
          <p:cNvGrpSpPr>
            <a:grpSpLocks noChangeAspect="1"/>
          </p:cNvGrpSpPr>
          <p:nvPr/>
        </p:nvGrpSpPr>
        <p:grpSpPr>
          <a:xfrm>
            <a:off x="2786049" y="2786058"/>
            <a:ext cx="2764650" cy="2809236"/>
            <a:chOff x="3000364" y="2000240"/>
            <a:chExt cx="3214710" cy="3266546"/>
          </a:xfrm>
        </p:grpSpPr>
        <p:sp>
          <p:nvSpPr>
            <p:cNvPr id="4" name="Elipsa 3"/>
            <p:cNvSpPr>
              <a:spLocks noChangeAspect="1"/>
            </p:cNvSpPr>
            <p:nvPr/>
          </p:nvSpPr>
          <p:spPr>
            <a:xfrm>
              <a:off x="3000364" y="2000240"/>
              <a:ext cx="3214710" cy="3214710"/>
            </a:xfrm>
            <a:prstGeom prst="ellipse">
              <a:avLst/>
            </a:prstGeom>
            <a:noFill/>
            <a:ln w="381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4500000" y="3607595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500562" y="3610800"/>
              <a:ext cx="214314" cy="158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495584" y="3661591"/>
              <a:ext cx="711684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S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000364" y="4658392"/>
              <a:ext cx="714380" cy="608394"/>
            </a:xfrm>
            <a:prstGeom prst="rect">
              <a:avLst/>
            </a:prstGeom>
            <a:noFill/>
            <a:ln w="381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k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57290" y="64291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SEČNA  A TĚTIVA</a:t>
            </a:r>
            <a:endParaRPr lang="cs-CZ" sz="2400" b="1" cap="all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714348" y="3214686"/>
            <a:ext cx="7215238" cy="2000264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14348" y="2643182"/>
            <a:ext cx="614367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28860" y="3214686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72132" y="4071942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85786" y="1571612"/>
            <a:ext cx="7715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Sečna prochází středem kružnice k. </a:t>
            </a:r>
            <a:r>
              <a:rPr lang="cs-CZ" sz="2400" smtClean="0"/>
              <a:t>Urči </a:t>
            </a:r>
            <a:r>
              <a:rPr lang="cs-CZ" sz="2400" dirty="0" smtClean="0"/>
              <a:t>její velikost.</a:t>
            </a:r>
            <a:endParaRPr lang="cs-CZ" sz="2400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2857488" y="3816000"/>
            <a:ext cx="2643206" cy="7143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357554" y="3500438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572000" y="3786190"/>
            <a:ext cx="612048" cy="5232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57884" y="314324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|</a:t>
            </a:r>
            <a:r>
              <a:rPr lang="cs-CZ" sz="3200" b="1" dirty="0" smtClean="0">
                <a:solidFill>
                  <a:srgbClr val="FF0000"/>
                </a:solidFill>
              </a:rPr>
              <a:t>AB | = 2r = d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714356"/>
            <a:ext cx="36433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Použitá literatura:</a:t>
            </a:r>
          </a:p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234</TotalTime>
  <Words>301</Words>
  <Application>Microsoft Office PowerPoint</Application>
  <PresentationFormat>Předvádění na obrazovce (4:3)</PresentationFormat>
  <Paragraphs>114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31</cp:revision>
  <dcterms:created xsi:type="dcterms:W3CDTF">2010-10-19T08:27:42Z</dcterms:created>
  <dcterms:modified xsi:type="dcterms:W3CDTF">2012-01-04T20:12:51Z</dcterms:modified>
</cp:coreProperties>
</file>