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2" r:id="rId3"/>
    <p:sldId id="283" r:id="rId4"/>
    <p:sldId id="284" r:id="rId5"/>
    <p:sldId id="286" r:id="rId6"/>
    <p:sldId id="287" r:id="rId7"/>
    <p:sldId id="285" r:id="rId8"/>
    <p:sldId id="288" r:id="rId9"/>
    <p:sldId id="289" r:id="rId10"/>
    <p:sldId id="291" r:id="rId11"/>
    <p:sldId id="292" r:id="rId12"/>
    <p:sldId id="270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4602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C8C85E9-3854-4EC7-A1ED-8AD9378C6527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B00CC3C-07A8-49A0-B3D5-CA0ADA9AFE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2739B-75B5-4A18-A8FD-97ED8DF5D27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4392D-29C6-4206-8713-DB120C8AE5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2AFFB-9EAD-44E6-86B6-39DC6D04F29D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D2B51-1CB6-47A3-B03F-93759F6D24F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F220F-F73E-4FD0-BFE9-081683D177B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58718-BDB9-455F-A88E-D444C13C68C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B4400-26E1-495D-8EAE-3A74F68793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02491-AA8D-42F1-A97B-9B72AE96D6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502A9-0B78-4AE8-BC9D-D04CEA717C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75706-23DA-4121-A7DC-D90D85F039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2C2F6-B071-41E6-836A-CCCCC8B773A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42A4E-BFA4-4FA0-AEE1-40F66C8EC1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9502E-E0A1-4938-8D26-0CA4B14281F4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E4D62-AC8E-4D9F-9C1B-F0F1154D84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29E80-562B-4808-92DB-6573CFC005E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31731-D9BF-46C3-BA5A-58AB172DEB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EB9A6-1BDC-47EA-B8D1-00B563636FB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75CD1-1E15-4ADB-97B0-7E9DB99442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DE15-1C1B-4013-8970-7626D00B622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8CB1-955B-4134-A086-8CE09E73983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0FE4-5C06-4F7D-8287-20F9D2C501D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F2A28-8A49-4403-98E8-3706B6AB46D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3FB2FF-5AE1-45E6-A93A-C2567A797542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917373-EE4D-464E-B8AD-9D014A18A9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00034" y="3929066"/>
            <a:ext cx="7929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/>
              <a:t>Anotace</a:t>
            </a:r>
            <a:r>
              <a:rPr lang="cs-CZ" b="1" smtClean="0"/>
              <a:t>: </a:t>
            </a:r>
            <a:r>
              <a:rPr lang="cs-CZ" smtClean="0"/>
              <a:t>Prezentace </a:t>
            </a:r>
            <a:r>
              <a:rPr lang="cs-CZ" dirty="0" smtClean="0"/>
              <a:t>je určena pro 8. ročník, výklad učiva kružnice a přímka, konstrukce tečny kružnice. Žáci pracují v sešitech souběžně s promítanou prezentací.</a:t>
            </a:r>
          </a:p>
          <a:p>
            <a:r>
              <a:rPr lang="cs-CZ" b="1" dirty="0" smtClean="0"/>
              <a:t>Období: </a:t>
            </a:r>
            <a:r>
              <a:rPr lang="cs-CZ" dirty="0" smtClean="0"/>
              <a:t>září – prosinec 2011</a:t>
            </a:r>
            <a:endParaRPr lang="cs-CZ" b="1" dirty="0"/>
          </a:p>
        </p:txBody>
      </p:sp>
      <p:grpSp>
        <p:nvGrpSpPr>
          <p:cNvPr id="8" name="Skupina 7"/>
          <p:cNvGrpSpPr/>
          <p:nvPr/>
        </p:nvGrpSpPr>
        <p:grpSpPr>
          <a:xfrm>
            <a:off x="214282" y="500042"/>
            <a:ext cx="8715436" cy="2471812"/>
            <a:chOff x="285721" y="500063"/>
            <a:chExt cx="8715436" cy="2471812"/>
          </a:xfrm>
        </p:grpSpPr>
        <p:sp>
          <p:nvSpPr>
            <p:cNvPr id="9" name="TextovéPole 5"/>
            <p:cNvSpPr txBox="1">
              <a:spLocks noChangeArrowheads="1"/>
            </p:cNvSpPr>
            <p:nvPr/>
          </p:nvSpPr>
          <p:spPr bwMode="auto">
            <a:xfrm>
              <a:off x="285721" y="500063"/>
              <a:ext cx="8715436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cs-CZ" b="1" dirty="0" smtClean="0"/>
                <a:t>Škola</a:t>
              </a:r>
              <a:r>
                <a:rPr lang="cs-CZ" dirty="0" smtClean="0"/>
                <a:t>: Základní škola Varnsdorf, Edisonova 2821, okres Děčín,</a:t>
              </a:r>
            </a:p>
            <a:p>
              <a:r>
                <a:rPr lang="cs-CZ" dirty="0" smtClean="0"/>
                <a:t>příspěvková organizace</a:t>
              </a:r>
            </a:p>
            <a:p>
              <a:r>
                <a:rPr lang="cs-CZ" b="1" smtClean="0">
                  <a:latin typeface="Arial" pitchFamily="34" charset="0"/>
                  <a:cs typeface="Arial" pitchFamily="34" charset="0"/>
                </a:rPr>
                <a:t>Matematika a její aplikace, matematika, geometrie v rovině a v prostoru, kružnice a přímka - t</a:t>
              </a:r>
              <a:r>
                <a:rPr lang="cs-CZ" b="1" smtClean="0"/>
                <a:t>ečna kružnice </a:t>
              </a:r>
            </a:p>
            <a:p>
              <a:r>
                <a:rPr lang="cs-CZ" b="1" smtClean="0"/>
                <a:t>Autor</a:t>
              </a:r>
              <a:r>
                <a:rPr lang="cs-CZ" dirty="0" smtClean="0"/>
                <a:t>: Ing. Zdeňka Botková</a:t>
              </a:r>
            </a:p>
            <a:p>
              <a:r>
                <a:rPr lang="cs-CZ" b="1" dirty="0" smtClean="0"/>
                <a:t>Název pomůcky</a:t>
              </a:r>
              <a:r>
                <a:rPr lang="cs-CZ" dirty="0" smtClean="0"/>
                <a:t>: </a:t>
              </a:r>
              <a:r>
                <a:rPr lang="cs-CZ" b="1" dirty="0" smtClean="0">
                  <a:latin typeface="Arial" pitchFamily="34" charset="0"/>
                  <a:cs typeface="Arial" pitchFamily="34" charset="0"/>
                </a:rPr>
                <a:t>VY_42_INOVACE_07/IV. SADA</a:t>
              </a:r>
            </a:p>
            <a:p>
              <a:endParaRPr lang="cs-CZ" b="1" dirty="0" smtClean="0"/>
            </a:p>
          </p:txBody>
        </p:sp>
        <p:sp>
          <p:nvSpPr>
            <p:cNvPr id="10" name="TextovéPole 7"/>
            <p:cNvSpPr txBox="1"/>
            <p:nvPr/>
          </p:nvSpPr>
          <p:spPr>
            <a:xfrm>
              <a:off x="3071803" y="2571765"/>
              <a:ext cx="228601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cs-CZ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endParaRPr lang="cs-CZ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786049" y="2786058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Tečna kružnice</a:t>
            </a:r>
            <a:endParaRPr lang="cs-CZ" sz="2400" b="1" cap="all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85786" y="1571612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Tečna má s kružnicí </a:t>
            </a:r>
            <a:r>
              <a:rPr lang="cs-CZ" sz="2400" b="1" dirty="0" smtClean="0">
                <a:solidFill>
                  <a:srgbClr val="FF0000"/>
                </a:solidFill>
              </a:rPr>
              <a:t>1</a:t>
            </a:r>
            <a:r>
              <a:rPr lang="cs-CZ" sz="2400" b="1" dirty="0" smtClean="0"/>
              <a:t> společný bod </a:t>
            </a:r>
            <a:r>
              <a:rPr lang="cs-CZ" sz="2400" b="1" dirty="0" smtClean="0">
                <a:solidFill>
                  <a:srgbClr val="FF0000"/>
                </a:solidFill>
              </a:rPr>
              <a:t>T –  bod dotyku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 rot="5400000">
            <a:off x="3607587" y="2750339"/>
            <a:ext cx="4286280" cy="321471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072330" y="2428868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357818" y="4929198"/>
            <a:ext cx="612048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786049" y="2786058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Tečna kružnice</a:t>
            </a:r>
            <a:endParaRPr lang="cs-CZ" sz="2400" b="1" cap="all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85786" y="1571612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Tečna je </a:t>
            </a:r>
            <a:r>
              <a:rPr lang="cs-CZ" sz="2400" b="1" dirty="0" smtClean="0">
                <a:solidFill>
                  <a:srgbClr val="FF0000"/>
                </a:solidFill>
              </a:rPr>
              <a:t>kolmá </a:t>
            </a:r>
            <a:r>
              <a:rPr lang="cs-CZ" sz="2400" b="1" dirty="0" smtClean="0"/>
              <a:t>k přímce, která </a:t>
            </a:r>
            <a:r>
              <a:rPr lang="cs-CZ" sz="2400" b="1" dirty="0" smtClean="0">
                <a:solidFill>
                  <a:srgbClr val="FF0000"/>
                </a:solidFill>
              </a:rPr>
              <a:t>prochází bodem dotyku </a:t>
            </a:r>
            <a:r>
              <a:rPr lang="cs-CZ" sz="2400" b="1" dirty="0" smtClean="0"/>
              <a:t>a</a:t>
            </a:r>
            <a:r>
              <a:rPr lang="cs-CZ" sz="2400" b="1" dirty="0" smtClean="0">
                <a:solidFill>
                  <a:srgbClr val="FF0000"/>
                </a:solidFill>
              </a:rPr>
              <a:t> středem kružnice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rot="5400000">
            <a:off x="3607587" y="2750339"/>
            <a:ext cx="4286280" cy="321471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072330" y="2428868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357818" y="4929198"/>
            <a:ext cx="612048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786049" y="2786058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Tečna kružnice</a:t>
            </a:r>
            <a:endParaRPr lang="cs-CZ" sz="2400" b="1" cap="all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85786" y="1571612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Tečna je </a:t>
            </a:r>
            <a:r>
              <a:rPr lang="cs-CZ" sz="2400" b="1" dirty="0" smtClean="0">
                <a:solidFill>
                  <a:srgbClr val="FF0000"/>
                </a:solidFill>
              </a:rPr>
              <a:t>kolmá </a:t>
            </a:r>
            <a:r>
              <a:rPr lang="cs-CZ" sz="2400" b="1" dirty="0" smtClean="0"/>
              <a:t>k přímce, která </a:t>
            </a:r>
            <a:r>
              <a:rPr lang="cs-CZ" sz="2400" b="1" dirty="0" smtClean="0">
                <a:solidFill>
                  <a:srgbClr val="FF0000"/>
                </a:solidFill>
              </a:rPr>
              <a:t>prochází bodem dotyku </a:t>
            </a:r>
            <a:r>
              <a:rPr lang="cs-CZ" sz="2400" b="1" dirty="0" smtClean="0"/>
              <a:t>a</a:t>
            </a:r>
            <a:r>
              <a:rPr lang="cs-CZ" sz="2400" b="1" dirty="0" smtClean="0">
                <a:solidFill>
                  <a:srgbClr val="FF0000"/>
                </a:solidFill>
              </a:rPr>
              <a:t> středem kružnice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rot="5400000">
            <a:off x="3607587" y="2750339"/>
            <a:ext cx="4286280" cy="321471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072330" y="2428868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072066" y="5072074"/>
            <a:ext cx="612048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2571736" y="2928934"/>
            <a:ext cx="4572032" cy="3571900"/>
          </a:xfrm>
          <a:prstGeom prst="line">
            <a:avLst/>
          </a:prstGeom>
          <a:ln w="3810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louk 24"/>
          <p:cNvSpPr/>
          <p:nvPr/>
        </p:nvSpPr>
        <p:spPr>
          <a:xfrm rot="18371483">
            <a:off x="4956721" y="4714431"/>
            <a:ext cx="642942" cy="571504"/>
          </a:xfrm>
          <a:prstGeom prst="arc">
            <a:avLst>
              <a:gd name="adj1" fmla="val 16285289"/>
              <a:gd name="adj2" fmla="val 0"/>
            </a:avLst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5214942" y="4786322"/>
            <a:ext cx="71438" cy="714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6929454" y="5929330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</a:t>
            </a:r>
            <a:endParaRPr lang="cs-CZ" sz="28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92880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Konstrukce tečny kružnice</a:t>
            </a:r>
            <a:endParaRPr lang="cs-CZ" sz="2400" b="1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92880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Konstrukce tečny kružnice</a:t>
            </a:r>
            <a:endParaRPr lang="cs-CZ" sz="2400" b="1" cap="all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14348" y="3214686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</a:t>
            </a:r>
            <a:endParaRPr lang="cs-CZ" sz="2800" b="1" dirty="0">
              <a:solidFill>
                <a:srgbClr val="00B050"/>
              </a:solidFill>
            </a:endParaRPr>
          </a:p>
        </p:txBody>
      </p:sp>
      <p:cxnSp>
        <p:nvCxnSpPr>
          <p:cNvPr id="24" name="Přímá spojovací čára 23"/>
          <p:cNvCxnSpPr/>
          <p:nvPr/>
        </p:nvCxnSpPr>
        <p:spPr>
          <a:xfrm>
            <a:off x="785786" y="3214686"/>
            <a:ext cx="5857916" cy="21431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929190" y="342900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92880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Konstrukce tečny kružnice</a:t>
            </a:r>
            <a:endParaRPr lang="cs-CZ" sz="2400" b="1" cap="all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14348" y="3214686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</a:t>
            </a:r>
            <a:endParaRPr lang="cs-CZ" sz="2800" b="1" dirty="0">
              <a:solidFill>
                <a:srgbClr val="00B050"/>
              </a:solidFill>
            </a:endParaRPr>
          </a:p>
        </p:txBody>
      </p:sp>
      <p:cxnSp>
        <p:nvCxnSpPr>
          <p:cNvPr id="24" name="Přímá spojovací čára 23"/>
          <p:cNvCxnSpPr/>
          <p:nvPr/>
        </p:nvCxnSpPr>
        <p:spPr>
          <a:xfrm>
            <a:off x="785786" y="3214686"/>
            <a:ext cx="5857916" cy="21431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2494800" y="3286124"/>
            <a:ext cx="4714908" cy="1428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louk 35"/>
          <p:cNvSpPr/>
          <p:nvPr/>
        </p:nvSpPr>
        <p:spPr>
          <a:xfrm rot="484696">
            <a:off x="4537528" y="3042711"/>
            <a:ext cx="642942" cy="571504"/>
          </a:xfrm>
          <a:prstGeom prst="arc">
            <a:avLst>
              <a:gd name="adj1" fmla="val 16285289"/>
              <a:gd name="adj2" fmla="val 0"/>
            </a:avLst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4929190" y="3214686"/>
            <a:ext cx="71438" cy="714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/>
          <p:cNvSpPr txBox="1"/>
          <p:nvPr/>
        </p:nvSpPr>
        <p:spPr>
          <a:xfrm>
            <a:off x="4929190" y="342900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92880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Konstrukce tečny kružnice</a:t>
            </a:r>
            <a:endParaRPr lang="cs-CZ" sz="2400" b="1" cap="all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14348" y="3214686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</a:t>
            </a:r>
            <a:endParaRPr lang="cs-CZ" sz="2800" b="1" dirty="0">
              <a:solidFill>
                <a:srgbClr val="00B050"/>
              </a:solidFill>
            </a:endParaRPr>
          </a:p>
        </p:txBody>
      </p:sp>
      <p:cxnSp>
        <p:nvCxnSpPr>
          <p:cNvPr id="24" name="Přímá spojovací čára 23"/>
          <p:cNvCxnSpPr/>
          <p:nvPr/>
        </p:nvCxnSpPr>
        <p:spPr>
          <a:xfrm>
            <a:off x="785786" y="3214686"/>
            <a:ext cx="5857916" cy="21431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2494800" y="3286124"/>
            <a:ext cx="4714908" cy="1428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louk 35"/>
          <p:cNvSpPr/>
          <p:nvPr/>
        </p:nvSpPr>
        <p:spPr>
          <a:xfrm rot="484696">
            <a:off x="4537528" y="3042711"/>
            <a:ext cx="642942" cy="571504"/>
          </a:xfrm>
          <a:prstGeom prst="arc">
            <a:avLst>
              <a:gd name="adj1" fmla="val 16285289"/>
              <a:gd name="adj2" fmla="val 0"/>
            </a:avLst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4929190" y="3214686"/>
            <a:ext cx="71438" cy="714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929190" y="342900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929190" y="1500174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92880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Konstrukce tečny kružnice</a:t>
            </a:r>
            <a:endParaRPr lang="cs-CZ" sz="2400" b="1" cap="all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0034" y="1214422"/>
            <a:ext cx="8001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Sestroj </a:t>
            </a:r>
            <a:r>
              <a:rPr lang="cs-CZ" sz="2400" b="1" dirty="0" smtClean="0">
                <a:solidFill>
                  <a:srgbClr val="0070C0"/>
                </a:solidFill>
              </a:rPr>
              <a:t>tečnu</a:t>
            </a:r>
            <a:r>
              <a:rPr lang="cs-CZ" sz="2400" dirty="0" smtClean="0"/>
              <a:t> kružnice </a:t>
            </a:r>
            <a:r>
              <a:rPr lang="cs-CZ" sz="2400" b="1" dirty="0" smtClean="0">
                <a:solidFill>
                  <a:srgbClr val="0070C0"/>
                </a:solidFill>
              </a:rPr>
              <a:t>k</a:t>
            </a:r>
            <a:r>
              <a:rPr lang="cs-CZ" sz="2400" dirty="0" smtClean="0"/>
              <a:t>, která prochází bodem dotyku </a:t>
            </a:r>
            <a:r>
              <a:rPr lang="cs-CZ" sz="2400" b="1" dirty="0" smtClean="0">
                <a:solidFill>
                  <a:srgbClr val="00B050"/>
                </a:solidFill>
              </a:rPr>
              <a:t>T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26" name="Přímá spojovací čára 25"/>
          <p:cNvCxnSpPr/>
          <p:nvPr/>
        </p:nvCxnSpPr>
        <p:spPr>
          <a:xfrm rot="17220000" flipH="1">
            <a:off x="4483116" y="4140000"/>
            <a:ext cx="59711" cy="16326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429124" y="4429132"/>
            <a:ext cx="612048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</a:t>
            </a:r>
            <a:endParaRPr lang="cs-CZ" sz="28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92880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Konstrukce tečny kružnice</a:t>
            </a:r>
            <a:endParaRPr lang="cs-CZ" sz="2400" b="1" cap="all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0034" y="1214422"/>
            <a:ext cx="8001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Sestroj </a:t>
            </a:r>
            <a:r>
              <a:rPr lang="cs-CZ" sz="2400" b="1" dirty="0" smtClean="0">
                <a:solidFill>
                  <a:srgbClr val="0070C0"/>
                </a:solidFill>
              </a:rPr>
              <a:t>tečnu</a:t>
            </a:r>
            <a:r>
              <a:rPr lang="cs-CZ" sz="2400" dirty="0" smtClean="0"/>
              <a:t> kružnice </a:t>
            </a:r>
            <a:r>
              <a:rPr lang="cs-CZ" sz="2400" b="1" dirty="0" smtClean="0">
                <a:solidFill>
                  <a:srgbClr val="0070C0"/>
                </a:solidFill>
              </a:rPr>
              <a:t>k</a:t>
            </a:r>
            <a:r>
              <a:rPr lang="cs-CZ" sz="2400" dirty="0" smtClean="0"/>
              <a:t>, která prochází bodem dotyku </a:t>
            </a:r>
            <a:r>
              <a:rPr lang="cs-CZ" sz="2400" b="1" dirty="0" smtClean="0">
                <a:solidFill>
                  <a:srgbClr val="00B050"/>
                </a:solidFill>
              </a:rPr>
              <a:t>T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26" name="Přímá spojovací čára 25"/>
          <p:cNvCxnSpPr/>
          <p:nvPr/>
        </p:nvCxnSpPr>
        <p:spPr>
          <a:xfrm rot="17220000" flipH="1">
            <a:off x="4483116" y="4140000"/>
            <a:ext cx="59711" cy="16326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429124" y="4429132"/>
            <a:ext cx="612048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</a:t>
            </a:r>
            <a:endParaRPr lang="cs-CZ" sz="2800" b="1" dirty="0">
              <a:solidFill>
                <a:srgbClr val="00B050"/>
              </a:solidFill>
            </a:endParaRP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2571736" y="2500306"/>
            <a:ext cx="3000396" cy="2643206"/>
          </a:xfrm>
          <a:prstGeom prst="line">
            <a:avLst/>
          </a:prstGeom>
          <a:ln w="28575">
            <a:solidFill>
              <a:srgbClr val="D460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072066" y="5072074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D4602C"/>
                </a:solidFill>
              </a:rPr>
              <a:t>p</a:t>
            </a:r>
            <a:endParaRPr lang="cs-CZ" sz="2800" b="1" dirty="0">
              <a:solidFill>
                <a:srgbClr val="D4602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214678" y="6492875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" name="Skupina 20"/>
          <p:cNvGrpSpPr>
            <a:grpSpLocks noChangeAspect="1"/>
          </p:cNvGrpSpPr>
          <p:nvPr/>
        </p:nvGrpSpPr>
        <p:grpSpPr>
          <a:xfrm>
            <a:off x="2071670" y="1928802"/>
            <a:ext cx="2764650" cy="2809236"/>
            <a:chOff x="3000364" y="2000240"/>
            <a:chExt cx="3214710" cy="3266546"/>
          </a:xfrm>
        </p:grpSpPr>
        <p:sp>
          <p:nvSpPr>
            <p:cNvPr id="4" name="Elipsa 3"/>
            <p:cNvSpPr>
              <a:spLocks noChangeAspect="1"/>
            </p:cNvSpPr>
            <p:nvPr/>
          </p:nvSpPr>
          <p:spPr>
            <a:xfrm>
              <a:off x="3000364" y="2000240"/>
              <a:ext cx="3214710" cy="3214710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rot="5400000">
              <a:off x="4500000" y="3607595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4500562" y="3610800"/>
              <a:ext cx="214314" cy="1588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4495584" y="3661591"/>
              <a:ext cx="711684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S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3000364" y="4658392"/>
              <a:ext cx="714380" cy="608394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0070C0"/>
                  </a:solidFill>
                </a:rPr>
                <a:t>k</a:t>
              </a:r>
              <a:endParaRPr lang="cs-CZ" sz="2800" b="1" dirty="0">
                <a:solidFill>
                  <a:srgbClr val="0070C0"/>
                </a:solidFill>
              </a:endParaRPr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>
            <a:off x="10501354" y="507207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357290" y="642918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/>
              <a:t>Konstrukce tečny kružnice</a:t>
            </a:r>
            <a:endParaRPr lang="cs-CZ" sz="2400" b="1" cap="all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0034" y="1214422"/>
            <a:ext cx="8001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Sestroj </a:t>
            </a:r>
            <a:r>
              <a:rPr lang="cs-CZ" sz="2400" b="1" dirty="0" smtClean="0">
                <a:solidFill>
                  <a:srgbClr val="0070C0"/>
                </a:solidFill>
              </a:rPr>
              <a:t>tečnu</a:t>
            </a:r>
            <a:r>
              <a:rPr lang="cs-CZ" sz="2400" dirty="0" smtClean="0"/>
              <a:t> kružnice </a:t>
            </a:r>
            <a:r>
              <a:rPr lang="cs-CZ" sz="2400" b="1" dirty="0" smtClean="0">
                <a:solidFill>
                  <a:srgbClr val="0070C0"/>
                </a:solidFill>
              </a:rPr>
              <a:t>k</a:t>
            </a:r>
            <a:r>
              <a:rPr lang="cs-CZ" sz="2400" dirty="0" smtClean="0"/>
              <a:t>, která prochází bodem dotyku </a:t>
            </a:r>
            <a:r>
              <a:rPr lang="cs-CZ" sz="2400" b="1" dirty="0" smtClean="0">
                <a:solidFill>
                  <a:srgbClr val="00B050"/>
                </a:solidFill>
              </a:rPr>
              <a:t>T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26" name="Přímá spojovací čára 25"/>
          <p:cNvCxnSpPr/>
          <p:nvPr/>
        </p:nvCxnSpPr>
        <p:spPr>
          <a:xfrm rot="17220000" flipH="1">
            <a:off x="4483116" y="4140000"/>
            <a:ext cx="59711" cy="16326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429124" y="4429132"/>
            <a:ext cx="612048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</a:t>
            </a:r>
            <a:endParaRPr lang="cs-CZ" sz="2800" b="1" dirty="0">
              <a:solidFill>
                <a:srgbClr val="00B050"/>
              </a:solidFill>
            </a:endParaRP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2571736" y="2500306"/>
            <a:ext cx="3000396" cy="2643206"/>
          </a:xfrm>
          <a:prstGeom prst="line">
            <a:avLst/>
          </a:prstGeom>
          <a:ln w="28575">
            <a:solidFill>
              <a:srgbClr val="D460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072066" y="5072074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D4602C"/>
                </a:solidFill>
              </a:rPr>
              <a:t>p</a:t>
            </a:r>
            <a:endParaRPr lang="cs-CZ" sz="2800" b="1" dirty="0">
              <a:solidFill>
                <a:srgbClr val="D4602C"/>
              </a:solidFill>
            </a:endParaRPr>
          </a:p>
        </p:txBody>
      </p:sp>
      <p:cxnSp>
        <p:nvCxnSpPr>
          <p:cNvPr id="24" name="Přímá spojovací čára 23"/>
          <p:cNvCxnSpPr/>
          <p:nvPr/>
        </p:nvCxnSpPr>
        <p:spPr>
          <a:xfrm rot="5400000">
            <a:off x="2857488" y="2000240"/>
            <a:ext cx="4000528" cy="371477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6357950" y="2143116"/>
            <a:ext cx="614367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4643438" y="4176000"/>
            <a:ext cx="71438" cy="71438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louk 32"/>
          <p:cNvSpPr/>
          <p:nvPr/>
        </p:nvSpPr>
        <p:spPr>
          <a:xfrm rot="3337373">
            <a:off x="4239258" y="3855669"/>
            <a:ext cx="642942" cy="571504"/>
          </a:xfrm>
          <a:prstGeom prst="arc">
            <a:avLst>
              <a:gd name="adj1" fmla="val 16285289"/>
              <a:gd name="adj2" fmla="val 0"/>
            </a:avLst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857224" y="714356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Použitá literatura:</a:t>
            </a:r>
          </a:p>
          <a:p>
            <a:r>
              <a:rPr lang="cs-CZ" dirty="0" smtClean="0"/>
              <a:t>vlastní práce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266</TotalTime>
  <Words>223</Words>
  <Application>Microsoft Office PowerPoint</Application>
  <PresentationFormat>Předvádění na obrazovce (4:3)</PresentationFormat>
  <Paragraphs>65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DUM-PPT-šablona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Zdeňka Botková</dc:creator>
  <cp:lastModifiedBy>Rumcajs</cp:lastModifiedBy>
  <cp:revision>35</cp:revision>
  <dcterms:created xsi:type="dcterms:W3CDTF">2010-10-19T08:27:42Z</dcterms:created>
  <dcterms:modified xsi:type="dcterms:W3CDTF">2012-01-04T20:12:29Z</dcterms:modified>
</cp:coreProperties>
</file>