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4" r:id="rId2"/>
    <p:sldId id="256" r:id="rId3"/>
    <p:sldId id="257" r:id="rId4"/>
    <p:sldId id="259" r:id="rId5"/>
    <p:sldId id="261" r:id="rId6"/>
    <p:sldId id="264" r:id="rId7"/>
    <p:sldId id="263" r:id="rId8"/>
    <p:sldId id="265" r:id="rId9"/>
    <p:sldId id="266" r:id="rId10"/>
    <p:sldId id="268" r:id="rId11"/>
    <p:sldId id="269" r:id="rId12"/>
    <p:sldId id="270" r:id="rId13"/>
    <p:sldId id="267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  <p:sldId id="279" r:id="rId24"/>
    <p:sldId id="281" r:id="rId25"/>
    <p:sldId id="282" r:id="rId26"/>
    <p:sldId id="283" r:id="rId27"/>
    <p:sldId id="284" r:id="rId28"/>
    <p:sldId id="286" r:id="rId29"/>
    <p:sldId id="285" r:id="rId30"/>
    <p:sldId id="287" r:id="rId31"/>
    <p:sldId id="288" r:id="rId32"/>
    <p:sldId id="289" r:id="rId33"/>
    <p:sldId id="290" r:id="rId34"/>
    <p:sldId id="292" r:id="rId35"/>
    <p:sldId id="320" r:id="rId36"/>
    <p:sldId id="322" r:id="rId37"/>
    <p:sldId id="258" r:id="rId38"/>
    <p:sldId id="260" r:id="rId39"/>
    <p:sldId id="26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  <p:sldId id="316" r:id="rId64"/>
    <p:sldId id="317" r:id="rId65"/>
    <p:sldId id="318" r:id="rId66"/>
    <p:sldId id="319" r:id="rId67"/>
    <p:sldId id="291" r:id="rId6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75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5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46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96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09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42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48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67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45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20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12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06483-92EC-401C-925E-332F750DA2B4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89574-987F-47A9-8E18-299B59F059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676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3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38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39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0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3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4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5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6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8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49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0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1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3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4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5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6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7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8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59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0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1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3.xml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4.xml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slide" Target="slide65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slide" Target="slide33.xml"/><Relationship Id="rId5" Type="http://schemas.openxmlformats.org/officeDocument/2006/relationships/slide" Target="slide66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67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lecivapriroda.cz/200001198-c63eec7389/sedmikr%C3%A1ska_kv%C3%ADtky4.jpg" TargetMode="External"/><Relationship Id="rId3" Type="http://schemas.openxmlformats.org/officeDocument/2006/relationships/hyperlink" Target="http://files.lecivapriroda.cz/200001201-d665dd6bef/podb%C4%9Bl%20kv%C4%9Bt%20z%20boku2.jpg" TargetMode="External"/><Relationship Id="rId7" Type="http://schemas.openxmlformats.org/officeDocument/2006/relationships/hyperlink" Target="http://files.lecivapriroda.cz/200002121-e3a40e3fc7/mate%C5%99%C3%ADdou%C5%A1ka%20obecn%C3%A1%20porost1.jpg" TargetMode="External"/><Relationship Id="rId2" Type="http://schemas.openxmlformats.org/officeDocument/2006/relationships/hyperlink" Target="http://files.lecivapriroda.cz/200001204-90744916dc/podb%C4%9Bl%20kv%C4%9Bty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lecivapriroda.cz/200001202-9ebc19fb66/podb%C4%9Bl%20kv%C4%9Bt.jpg" TargetMode="External"/><Relationship Id="rId11" Type="http://schemas.openxmlformats.org/officeDocument/2006/relationships/hyperlink" Target="http://files.lecivapriroda.cz/200001222-47658485f9/plicn%C3%ADk%20l%C3%A9ka%C5%99sk%C3%BD%20kv%C4%9Bt3.jpg" TargetMode="External"/><Relationship Id="rId5" Type="http://schemas.openxmlformats.org/officeDocument/2006/relationships/hyperlink" Target="http://files.lecivapriroda.cz/200001518-b8d93b931d/podb%C4%9Bl%20chm%C3%BD%C5%99%C3%AD.jpg" TargetMode="External"/><Relationship Id="rId10" Type="http://schemas.openxmlformats.org/officeDocument/2006/relationships/hyperlink" Target="http://files.lecivapriroda.cz/200001225-53f9954f3a/pampeli%C5%A1ka%20kv%C4%9Bt2.jpg" TargetMode="External"/><Relationship Id="rId4" Type="http://schemas.openxmlformats.org/officeDocument/2006/relationships/hyperlink" Target="http://files.lecivapriroda.cz/200001539-4bece4ce75/podb%C4%9Bl%20list.jpg" TargetMode="External"/><Relationship Id="rId9" Type="http://schemas.openxmlformats.org/officeDocument/2006/relationships/hyperlink" Target="http://files.lecivapriroda.cz/200001255-96cdf97fd1/hluchavka%20cel%C3%A1%20rostli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418926"/>
              </p:ext>
            </p:extLst>
          </p:nvPr>
        </p:nvGraphicFramePr>
        <p:xfrm>
          <a:off x="1115616" y="1700808"/>
          <a:ext cx="7344816" cy="3816426"/>
        </p:xfrm>
        <a:graphic>
          <a:graphicData uri="http://schemas.openxmlformats.org/drawingml/2006/table">
            <a:tbl>
              <a:tblPr/>
              <a:tblGrid>
                <a:gridCol w="1147466"/>
                <a:gridCol w="6197350"/>
              </a:tblGrid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  školy: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u="sng" dirty="0">
                          <a:latin typeface="Times New Roman"/>
                          <a:ea typeface="Calibri"/>
                          <a:cs typeface="Times New Roman"/>
                        </a:rPr>
                        <a:t>Základní škola a mateřská škola,  </a:t>
                      </a:r>
                      <a:r>
                        <a:rPr lang="cs-CZ" sz="1600" b="1" u="sng" dirty="0" err="1">
                          <a:latin typeface="Times New Roman"/>
                          <a:ea typeface="Calibri"/>
                          <a:cs typeface="Times New Roman"/>
                        </a:rPr>
                        <a:t>Hlušice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Jméno autora: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Martina Skalová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latin typeface="Times New Roman"/>
                          <a:ea typeface="Calibri"/>
                          <a:cs typeface="Times New Roman"/>
                        </a:rPr>
                        <a:t>CZ.1.07/1.4.00/21.3235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03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VY_32_INOVACE_5A_05_</a:t>
                      </a:r>
                      <a:r>
                        <a:rPr lang="cs-CZ" sz="1600" b="1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POZNEJ</a:t>
                      </a:r>
                      <a:r>
                        <a:rPr lang="cs-CZ" sz="1600" b="1" baseline="0" dirty="0" smtClean="0">
                          <a:solidFill>
                            <a:srgbClr val="FF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ROSTLINKU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3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Slovní zásoba a pravopis v 1.– 3.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ročníku  ZŠ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506" marR="60506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9"/>
            <a:ext cx="5972175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3556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68947" y="2016716"/>
            <a:ext cx="38061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Autor : Martina  Skalová</a:t>
            </a:r>
          </a:p>
          <a:p>
            <a:r>
              <a:rPr lang="cs-CZ" sz="2800" b="1" dirty="0" smtClean="0"/>
              <a:t>                   ZŠ Hlušice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2202" y="908720"/>
            <a:ext cx="577959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Poznej rostlinku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587" y="2132856"/>
            <a:ext cx="2051876" cy="1915711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8791" y="3914443"/>
            <a:ext cx="83684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Anotace:</a:t>
            </a:r>
          </a:p>
          <a:p>
            <a:r>
              <a:rPr lang="cs-CZ" dirty="0"/>
              <a:t>P</a:t>
            </a:r>
            <a:r>
              <a:rPr lang="cs-CZ" dirty="0" smtClean="0"/>
              <a:t>rezentace slouží k procvičení psaní párových souhlásek   </a:t>
            </a:r>
            <a:r>
              <a:rPr lang="cs-CZ" b="1" dirty="0" smtClean="0"/>
              <a:t>h – ch  </a:t>
            </a:r>
            <a:r>
              <a:rPr lang="cs-CZ" dirty="0" smtClean="0"/>
              <a:t>na konci slov,</a:t>
            </a:r>
          </a:p>
          <a:p>
            <a:r>
              <a:rPr lang="cs-CZ" dirty="0" smtClean="0"/>
              <a:t>žáci se dále při prezentaci seznámí s informacemi o </a:t>
            </a:r>
            <a:r>
              <a:rPr lang="cs-CZ" b="1" smtClean="0"/>
              <a:t>podbělu lékařském </a:t>
            </a:r>
            <a:r>
              <a:rPr lang="cs-CZ" dirty="0" smtClean="0"/>
              <a:t>a naučí se </a:t>
            </a:r>
          </a:p>
          <a:p>
            <a:r>
              <a:rPr lang="cs-CZ" dirty="0"/>
              <a:t>p</a:t>
            </a:r>
            <a:r>
              <a:rPr lang="cs-CZ" dirty="0" smtClean="0"/>
              <a:t>oznávat i jiné </a:t>
            </a:r>
            <a:r>
              <a:rPr lang="cs-CZ" b="1" dirty="0" smtClean="0"/>
              <a:t>léčivé byliny</a:t>
            </a:r>
            <a:r>
              <a:rPr lang="cs-CZ" dirty="0" smtClean="0"/>
              <a:t>.  </a:t>
            </a:r>
          </a:p>
          <a:p>
            <a:r>
              <a:rPr lang="cs-CZ" dirty="0" smtClean="0"/>
              <a:t>S prezentací mohou</a:t>
            </a:r>
            <a:r>
              <a:rPr lang="cs-CZ" dirty="0"/>
              <a:t> žáci</a:t>
            </a:r>
            <a:r>
              <a:rPr lang="cs-CZ" dirty="0" smtClean="0"/>
              <a:t> pracovat  sami,  správná i nesprávná volba se projeví animací, </a:t>
            </a:r>
          </a:p>
          <a:p>
            <a:r>
              <a:rPr lang="cs-CZ" dirty="0" smtClean="0"/>
              <a:t>v závěrečném kvízu a v </a:t>
            </a:r>
            <a:r>
              <a:rPr lang="cs-CZ" dirty="0" err="1" smtClean="0"/>
              <a:t>poznávačce</a:t>
            </a:r>
            <a:r>
              <a:rPr lang="cs-CZ" dirty="0" smtClean="0"/>
              <a:t> léčivých bylin jsou nabídnuty správné odpovědi.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36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786" y="1114674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32242" y="14241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var L 4"/>
          <p:cNvSpPr/>
          <p:nvPr/>
        </p:nvSpPr>
        <p:spPr>
          <a:xfrm rot="10800000">
            <a:off x="932242" y="106413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52322" y="14241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52322" y="106413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2372402" y="14241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72402" y="106413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092482" y="142417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092482" y="106413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12562" y="142417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12562" y="106413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12562" y="250429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12562" y="21442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092482" y="250429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0800000">
            <a:off x="3092482" y="214425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var L 17"/>
          <p:cNvSpPr/>
          <p:nvPr/>
        </p:nvSpPr>
        <p:spPr>
          <a:xfrm>
            <a:off x="2372401" y="250429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72401" y="21442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52320" y="250429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652320" y="21442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32239" y="250429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32239" y="214425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32238" y="358441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932238" y="32243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38321" y="358441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var L 26"/>
          <p:cNvSpPr/>
          <p:nvPr/>
        </p:nvSpPr>
        <p:spPr>
          <a:xfrm rot="10800000">
            <a:off x="1638321" y="32243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72400" y="358441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372400" y="322437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092480" y="358441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92480" y="322437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12562" y="358441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12562" y="322437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ozzuřený hro_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5" name="Zaoblený obdélník 34">
            <a:hlinkClick r:id="rId5" action="ppaction://hlinksldjump"/>
          </p:cNvPr>
          <p:cNvSpPr/>
          <p:nvPr/>
        </p:nvSpPr>
        <p:spPr>
          <a:xfrm>
            <a:off x="5068281" y="4689850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068281" y="566124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86790" y="4588469"/>
            <a:ext cx="14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idím hro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a</a:t>
            </a:r>
            <a:endParaRPr lang="cs-CZ" dirty="0"/>
          </a:p>
        </p:txBody>
      </p:sp>
      <p:pic>
        <p:nvPicPr>
          <p:cNvPr id="70" name="Picture 2" descr="E:\nápady\škola\beruška2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Obláček 70"/>
          <p:cNvSpPr/>
          <p:nvPr/>
        </p:nvSpPr>
        <p:spPr>
          <a:xfrm>
            <a:off x="5396543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Tato jarní květina kvete drobnými žlutými kvítky, připomínajícími hvězdičky.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42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8" grpId="0" animBg="1"/>
      <p:bldP spid="34" grpId="0" animBg="1"/>
      <p:bldP spid="36" grpId="0" animBg="1"/>
      <p:bldP spid="69" grpId="0"/>
      <p:bldP spid="7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625" y="924671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83436" y="12032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var L 4"/>
          <p:cNvSpPr/>
          <p:nvPr/>
        </p:nvSpPr>
        <p:spPr>
          <a:xfrm rot="10800000">
            <a:off x="983436" y="8431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03516" y="12032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03516" y="8431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2423596" y="12032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23596" y="8431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43676" y="12032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43676" y="8431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63756" y="12032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63756" y="8431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63756" y="228332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63756" y="19232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43676" y="228332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0800000">
            <a:off x="3143676" y="192328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23595" y="19232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03514" y="228332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703514" y="19232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83433" y="228332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83433" y="192328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83432" y="33634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983432" y="30034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89515" y="33634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var L 26"/>
          <p:cNvSpPr/>
          <p:nvPr/>
        </p:nvSpPr>
        <p:spPr>
          <a:xfrm rot="10800000">
            <a:off x="1689515" y="30034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23594" y="33634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423594" y="30034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43674" y="336344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43674" y="300340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63756" y="33634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63756" y="300340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ěkký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tvaro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6" name="Zaoblený obdélník 35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86790" y="4588469"/>
            <a:ext cx="1123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tvaro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ový</a:t>
            </a:r>
            <a:endParaRPr lang="cs-CZ" dirty="0"/>
          </a:p>
        </p:txBody>
      </p:sp>
      <p:pic>
        <p:nvPicPr>
          <p:cNvPr id="38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láček 38"/>
          <p:cNvSpPr/>
          <p:nvPr/>
        </p:nvSpPr>
        <p:spPr>
          <a:xfrm>
            <a:off x="5364088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Kvete velmi brzy,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již koncem března a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v dubnu.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2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5" grpId="0" animBg="1"/>
      <p:bldP spid="34" grpId="0" animBg="1"/>
      <p:bldP spid="35" grpId="0" animBg="1"/>
      <p:bldP spid="69" grpId="0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465" y="854725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1025016" y="11642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45096" y="11642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45096" y="8041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2465176" y="11642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65176" y="8041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85256" y="11642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85256" y="80418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905336" y="11642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905336" y="80418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905336" y="22443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905336" y="188430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85256" y="22443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0800000">
            <a:off x="3185256" y="18843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65175" y="188430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45094" y="22443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745094" y="188430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1025013" y="224435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25013" y="188431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25012" y="33244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1025012" y="29644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31095" y="33244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var L 26"/>
          <p:cNvSpPr/>
          <p:nvPr/>
        </p:nvSpPr>
        <p:spPr>
          <a:xfrm rot="10800000">
            <a:off x="1731095" y="29644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65174" y="332446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465174" y="29644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85254" y="332446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85254" y="296442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905336" y="33244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905336" y="29644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elení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paro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86790" y="4588469"/>
            <a:ext cx="837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paro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4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bláček 40"/>
          <p:cNvSpPr/>
          <p:nvPr/>
        </p:nvSpPr>
        <p:spPr>
          <a:xfrm>
            <a:off x="5364088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Nejprve vyroste šupinatý stonek s květem,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srdčité listy raší  později,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 odkvětu.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0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7" grpId="0" animBg="1"/>
      <p:bldP spid="34" grpId="0" animBg="1"/>
      <p:bldP spid="69" grpId="0"/>
      <p:bldP spid="37" grpId="0" animBg="1"/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754" y="875384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1007605" y="11848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27685" y="11848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27685" y="8248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/>
          <p:cNvSpPr/>
          <p:nvPr/>
        </p:nvSpPr>
        <p:spPr>
          <a:xfrm>
            <a:off x="2447765" y="11848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47765" y="8248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67845" y="11848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67845" y="824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87925" y="11848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87925" y="824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87925" y="22650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87925" y="19049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67845" y="226500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0800000">
            <a:off x="3167845" y="190496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47764" y="19049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7683" y="22650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727683" y="19049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1007602" y="226500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07602" y="190496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07601" y="334512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1007601" y="29850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13684" y="334512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7763" y="334512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447763" y="29850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67843" y="334512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67843" y="298508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7925" y="334512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87925" y="29850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to_   slámy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86790" y="4588469"/>
            <a:ext cx="690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6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láček 38"/>
          <p:cNvSpPr/>
          <p:nvPr/>
        </p:nvSpPr>
        <p:spPr>
          <a:xfrm>
            <a:off x="5364088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Roste na nechráněných místech, </a:t>
            </a:r>
          </a:p>
          <a:p>
            <a:pPr algn="ctr"/>
            <a:r>
              <a:rPr lang="cs-CZ" sz="1600" dirty="0">
                <a:solidFill>
                  <a:schemeClr val="accent3">
                    <a:lumMod val="75000"/>
                  </a:schemeClr>
                </a:solidFill>
              </a:rPr>
              <a:t>v</a:t>
            </a: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 hlinité až jílovité půdě.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54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8" grpId="0" animBg="1"/>
      <p:bldP spid="34" grpId="0" animBg="1"/>
      <p:bldP spid="69" grpId="0"/>
      <p:bldP spid="37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814" y="763319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96554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16634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16634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36714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56794" y="10527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56794" y="6926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76874" y="10527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76874" y="6926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76874" y="21328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76874" y="177281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56794" y="21328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0800000">
            <a:off x="3156794" y="17728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36713" y="177281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16632" y="21328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716632" y="177281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96551" y="213285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96551" y="177281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96550" y="321297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996550" y="28529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02633" y="321297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36712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436712" y="28529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56792" y="321297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56792" y="285293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76874" y="321297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76874" y="28529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ěžký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bato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86790" y="4588469"/>
            <a:ext cx="833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bato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4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bláček 40"/>
          <p:cNvSpPr/>
          <p:nvPr/>
        </p:nvSpPr>
        <p:spPr>
          <a:xfrm>
            <a:off x="5364088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Má ráda vlhko.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5" name="Tlačítko akce: Dopředu nebo Další 34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14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7" grpId="0" animBg="1"/>
      <p:bldP spid="34" grpId="0" animBg="1"/>
      <p:bldP spid="69" grpId="0"/>
      <p:bldP spid="37" grpId="0" animBg="1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689" y="743235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32395" y="10527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52475" y="10527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52475" y="69269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72555" y="69269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092635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092635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12715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12715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12715" y="213285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12715" y="177281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092635" y="21328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72554" y="177281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52473" y="213285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var L 20"/>
          <p:cNvSpPr/>
          <p:nvPr/>
        </p:nvSpPr>
        <p:spPr>
          <a:xfrm rot="10800000">
            <a:off x="1652473" y="177281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32392" y="21328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32392" y="17728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32391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932391" y="28529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38474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72553" y="321297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372553" y="28529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092633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92633" y="28529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12715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12715" y="28529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 to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leno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722766" y="4607840"/>
            <a:ext cx="1495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vidím leno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6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láček 38"/>
          <p:cNvSpPr/>
          <p:nvPr/>
        </p:nvSpPr>
        <p:spPr>
          <a:xfrm>
            <a:off x="5364088" y="1340768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Najdeme ji často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podél cest, v příkopech, na březích rybníků a potoků.</a:t>
            </a: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5" name="Tlačítko akce: Dopředu nebo Další 34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109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1" grpId="0" animBg="1"/>
      <p:bldP spid="34" grpId="0" animBg="1"/>
      <p:bldP spid="69" grpId="0"/>
      <p:bldP spid="38" grpId="0" animBg="1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806" y="679613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1036712" y="9807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56792" y="9807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56792" y="6206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76872" y="6206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96952" y="980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96952" y="6206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917032" y="980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917032" y="6206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917032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917032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96952" y="20608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76871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56790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1036709" y="20608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36709" y="17008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36708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var L 24"/>
          <p:cNvSpPr/>
          <p:nvPr/>
        </p:nvSpPr>
        <p:spPr>
          <a:xfrm rot="10800000">
            <a:off x="1036708" y="27809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42791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76870" y="31409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476870" y="27809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96950" y="314096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96950" y="27809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917032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917032" y="27809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z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elený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hrá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90050" y="4607840"/>
            <a:ext cx="1147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ovka</a:t>
            </a:r>
            <a:endParaRPr lang="cs-CZ" dirty="0"/>
          </a:p>
        </p:txBody>
      </p:sp>
      <p:sp>
        <p:nvSpPr>
          <p:cNvPr id="35" name="Zaoblený obdélník 34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7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908" y="3658227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Obláček 37"/>
          <p:cNvSpPr/>
          <p:nvPr/>
        </p:nvSpPr>
        <p:spPr>
          <a:xfrm>
            <a:off x="5148064" y="1399914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 odkvětu zdobí stonek věneček jemného chmýří.</a:t>
            </a: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876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5" grpId="0" animBg="1"/>
      <p:bldP spid="34" grpId="0" animBg="1"/>
      <p:bldP spid="69" grpId="0"/>
      <p:bldP spid="36" grpId="0" animBg="1"/>
      <p:bldP spid="3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817" y="743232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53822" y="10527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73902" y="10527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73902" y="69269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93982" y="69269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14062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14062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34142" y="10527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34142" y="6926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34142" y="213285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34142" y="177281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14062" y="21328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93981" y="177281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73900" y="213285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53819" y="21328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53819" y="17728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53818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59901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93980" y="321297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393980" y="28529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var L 29"/>
          <p:cNvSpPr/>
          <p:nvPr/>
        </p:nvSpPr>
        <p:spPr>
          <a:xfrm>
            <a:off x="3114060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14060" y="28529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34142" y="32129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34142" y="285293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ře_   řeky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979712" y="4607840"/>
            <a:ext cx="720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bře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2" name="Zaoblený obdélník 41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7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908" y="3658227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láček 38"/>
          <p:cNvSpPr/>
          <p:nvPr/>
        </p:nvSpPr>
        <p:spPr>
          <a:xfrm>
            <a:off x="5148064" y="1399914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Chmýří nese semena.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Rostlina se tak rozmnožuje.</a:t>
            </a:r>
          </a:p>
        </p:txBody>
      </p:sp>
      <p:sp>
        <p:nvSpPr>
          <p:cNvPr id="40" name="Tlačítko akce: Dopředu nebo Další 39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00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0" grpId="0" animBg="1"/>
      <p:bldP spid="34" grpId="0" animBg="1"/>
      <p:bldP spid="69" grpId="0"/>
      <p:bldP spid="35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247" y="871497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07489" y="11809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27569" y="11809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27569" y="8209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47649" y="82095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067729" y="118099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067729" y="8209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787809" y="118099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787809" y="8209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87809" y="22611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787809" y="190107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067729" y="226111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47648" y="190107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27567" y="22611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07486" y="226111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07486" y="190107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07485" y="33412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13568" y="33412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47647" y="334123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var L 28"/>
          <p:cNvSpPr/>
          <p:nvPr/>
        </p:nvSpPr>
        <p:spPr>
          <a:xfrm rot="10800000">
            <a:off x="2347647" y="298119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67727" y="298119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87809" y="33412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787809" y="29811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á výborný či_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779912" y="4572546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5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712" y="3335610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Obláček 35"/>
          <p:cNvSpPr/>
          <p:nvPr/>
        </p:nvSpPr>
        <p:spPr>
          <a:xfrm>
            <a:off x="5157868" y="1077297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Tato rostlinka patří mezi léčivé byliny.</a:t>
            </a: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2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9" grpId="0" animBg="1"/>
      <p:bldP spid="34" grpId="0" animBg="1"/>
      <p:bldP spid="69" grpId="0"/>
      <p:bldP spid="38" grpId="0" animBg="1"/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282" y="671227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1009058" y="9807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29138" y="9807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29138" y="6206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49218" y="6206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69298" y="980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0800000">
            <a:off x="3169298" y="6206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89378" y="980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89378" y="6206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89378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89378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69298" y="20608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49217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9136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1009055" y="20608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09055" y="17008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09054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15137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9216" y="31409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69296" y="27809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9378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89378" y="27809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louhý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výde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864770" y="4561424"/>
            <a:ext cx="1140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vyde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uje</a:t>
            </a:r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014" y="3375477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láček 34"/>
          <p:cNvSpPr/>
          <p:nvPr/>
        </p:nvSpPr>
        <p:spPr>
          <a:xfrm>
            <a:off x="5148064" y="1052736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Léčivé jsou </a:t>
            </a:r>
          </a:p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květy i listy.</a:t>
            </a:r>
          </a:p>
        </p:txBody>
      </p:sp>
      <p:sp>
        <p:nvSpPr>
          <p:cNvPr id="36" name="Tlačítko akce: Dopředu nebo Další 35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99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1" grpId="0" animBg="1"/>
      <p:bldP spid="34" grpId="0" animBg="1"/>
      <p:bldP spid="69" grpId="0"/>
      <p:bldP spid="38" grpId="0" animBg="1"/>
      <p:bldP spid="3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851" y="827818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1004870" y="11247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24950" y="11247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24950" y="7647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45030" y="7647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65110" y="112474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3885190" y="112474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85190" y="76470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85190" y="220486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85190" y="184482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65110" y="220486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45029" y="184482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4948" y="220486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1004867" y="22048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04867" y="184482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04866" y="32849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10949" y="32849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5028" y="328498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65108" y="292494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5190" y="328498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85190" y="29249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ybarvi kru_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572073"/>
            <a:ext cx="712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9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712" y="3335610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láček 34"/>
          <p:cNvSpPr/>
          <p:nvPr/>
        </p:nvSpPr>
        <p:spPr>
          <a:xfrm>
            <a:off x="5157868" y="1077297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Čaj, uvařený z této byliny, pomáhá při nachlazení, rýmě, kašli, zahlenění, …</a:t>
            </a:r>
          </a:p>
        </p:txBody>
      </p:sp>
      <p:sp>
        <p:nvSpPr>
          <p:cNvPr id="30" name="Tlačítko akce: Dopředu nebo Další 29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3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2" grpId="0" animBg="1"/>
      <p:bldP spid="34" grpId="0" animBg="1"/>
      <p:bldP spid="69" grpId="0"/>
      <p:bldP spid="37" grpId="0" animBg="1"/>
      <p:bldP spid="3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91" y="859496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54634" y="114985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74714" y="114985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74714" y="78981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94794" y="78981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14874" y="114985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34954" y="78981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34954" y="222997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34954" y="186993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>
            <a:off x="3114874" y="222998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94793" y="186993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74712" y="222997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54631" y="222998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54631" y="186994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54630" y="331009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60713" y="331009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94792" y="331009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14872" y="295006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34954" y="331009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34954" y="295005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č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erstvý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vzdu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572073"/>
            <a:ext cx="1242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vzdu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láček 34"/>
          <p:cNvSpPr/>
          <p:nvPr/>
        </p:nvSpPr>
        <p:spPr>
          <a:xfrm>
            <a:off x="5157868" y="1077297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Květy sbíráme </a:t>
            </a:r>
            <a:r>
              <a:rPr lang="cs-CZ" sz="1600" u="sng" dirty="0" smtClean="0">
                <a:solidFill>
                  <a:schemeClr val="accent3">
                    <a:lumMod val="75000"/>
                  </a:schemeClr>
                </a:solidFill>
              </a:rPr>
              <a:t>bez stonku těsně po rozkvětu</a:t>
            </a: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. Květy, které sušením dozrály v chmýří, jsou bezcenné.</a:t>
            </a:r>
          </a:p>
        </p:txBody>
      </p:sp>
      <p:sp>
        <p:nvSpPr>
          <p:cNvPr id="29" name="Tlačítko akce: Dopředu nebo Další 2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2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6" grpId="0" animBg="1"/>
      <p:bldP spid="34" grpId="0" animBg="1"/>
      <p:bldP spid="69" grpId="0"/>
      <p:bldP spid="38" grpId="0" animBg="1"/>
      <p:bldP spid="3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971" y="865988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55445" y="117592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75525" y="117592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75525" y="81588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95605" y="81588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15685" y="11759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35765" y="8158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35765" y="225604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35765" y="18960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95604" y="18960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75523" y="225604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55442" y="22560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55442" y="189600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55441" y="33361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61524" y="33361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95603" y="33361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15683" y="29761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35765" y="33361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var L 32"/>
          <p:cNvSpPr/>
          <p:nvPr/>
        </p:nvSpPr>
        <p:spPr>
          <a:xfrm rot="10800000">
            <a:off x="3835765" y="297612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lašský oře_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572073"/>
            <a:ext cx="818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oře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Obláček 35"/>
          <p:cNvSpPr/>
          <p:nvPr/>
        </p:nvSpPr>
        <p:spPr>
          <a:xfrm>
            <a:off x="5157868" y="1077297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Obě části rostliny sušíme přirozeným teplem v suché, teplé a dobře větrané  místnosti.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49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69" grpId="0"/>
      <p:bldP spid="38" grpId="0" animBg="1"/>
      <p:bldP spid="3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8093" y="764571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89482" y="10527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709562" y="10527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09562" y="6926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29642" y="6926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49722" y="105273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69802" y="69269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69802" y="21328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69802" y="17728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29641" y="17728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09560" y="213285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var L 21"/>
          <p:cNvSpPr/>
          <p:nvPr/>
        </p:nvSpPr>
        <p:spPr>
          <a:xfrm>
            <a:off x="989479" y="213285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89479" y="177281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89478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95561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29640" y="321297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49720" y="285293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69802" y="321297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odný ho_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57207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ho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5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láček 26"/>
          <p:cNvSpPr/>
          <p:nvPr/>
        </p:nvSpPr>
        <p:spPr>
          <a:xfrm>
            <a:off x="5157868" y="1077297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Už víš, jak se tato léčivá bylina jmenuje?</a:t>
            </a:r>
          </a:p>
          <a:p>
            <a:pPr algn="ctr"/>
            <a:r>
              <a:rPr lang="cs-CZ" i="1" dirty="0" smtClean="0">
                <a:solidFill>
                  <a:srgbClr val="FF0000"/>
                </a:solidFill>
              </a:rPr>
              <a:t>Dovíš se to, až složíš celý obrázek.</a:t>
            </a:r>
          </a:p>
        </p:txBody>
      </p:sp>
      <p:sp>
        <p:nvSpPr>
          <p:cNvPr id="29" name="Tlačítko akce: Dopředu nebo Další 28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47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9" presetClass="entr" presetSubtype="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9" presetClass="entr" presetSubtype="0" de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2" grpId="0" animBg="1"/>
      <p:bldP spid="34" grpId="0" animBg="1"/>
      <p:bldP spid="69" grpId="0"/>
      <p:bldP spid="38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986" y="805067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var L 3"/>
          <p:cNvSpPr/>
          <p:nvPr/>
        </p:nvSpPr>
        <p:spPr>
          <a:xfrm>
            <a:off x="916804" y="111456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>
            <a:off x="1636884" y="111456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636884" y="75452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356964" y="75452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077044" y="11145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797124" y="75452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97124" y="219468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797124" y="183464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56963" y="183464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36882" y="219468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16801" y="18346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16800" y="327480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22883" y="327480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56962" y="327480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77042" y="29147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97124" y="327480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mutný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příbě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572073"/>
            <a:ext cx="898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příbě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5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24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4" grpId="0" animBg="1"/>
      <p:bldP spid="34" grpId="0" animBg="1"/>
      <p:bldP spid="69" grpId="0"/>
      <p:bldP spid="3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811" y="934884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6" name="Tvar L 5"/>
          <p:cNvSpPr/>
          <p:nvPr/>
        </p:nvSpPr>
        <p:spPr>
          <a:xfrm>
            <a:off x="1701556" y="122511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0800000">
            <a:off x="1701556" y="86507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21636" y="86507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41716" y="122511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61796" y="86507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61796" y="230523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61796" y="194519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21635" y="194519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01554" y="230523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81473" y="194519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81472" y="33853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87555" y="33853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21634" y="338535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41714" y="302531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61796" y="338535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adá sní_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642382" y="4581911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hodně sně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5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15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6" grpId="0" animBg="1"/>
      <p:bldP spid="34" grpId="0" animBg="1"/>
      <p:bldP spid="69" grpId="0"/>
      <p:bldP spid="3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459" y="895973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7" name="Tvar L 6"/>
          <p:cNvSpPr/>
          <p:nvPr/>
        </p:nvSpPr>
        <p:spPr>
          <a:xfrm rot="10800000">
            <a:off x="1685165" y="84543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var L 8"/>
          <p:cNvSpPr/>
          <p:nvPr/>
        </p:nvSpPr>
        <p:spPr>
          <a:xfrm rot="10800000">
            <a:off x="2405245" y="84543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125325" y="120547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45405" y="84543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45405" y="228559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45405" y="192555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05244" y="192555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85163" y="228559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65082" y="192555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65081" y="336571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71164" y="336571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05243" y="3365713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25323" y="3005674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45405" y="336571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ozbitý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výta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44396" y="4581911"/>
            <a:ext cx="802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2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lačítko akce: Dopředu nebo Další 24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08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7" grpId="0" animBg="1"/>
      <p:bldP spid="34" grpId="0" animBg="1"/>
      <p:bldP spid="69" grpId="0"/>
      <p:bldP spid="3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665" y="681675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9" name="Tvar L 8"/>
          <p:cNvSpPr/>
          <p:nvPr/>
        </p:nvSpPr>
        <p:spPr>
          <a:xfrm rot="10800000">
            <a:off x="2344833" y="62068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3064913" y="980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784993" y="6206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84993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784993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44832" y="17008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24751" y="2060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904670" y="17008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04669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10752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44831" y="31409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64911" y="27809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84993" y="31409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visící rampou__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64911" y="4581911"/>
            <a:ext cx="1240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rampou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06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9" grpId="0" animBg="1"/>
      <p:bldP spid="34" grpId="0" animBg="1"/>
      <p:bldP spid="69" grpId="0"/>
      <p:bldP spid="3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11" y="908786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163487" y="12336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883567" y="8736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83567" y="23137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883567" y="19537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43406" y="19537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3325" y="23137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var L 22"/>
          <p:cNvSpPr/>
          <p:nvPr/>
        </p:nvSpPr>
        <p:spPr>
          <a:xfrm rot="10800000">
            <a:off x="1003244" y="19537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03243" y="33939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09326" y="33939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3405" y="33939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63485" y="303386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3567" y="33939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š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patný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slu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64911" y="4581911"/>
            <a:ext cx="999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ový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84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3" grpId="0" animBg="1"/>
      <p:bldP spid="34" grpId="0" animBg="1"/>
      <p:bldP spid="69" grpId="0"/>
      <p:bldP spid="3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61" y="837725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064913" y="112876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784993" y="76872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84993" y="22088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 rot="10800000">
            <a:off x="3784993" y="1848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44832" y="18488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24751" y="220888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04669" y="32890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10752" y="32890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44831" y="328900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64911" y="292896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84993" y="328900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Kam ten spě_?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64911" y="4581911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spě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ám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21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6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5" grpId="0" animBg="1"/>
      <p:bldP spid="34" grpId="0" animBg="1"/>
      <p:bldP spid="69" grpId="0"/>
      <p:bldP spid="3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00" y="872308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059834" y="118180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0800000">
            <a:off x="3779914" y="82176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79914" y="22619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339753" y="190188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19672" y="226192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899590" y="33420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05673" y="33420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39752" y="33420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059832" y="29820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79914" y="334204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tírá pra_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999117" y="4607840"/>
            <a:ext cx="2563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odně pra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u, pra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ovka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8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lačítko akce: Dopředu nebo Další 20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87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13" grpId="0" animBg="1"/>
      <p:bldP spid="34" grpId="0" animBg="1"/>
      <p:bldP spid="69" grpId="0"/>
      <p:bldP spid="3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378" y="874810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160211" y="118431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80291" y="226443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440130" y="190439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0049" y="226443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99967" y="33445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706050" y="33445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0129" y="334455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var L 30"/>
          <p:cNvSpPr/>
          <p:nvPr/>
        </p:nvSpPr>
        <p:spPr>
          <a:xfrm rot="10800000">
            <a:off x="3160209" y="298451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0291" y="33445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řevěný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prá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351136" y="4572546"/>
            <a:ext cx="2292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pra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u, pra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y, Pra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7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45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69" grpId="0"/>
      <p:bldP spid="3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73222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017848" y="108272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37928" y="2162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var L 18"/>
          <p:cNvSpPr/>
          <p:nvPr/>
        </p:nvSpPr>
        <p:spPr>
          <a:xfrm rot="10800000">
            <a:off x="2297767" y="180280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577686" y="2162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857604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563687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297766" y="32429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37928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ě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  na 50 m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793417" y="4619272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53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9" grpId="0" animBg="1"/>
      <p:bldP spid="34" grpId="0" animBg="1"/>
      <p:bldP spid="69" grpId="0"/>
      <p:bldP spid="3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73222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057369" y="108272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777449" y="2162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17207" y="216284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897125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var L 25"/>
          <p:cNvSpPr/>
          <p:nvPr/>
        </p:nvSpPr>
        <p:spPr>
          <a:xfrm>
            <a:off x="1603208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337287" y="3242962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777449" y="324296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z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rezivělý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ple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75444" y="4581838"/>
            <a:ext cx="1024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ple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ový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6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10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6" grpId="0" animBg="1"/>
      <p:bldP spid="34" grpId="0" animBg="1"/>
      <p:bldP spid="69" grpId="0"/>
      <p:bldP spid="3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160" y="848609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125759" y="115810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var L 13"/>
          <p:cNvSpPr/>
          <p:nvPr/>
        </p:nvSpPr>
        <p:spPr>
          <a:xfrm>
            <a:off x="3845839" y="223822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685597" y="223822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65515" y="33183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05677" y="331834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45839" y="3318348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objednat 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nocle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 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75444" y="4581838"/>
            <a:ext cx="1086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nocle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5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Dopředu nebo Další 15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86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4" grpId="0" animBg="1"/>
      <p:bldP spid="34" grpId="0" animBg="1"/>
      <p:bldP spid="69" grpId="0"/>
      <p:bldP spid="3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3" y="762774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167816" y="106182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var L 19"/>
          <p:cNvSpPr/>
          <p:nvPr/>
        </p:nvSpPr>
        <p:spPr>
          <a:xfrm>
            <a:off x="1727654" y="214194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07572" y="32220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7734" y="322206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87896" y="322206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pru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  látky 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087723" y="4572546"/>
            <a:ext cx="7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pru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3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95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0" grpId="0" animBg="1"/>
      <p:bldP spid="34" grpId="0" animBg="1"/>
      <p:bldP spid="69" grpId="0"/>
      <p:bldP spid="3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62" y="943944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152602" y="124299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992358" y="34032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32520" y="3403236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var L 31"/>
          <p:cNvSpPr/>
          <p:nvPr/>
        </p:nvSpPr>
        <p:spPr>
          <a:xfrm>
            <a:off x="3872682" y="3403235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ěkoučký 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me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96444" y="4607840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me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2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05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32" grpId="0" animBg="1"/>
      <p:bldP spid="34" grpId="0" animBg="1"/>
      <p:bldP spid="69" grpId="0"/>
      <p:bldP spid="3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3" y="923051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10" name="Tvar L 9"/>
          <p:cNvSpPr/>
          <p:nvPr/>
        </p:nvSpPr>
        <p:spPr>
          <a:xfrm>
            <a:off x="3202161" y="123255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1041917" y="3392789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82079" y="339279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rudký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sva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022201" y="4617678"/>
            <a:ext cx="1011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sva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1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52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0" grpId="0" animBg="1"/>
      <p:bldP spid="34" grpId="0" animBg="1"/>
      <p:bldP spid="69" grpId="0"/>
      <p:bldP spid="3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2" y="943945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24" name="Tvar L 23"/>
          <p:cNvSpPr/>
          <p:nvPr/>
        </p:nvSpPr>
        <p:spPr>
          <a:xfrm>
            <a:off x="1007600" y="3392350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var L 27"/>
          <p:cNvSpPr/>
          <p:nvPr/>
        </p:nvSpPr>
        <p:spPr>
          <a:xfrm>
            <a:off x="2447762" y="3392351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odně  </a:t>
            </a:r>
            <a:r>
              <a:rPr lang="cs-CZ" sz="4000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kni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807803" y="4617678"/>
            <a:ext cx="1637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ni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y, kni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ovna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>
            <a:hlinkClick r:id="rId5" action="ppaction://hlinksldjump"/>
          </p:cNvPr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" name="Picture 2" descr="E:\nápady\škola\beruška2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32" y="3599081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22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5" presetClass="exit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8" grpId="0" animBg="1"/>
      <p:bldP spid="34" grpId="0" animBg="1"/>
      <p:bldP spid="69" grpId="0"/>
      <p:bldP spid="3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3" y="912978"/>
            <a:ext cx="3441641" cy="3120685"/>
          </a:xfrm>
          <a:prstGeom prst="rect">
            <a:avLst/>
          </a:prstGeom>
          <a:solidFill>
            <a:schemeClr val="accent1">
              <a:lumMod val="50000"/>
            </a:schemeClr>
          </a:solidFill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24" name="Tvar L 23"/>
          <p:cNvSpPr/>
          <p:nvPr/>
        </p:nvSpPr>
        <p:spPr>
          <a:xfrm>
            <a:off x="1034312" y="3382717"/>
            <a:ext cx="720080" cy="720080"/>
          </a:xfrm>
          <a:prstGeom prst="corner">
            <a:avLst/>
          </a:prstGeom>
          <a:solidFill>
            <a:schemeClr val="accent1">
              <a:lumMod val="50000"/>
            </a:schemeClr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971600" y="4977172"/>
            <a:ext cx="3672408" cy="9361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 w="3810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</a:t>
            </a: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pravy stře_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347864" y="4617678"/>
            <a:ext cx="860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37" name="Zaoblený obdélník 36">
            <a:hlinkClick r:id="rId5" action="ppaction://hlinksldjump"/>
          </p:cNvPr>
          <p:cNvSpPr/>
          <p:nvPr/>
        </p:nvSpPr>
        <p:spPr>
          <a:xfrm>
            <a:off x="4932040" y="4581838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63616" y="5553236"/>
            <a:ext cx="864096" cy="72008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ch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E:\nápady\škola\beruška2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221" y="3382717"/>
            <a:ext cx="2354492" cy="160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5395664" y="1196752"/>
            <a:ext cx="3528392" cy="2041949"/>
          </a:xfrm>
          <a:prstGeom prst="cloudCallout">
            <a:avLst>
              <a:gd name="adj1" fmla="val -26030"/>
              <a:gd name="adj2" fmla="val 7897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Výborně!!</a:t>
            </a:r>
          </a:p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Výborně!!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Jak se jmenuje rostlinka na obrázku?</a:t>
            </a:r>
          </a:p>
          <a:p>
            <a:pPr algn="ctr"/>
            <a:r>
              <a:rPr lang="cs-CZ" sz="1600" i="1" dirty="0" smtClean="0">
                <a:solidFill>
                  <a:schemeClr val="tx1"/>
                </a:solidFill>
              </a:rPr>
              <a:t>Co o ní víš?</a:t>
            </a:r>
            <a:endParaRPr lang="cs-CZ" sz="1600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32240" y="5075892"/>
            <a:ext cx="1884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Klikni na berušku.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4080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jemné cinknutí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4" grpId="0" animBg="1"/>
      <p:bldP spid="34" grpId="0" animBg="1"/>
      <p:bldP spid="69" grpId="0"/>
      <p:bldP spid="38" grpId="0" animBg="1"/>
      <p:bldP spid="2" grpId="0" animBg="1"/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84" y="197832"/>
            <a:ext cx="2547739" cy="4030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8640"/>
            <a:ext cx="3888432" cy="3987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26120"/>
            <a:ext cx="2573686" cy="2547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01017"/>
            <a:ext cx="2016224" cy="3144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805" y="179220"/>
            <a:ext cx="1728192" cy="2034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316" y="4452700"/>
            <a:ext cx="2219311" cy="2072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80476" y="5073219"/>
            <a:ext cx="4918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PODBĚL LÉKAŘSKÝ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2" name="Tlačítko akce: Dokument 1">
            <a:hlinkClick r:id="" action="ppaction://hlinkshowjump?jump=nextslide" highlightClick="1"/>
          </p:cNvPr>
          <p:cNvSpPr/>
          <p:nvPr/>
        </p:nvSpPr>
        <p:spPr>
          <a:xfrm>
            <a:off x="395536" y="5904216"/>
            <a:ext cx="864096" cy="741205"/>
          </a:xfrm>
          <a:prstGeom prst="actionButtonDocumen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kvíz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05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9025" y="1983613"/>
            <a:ext cx="53563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V kterém měsíci začíná kvést podběl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3635" y="2466474"/>
            <a:ext cx="46237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Která část rostliny vyraší dříve ? </a:t>
            </a:r>
          </a:p>
          <a:p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      Listy, nebo stonek s květem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025" y="3297471"/>
            <a:ext cx="4221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Jaký tvar mají listy podbělu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9864" y="3822722"/>
            <a:ext cx="5391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Jak vypadá květ podbělu po odkvětu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007" y="4809639"/>
            <a:ext cx="5340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Proč sbíráme květ těsně po rozkvětu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33" y="4305583"/>
            <a:ext cx="4516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Které části rostliny jsou léčivé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102" y="5313695"/>
            <a:ext cx="5977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Při jakých onemocněních podběl pomáhá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007" y="5817751"/>
            <a:ext cx="4357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002060"/>
                </a:solidFill>
              </a:rPr>
              <a:t>Jaký je přesný název rostliny 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61700" y="2014390"/>
            <a:ext cx="1074846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 březnu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51528" y="2681917"/>
            <a:ext cx="1929567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stonek s květem 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575003" y="3328248"/>
            <a:ext cx="876843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srdčitý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24128" y="3853499"/>
            <a:ext cx="2039404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mění se v chmýří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817988" y="4840416"/>
            <a:ext cx="2888996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starší květy jsou bezcenné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59331" y="4367138"/>
            <a:ext cx="1336904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věty i listy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322255" y="5344472"/>
            <a:ext cx="2322559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při nachlazení a kašli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745588" y="5851560"/>
            <a:ext cx="1811009" cy="4001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odběl lékařský</a:t>
            </a:r>
            <a:endParaRPr lang="cs-CZ" sz="2000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1403647" y="323967"/>
            <a:ext cx="4536504" cy="1557421"/>
            <a:chOff x="1403647" y="323967"/>
            <a:chExt cx="4536504" cy="1557421"/>
          </a:xfrm>
        </p:grpSpPr>
        <p:pic>
          <p:nvPicPr>
            <p:cNvPr id="46" name="Picture 2" descr="E:\nápady\škola\berušk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03647" y="323967"/>
              <a:ext cx="1918413" cy="1557421"/>
            </a:xfrm>
            <a:prstGeom prst="rect">
              <a:avLst/>
            </a:prstGeom>
            <a:noFill/>
          </p:spPr>
        </p:pic>
        <p:sp>
          <p:nvSpPr>
            <p:cNvPr id="47" name="Obláček 46"/>
            <p:cNvSpPr/>
            <p:nvPr/>
          </p:nvSpPr>
          <p:spPr>
            <a:xfrm>
              <a:off x="3451704" y="323968"/>
              <a:ext cx="2488447" cy="1080290"/>
            </a:xfrm>
            <a:prstGeom prst="cloudCallout">
              <a:avLst>
                <a:gd name="adj1" fmla="val -62063"/>
                <a:gd name="adj2" fmla="val 888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Výborně!!</a:t>
              </a: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3645095" y="694836"/>
              <a:ext cx="211660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i="1" dirty="0" smtClean="0">
                  <a:solidFill>
                    <a:srgbClr val="FF0000"/>
                  </a:solidFill>
                </a:rPr>
                <a:t>Co víš o této rostlince ?</a:t>
              </a:r>
              <a:endParaRPr lang="cs-CZ" sz="16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4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242" y="121283"/>
            <a:ext cx="2051876" cy="1915711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422" y="2628820"/>
            <a:ext cx="1152128" cy="1075671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9569"/>
            <a:ext cx="1512168" cy="1411819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534" y="1584574"/>
            <a:ext cx="1700668" cy="1587810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532" y="3460744"/>
            <a:ext cx="1152128" cy="1075671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5925616"/>
            <a:ext cx="936104" cy="792088"/>
          </a:xfrm>
          <a:prstGeom prst="actionButtonForwardNex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87584" y="170079"/>
            <a:ext cx="6960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KLIKNI.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627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1" grpId="0"/>
      <p:bldP spid="12" grpId="0"/>
      <p:bldP spid="13" grpId="0"/>
      <p:bldP spid="14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679" y="4094855"/>
            <a:ext cx="2948808" cy="2205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487" y="184207"/>
            <a:ext cx="2886231" cy="2164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202270"/>
            <a:ext cx="2157033" cy="382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522" y="482727"/>
            <a:ext cx="2448272" cy="3263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53693"/>
            <a:ext cx="2316370" cy="3087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806" y="2779599"/>
            <a:ext cx="2653138" cy="2097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779714" y="5401316"/>
            <a:ext cx="4536504" cy="1557421"/>
            <a:chOff x="1403647" y="323967"/>
            <a:chExt cx="4536504" cy="1557421"/>
          </a:xfrm>
        </p:grpSpPr>
        <p:pic>
          <p:nvPicPr>
            <p:cNvPr id="6" name="Picture 2" descr="E:\nápady\škola\beruška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403647" y="323967"/>
              <a:ext cx="1918413" cy="1557421"/>
            </a:xfrm>
            <a:prstGeom prst="rect">
              <a:avLst/>
            </a:prstGeom>
            <a:noFill/>
          </p:spPr>
        </p:pic>
        <p:sp>
          <p:nvSpPr>
            <p:cNvPr id="7" name="Obláček 6"/>
            <p:cNvSpPr/>
            <p:nvPr/>
          </p:nvSpPr>
          <p:spPr>
            <a:xfrm>
              <a:off x="3451704" y="323968"/>
              <a:ext cx="2488447" cy="1080290"/>
            </a:xfrm>
            <a:prstGeom prst="cloudCallout">
              <a:avLst>
                <a:gd name="adj1" fmla="val -62063"/>
                <a:gd name="adj2" fmla="val 8881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Výborně!!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556998" y="706829"/>
              <a:ext cx="23831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Znáš i jiné léčivé rostliny ?</a:t>
              </a:r>
            </a:p>
            <a:p>
              <a:r>
                <a:rPr lang="cs-CZ" sz="800" b="1" i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 </a:t>
              </a:r>
              <a:r>
                <a:rPr lang="cs-CZ" sz="800" b="1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       (Nápovědu získáš kliknutím na obrázek.)</a:t>
              </a:r>
              <a:endParaRPr lang="cs-CZ" sz="800" b="1" i="1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89956" y="414587"/>
            <a:ext cx="1201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h</a:t>
            </a:r>
            <a:r>
              <a:rPr lang="cs-CZ" b="1" dirty="0" smtClean="0">
                <a:solidFill>
                  <a:srgbClr val="FF0000"/>
                </a:solidFill>
              </a:rPr>
              <a:t>luchavka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bílá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43142" y="5216650"/>
            <a:ext cx="164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plicník lékařský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33065" y="4858527"/>
            <a:ext cx="1372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sedmikráska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chudobka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85401" y="70687"/>
            <a:ext cx="1734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itrocel kopinatý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4047" y="6319182"/>
            <a:ext cx="1952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metanka lékařská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4523" y="2323177"/>
            <a:ext cx="2246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ateřídouška obecná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613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99865" y="1823577"/>
            <a:ext cx="8136903" cy="3744804"/>
            <a:chOff x="1174916" y="439652"/>
            <a:chExt cx="4307772" cy="1471048"/>
          </a:xfrm>
        </p:grpSpPr>
        <p:pic>
          <p:nvPicPr>
            <p:cNvPr id="5" name="Picture 2" descr="E:\nápady\škola\berušk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74916" y="445230"/>
              <a:ext cx="2072002" cy="1465470"/>
            </a:xfrm>
            <a:prstGeom prst="rect">
              <a:avLst/>
            </a:prstGeom>
            <a:noFill/>
          </p:spPr>
        </p:pic>
        <p:sp>
          <p:nvSpPr>
            <p:cNvPr id="6" name="Obláček 5"/>
            <p:cNvSpPr/>
            <p:nvPr/>
          </p:nvSpPr>
          <p:spPr>
            <a:xfrm>
              <a:off x="3347863" y="439652"/>
              <a:ext cx="2134825" cy="866070"/>
            </a:xfrm>
            <a:prstGeom prst="cloudCallout">
              <a:avLst>
                <a:gd name="adj1" fmla="val -65537"/>
                <a:gd name="adj2" fmla="val 35402"/>
              </a:avLst>
            </a:prstGeom>
            <a:solidFill>
              <a:schemeClr val="bg1"/>
            </a:solidFill>
            <a:ln w="3175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Výborně!!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73004" y="732678"/>
              <a:ext cx="1884543" cy="3022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i="1" dirty="0" smtClean="0">
                  <a:solidFill>
                    <a:srgbClr val="FF0000"/>
                  </a:solidFill>
                </a:rPr>
                <a:t>Dobrá práce !!</a:t>
              </a:r>
              <a:endParaRPr lang="cs-CZ" sz="4400" b="1" i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8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68" y="4378336"/>
            <a:ext cx="2051876" cy="1915711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973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3783" y="3105834"/>
            <a:ext cx="486658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rozzuřený hro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(hro</a:t>
            </a:r>
            <a:r>
              <a:rPr lang="cs-CZ" sz="3600" dirty="0" smtClean="0">
                <a:solidFill>
                  <a:srgbClr val="FF0000"/>
                </a:solidFill>
              </a:rPr>
              <a:t>cha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7077" y="4003219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444208" y="3429000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86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3783" y="3105834"/>
            <a:ext cx="512948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měkký tvaro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(tvaro</a:t>
            </a:r>
            <a:r>
              <a:rPr lang="cs-CZ" sz="3600" dirty="0" smtClean="0">
                <a:solidFill>
                  <a:srgbClr val="FF0000"/>
                </a:solidFill>
              </a:rPr>
              <a:t>ho</a:t>
            </a:r>
            <a:r>
              <a:rPr lang="cs-CZ" sz="3600" dirty="0" smtClean="0"/>
              <a:t>vý)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34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09817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jelení paro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(paro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020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57052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sto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slámy (sto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6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034759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těžký bato</a:t>
            </a:r>
            <a:r>
              <a:rPr lang="cs-CZ" sz="3600" dirty="0" smtClean="0">
                <a:solidFill>
                  <a:srgbClr val="FF0000"/>
                </a:solidFill>
              </a:rPr>
              <a:t>h </a:t>
            </a:r>
            <a:r>
              <a:rPr lang="cs-CZ" sz="3600" dirty="0" smtClean="0"/>
              <a:t>(bato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85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52271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je to leno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(leno</a:t>
            </a:r>
            <a:r>
              <a:rPr lang="cs-CZ" sz="3600" dirty="0" smtClean="0">
                <a:solidFill>
                  <a:srgbClr val="FF0000"/>
                </a:solidFill>
              </a:rPr>
              <a:t>chu</a:t>
            </a:r>
            <a:r>
              <a:rPr lang="cs-CZ" sz="3600" dirty="0" smtClean="0"/>
              <a:t> !)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63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82715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zelený hrá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(hra</a:t>
            </a:r>
            <a:r>
              <a:rPr lang="cs-CZ" sz="3600" dirty="0" smtClean="0">
                <a:solidFill>
                  <a:srgbClr val="FF0000"/>
                </a:solidFill>
              </a:rPr>
              <a:t>cho</a:t>
            </a:r>
            <a:r>
              <a:rPr lang="cs-CZ" sz="3600" dirty="0" smtClean="0"/>
              <a:t>vka)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74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40869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bře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řeky (bře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20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57259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má výborný či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(či</a:t>
            </a:r>
            <a:r>
              <a:rPr lang="cs-CZ" sz="3600" dirty="0" smtClean="0">
                <a:solidFill>
                  <a:srgbClr val="FF0000"/>
                </a:solidFill>
              </a:rPr>
              <a:t>chá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499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5175263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dlouhý výde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(vyde</a:t>
            </a:r>
            <a:r>
              <a:rPr lang="cs-CZ" sz="3600" dirty="0" smtClean="0">
                <a:solidFill>
                  <a:srgbClr val="FF0000"/>
                </a:solidFill>
              </a:rPr>
              <a:t>chu</a:t>
            </a:r>
            <a:r>
              <a:rPr lang="cs-CZ" sz="3600" dirty="0" smtClean="0"/>
              <a:t>je)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60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94210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vybarvi kru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(kru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16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540128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čerstvý vzdu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(na vzdu</a:t>
            </a:r>
            <a:r>
              <a:rPr lang="cs-CZ" sz="3600" dirty="0" smtClean="0">
                <a:solidFill>
                  <a:srgbClr val="FF0000"/>
                </a:solidFill>
              </a:rPr>
              <a:t>chu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4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31727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vlašský oře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(oře</a:t>
            </a:r>
            <a:r>
              <a:rPr lang="cs-CZ" sz="3600" dirty="0" smtClean="0">
                <a:solidFill>
                  <a:srgbClr val="FF0000"/>
                </a:solidFill>
              </a:rPr>
              <a:t>chy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92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185185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hodný ho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(ho</a:t>
            </a:r>
            <a:r>
              <a:rPr lang="cs-CZ" sz="3600" dirty="0" smtClean="0">
                <a:solidFill>
                  <a:srgbClr val="FF0000"/>
                </a:solidFill>
              </a:rPr>
              <a:t>chu</a:t>
            </a:r>
            <a:r>
              <a:rPr lang="cs-CZ" sz="3600" dirty="0" smtClean="0"/>
              <a:t> !)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951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70237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smutný příbě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(příbě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75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043094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padá sní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(sně</a:t>
            </a:r>
            <a:r>
              <a:rPr lang="cs-CZ" sz="3600" dirty="0" smtClean="0">
                <a:solidFill>
                  <a:srgbClr val="FF0000"/>
                </a:solidFill>
              </a:rPr>
              <a:t>hu</a:t>
            </a:r>
            <a:r>
              <a:rPr lang="cs-CZ" sz="3600" dirty="0" smtClean="0"/>
              <a:t>lák)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5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22154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rozbitý výta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(výta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26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558646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visící rampou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(rampou</a:t>
            </a:r>
            <a:r>
              <a:rPr lang="cs-CZ" sz="3600" dirty="0" smtClean="0">
                <a:solidFill>
                  <a:srgbClr val="FF0000"/>
                </a:solidFill>
              </a:rPr>
              <a:t>chy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55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769191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špatný slu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(naslou</a:t>
            </a:r>
            <a:r>
              <a:rPr lang="cs-CZ" sz="3600" dirty="0" smtClean="0">
                <a:solidFill>
                  <a:srgbClr val="FF0000"/>
                </a:solidFill>
              </a:rPr>
              <a:t>chá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67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973028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Kam ten spě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? (spě</a:t>
            </a:r>
            <a:r>
              <a:rPr lang="cs-CZ" sz="3600" dirty="0" smtClean="0">
                <a:solidFill>
                  <a:srgbClr val="FF0000"/>
                </a:solidFill>
              </a:rPr>
              <a:t>chá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3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52245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utírá pra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(pra</a:t>
            </a:r>
            <a:r>
              <a:rPr lang="cs-CZ" sz="3600" dirty="0" smtClean="0">
                <a:solidFill>
                  <a:srgbClr val="FF0000"/>
                </a:solidFill>
              </a:rPr>
              <a:t>cho</a:t>
            </a:r>
            <a:r>
              <a:rPr lang="cs-CZ" sz="3600" dirty="0" smtClean="0"/>
              <a:t>vka)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88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69199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dřevěný prá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(na pra</a:t>
            </a:r>
            <a:r>
              <a:rPr lang="cs-CZ" sz="3600" dirty="0" smtClean="0">
                <a:solidFill>
                  <a:srgbClr val="FF0000"/>
                </a:solidFill>
              </a:rPr>
              <a:t>hu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55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82829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bě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na 50 m (bě</a:t>
            </a:r>
            <a:r>
              <a:rPr lang="cs-CZ" sz="3600" dirty="0" smtClean="0">
                <a:solidFill>
                  <a:srgbClr val="FF0000"/>
                </a:solidFill>
              </a:rPr>
              <a:t>há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3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96001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zrezivělý ple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</a:t>
            </a:r>
            <a:r>
              <a:rPr lang="cs-CZ" sz="3600" dirty="0"/>
              <a:t>(</a:t>
            </a:r>
            <a:r>
              <a:rPr lang="cs-CZ" sz="3600" dirty="0" smtClean="0"/>
              <a:t>ple</a:t>
            </a:r>
            <a:r>
              <a:rPr lang="cs-CZ" sz="3600" dirty="0" smtClean="0">
                <a:solidFill>
                  <a:srgbClr val="FF0000"/>
                </a:solidFill>
              </a:rPr>
              <a:t>cho</a:t>
            </a:r>
            <a:r>
              <a:rPr lang="cs-CZ" sz="3600" dirty="0" smtClean="0"/>
              <a:t>vý)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20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506895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objednat nocle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(nocle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23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539687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pru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látky (pru</a:t>
            </a:r>
            <a:r>
              <a:rPr lang="cs-CZ" sz="3600" dirty="0" smtClean="0">
                <a:solidFill>
                  <a:srgbClr val="FF0000"/>
                </a:solidFill>
              </a:rPr>
              <a:t>hy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3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5296130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měkoučký me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(me</a:t>
            </a:r>
            <a:r>
              <a:rPr lang="cs-CZ" sz="3600" dirty="0" smtClean="0">
                <a:solidFill>
                  <a:srgbClr val="FF0000"/>
                </a:solidFill>
              </a:rPr>
              <a:t>cho</a:t>
            </a:r>
            <a:r>
              <a:rPr lang="cs-CZ" sz="3600" dirty="0" smtClean="0"/>
              <a:t>vý)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69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46449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prudký sva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(na sva</a:t>
            </a:r>
            <a:r>
              <a:rPr lang="cs-CZ" sz="3600" dirty="0" smtClean="0">
                <a:solidFill>
                  <a:srgbClr val="FF0000"/>
                </a:solidFill>
              </a:rPr>
              <a:t>hu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534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3692036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hodně kni</a:t>
            </a:r>
            <a:r>
              <a:rPr lang="cs-CZ" sz="3600" dirty="0" smtClean="0">
                <a:solidFill>
                  <a:srgbClr val="FF0000"/>
                </a:solidFill>
              </a:rPr>
              <a:t>h</a:t>
            </a:r>
            <a:r>
              <a:rPr lang="cs-CZ" sz="3600" dirty="0" smtClean="0"/>
              <a:t> (kni</a:t>
            </a:r>
            <a:r>
              <a:rPr lang="cs-CZ" sz="3600" dirty="0" smtClean="0">
                <a:solidFill>
                  <a:srgbClr val="FF0000"/>
                </a:solidFill>
              </a:rPr>
              <a:t>ha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31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649" y="1340768"/>
            <a:ext cx="331270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CHYBA !</a:t>
            </a:r>
            <a:endParaRPr lang="cs-CZ" sz="7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47593" y="3105833"/>
            <a:ext cx="4464492" cy="646331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opravy stře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r>
              <a:rPr lang="cs-CZ" sz="3600" dirty="0" smtClean="0"/>
              <a:t> (stře</a:t>
            </a:r>
            <a:r>
              <a:rPr lang="cs-CZ" sz="3600" dirty="0" smtClean="0">
                <a:solidFill>
                  <a:srgbClr val="FF0000"/>
                </a:solidFill>
              </a:rPr>
              <a:t>cha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6" name="Picture 2" descr="E:\nápady\škola\berušk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680" y="4149080"/>
            <a:ext cx="1918413" cy="1557421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6228351" y="3752165"/>
            <a:ext cx="1656184" cy="720080"/>
          </a:xfrm>
          <a:prstGeom prst="cloudCallout">
            <a:avLst>
              <a:gd name="adj1" fmla="val -41390"/>
              <a:gd name="adj2" fmla="val 76009"/>
            </a:avLst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Zkus to znovu.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Domů 7">
            <a:hlinkClick r:id="" action="ppaction://hlinkshowjump?jump=lastslideviewed" highlightClick="1"/>
          </p:cNvPr>
          <p:cNvSpPr/>
          <p:nvPr/>
        </p:nvSpPr>
        <p:spPr>
          <a:xfrm>
            <a:off x="4247964" y="5589240"/>
            <a:ext cx="648072" cy="648072"/>
          </a:xfrm>
          <a:prstGeom prst="actionButtonHom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541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8526" y="1939972"/>
            <a:ext cx="67850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files.lecivapriroda.cz/200001204-90744916dc/podb%C4%9Bl%20kv%C4%9Bty3.jpg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8526" y="1655884"/>
            <a:ext cx="76328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files.lecivapriroda.cz/200001201-d665dd6bef/podb%C4%9Bl%20kv%C4%9Bt%20z%20boku2.jpg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758526" y="1390710"/>
            <a:ext cx="59179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files.lecivapriroda.cz/200001539-4bece4ce75/podb%C4%9Bl%20list.jpg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758526" y="836712"/>
            <a:ext cx="8028384" cy="553998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files.lecivapriroda.cz/200001518-b8d93b931d/podb%C4%9Bl%20chm%C3%BD%C5%99%C3%AD.jpg</a:t>
            </a:r>
            <a:endParaRPr lang="cs-CZ" sz="1400" dirty="0" smtClean="0"/>
          </a:p>
          <a:p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758526" y="1098322"/>
            <a:ext cx="76328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files.lecivapriroda.cz/200001202-9ebc19fb66/podb%C4%9Bl%20kv%C4%9Bt.jpg</a:t>
            </a:r>
            <a:endParaRPr lang="cs-CZ" sz="1400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58998" y="169945"/>
            <a:ext cx="2026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Použité zdroje:</a:t>
            </a:r>
            <a:endParaRPr lang="cs-CZ" sz="24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5541" y="5421945"/>
            <a:ext cx="1992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Vlastní tvorba.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758526" y="271226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/>
              <a:t>Mateřídouška: </a:t>
            </a:r>
            <a:r>
              <a:rPr lang="cs-CZ" sz="1400" dirty="0" smtClean="0">
                <a:hlinkClick r:id="rId7"/>
              </a:rPr>
              <a:t>http://files.lecivapriroda.cz/200002121-e3a40e3fc7/mate%C5%99%C3%ADdou%C5%A1ka%20obecn%C3%A1%20porost1.jpg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758526" y="3429000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/>
              <a:t>Sedmikráska: </a:t>
            </a:r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files.lecivapriroda.cz/200001198-c63eec7389/sedmikr%C3%A1ska_kv%C3%ADtky4.jpg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758526" y="4683281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/>
              <a:t>Hluchavka: </a:t>
            </a:r>
            <a:r>
              <a:rPr lang="cs-CZ" sz="1400" dirty="0" smtClean="0">
                <a:hlinkClick r:id="rId9"/>
              </a:rPr>
              <a:t>http</a:t>
            </a:r>
            <a:r>
              <a:rPr lang="cs-CZ" sz="1400" dirty="0">
                <a:hlinkClick r:id="rId9"/>
              </a:rPr>
              <a:t>://</a:t>
            </a:r>
            <a:r>
              <a:rPr lang="cs-CZ" sz="1400" dirty="0" smtClean="0">
                <a:hlinkClick r:id="rId9"/>
              </a:rPr>
              <a:t>files.lecivapriroda.cz/200001255-96cdf97fd1/hluchavka%20cel%C3%A1%20rostlina.jpg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758526" y="2201775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/>
              <a:t>Pampeliška: </a:t>
            </a:r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files.lecivapriroda.cz/200001225-53f9954f3a/pampeli%C5%A1ka%20kv%C4%9Bt2.jpg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19" name="Obdélník 18"/>
          <p:cNvSpPr/>
          <p:nvPr/>
        </p:nvSpPr>
        <p:spPr>
          <a:xfrm>
            <a:off x="758526" y="393305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/>
              <a:t>Plicník lékařský</a:t>
            </a:r>
            <a:r>
              <a:rPr lang="cs-CZ" sz="1400" dirty="0" smtClean="0"/>
              <a:t>: </a:t>
            </a:r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files.lecivapriroda.cz/200001222-47658485f9/plicn%C3%ADk%20l%C3%A9ka%C5%99sk%C3%BD%20kv%C4%9Bt3.jpg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8526" y="631610"/>
            <a:ext cx="7508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P</a:t>
            </a:r>
            <a:r>
              <a:rPr lang="cs-CZ" sz="1400" b="1" dirty="0" smtClean="0"/>
              <a:t>odběl: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93305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1029</Words>
  <Application>Microsoft Office PowerPoint</Application>
  <PresentationFormat>Předvádění na obrazovce (4:3)</PresentationFormat>
  <Paragraphs>311</Paragraphs>
  <Slides>67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67</vt:i4>
      </vt:variant>
    </vt:vector>
  </HeadingPairs>
  <TitlesOfParts>
    <vt:vector size="6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70</cp:revision>
  <dcterms:created xsi:type="dcterms:W3CDTF">2012-04-06T06:32:12Z</dcterms:created>
  <dcterms:modified xsi:type="dcterms:W3CDTF">2012-06-06T11:55:50Z</dcterms:modified>
</cp:coreProperties>
</file>