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handoutMasterIdLst>
    <p:handoutMasterId r:id="rId35"/>
  </p:handoutMasterIdLst>
  <p:sldIdLst>
    <p:sldId id="28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4" r:id="rId22"/>
    <p:sldId id="276" r:id="rId23"/>
    <p:sldId id="277" r:id="rId24"/>
    <p:sldId id="278" r:id="rId25"/>
    <p:sldId id="281" r:id="rId26"/>
    <p:sldId id="279" r:id="rId27"/>
    <p:sldId id="280" r:id="rId28"/>
    <p:sldId id="282" r:id="rId29"/>
    <p:sldId id="283" r:id="rId30"/>
    <p:sldId id="284" r:id="rId31"/>
    <p:sldId id="285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F7FD30-DF00-49C3-9CBA-64284F935126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8CAC40-AC0B-4D17-B40F-097576B70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8611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AAE79-84AC-43A4-B8BC-46803E07BBB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78C06C-D566-44D6-866F-A42CA0F470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620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78C06C-D566-44D6-866F-A42CA0F470F1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569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78C06C-D566-44D6-866F-A42CA0F470F1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555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78C06C-D566-44D6-866F-A42CA0F470F1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555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D2AF4DF-F154-4566-9A24-EBF74FAD14D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8EFE485-B4CB-4B67-B97F-C32D3E61E0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235638"/>
              </p:ext>
            </p:extLst>
          </p:nvPr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VY_32_INOVACE_5A_06_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PÁROVÉ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SOUHLÁSKY P - B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Slovní zásoba a pravopis v 1.– 3.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ročníku 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9"/>
            <a:ext cx="59721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0411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57855" y="836712"/>
            <a:ext cx="6914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solidFill>
                  <a:srgbClr val="FF0000"/>
                </a:solidFill>
              </a:rPr>
              <a:t>Párové souhlásky  p - 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0222" y="1549609"/>
            <a:ext cx="38726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Autor:  Martina Skalová</a:t>
            </a:r>
          </a:p>
          <a:p>
            <a:r>
              <a:rPr lang="cs-CZ" sz="2400" dirty="0" smtClean="0"/>
              <a:t>               ZŠ Hlušice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0252" y="2551620"/>
            <a:ext cx="853233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Anotace:</a:t>
            </a:r>
          </a:p>
          <a:p>
            <a:r>
              <a:rPr lang="cs-CZ" dirty="0" smtClean="0"/>
              <a:t>Prezentace slouží k zábavnému procvičení psaní párových souhlásek </a:t>
            </a:r>
          </a:p>
          <a:p>
            <a:r>
              <a:rPr lang="cs-CZ" b="1" dirty="0" smtClean="0"/>
              <a:t>p – b </a:t>
            </a:r>
            <a:r>
              <a:rPr lang="cs-CZ" dirty="0" smtClean="0"/>
              <a:t>na konci slov</a:t>
            </a:r>
            <a:r>
              <a:rPr lang="cs-CZ" dirty="0"/>
              <a:t>.</a:t>
            </a:r>
            <a:r>
              <a:rPr lang="cs-CZ" dirty="0" smtClean="0"/>
              <a:t>  </a:t>
            </a:r>
          </a:p>
          <a:p>
            <a:r>
              <a:rPr lang="cs-CZ" dirty="0" smtClean="0"/>
              <a:t>S prezentací mohou</a:t>
            </a:r>
            <a:r>
              <a:rPr lang="cs-CZ" dirty="0"/>
              <a:t> žáci</a:t>
            </a:r>
            <a:r>
              <a:rPr lang="cs-CZ" dirty="0" smtClean="0"/>
              <a:t> pracovat  sami,  správná i nesprávná volba se </a:t>
            </a:r>
          </a:p>
          <a:p>
            <a:r>
              <a:rPr lang="cs-CZ" dirty="0" smtClean="0"/>
              <a:t>projeví animací.</a:t>
            </a:r>
          </a:p>
          <a:p>
            <a:r>
              <a:rPr lang="cs-CZ" dirty="0" smtClean="0"/>
              <a:t>Snímky 28 a 29 slouží jako pracovní listy pro žáky. </a:t>
            </a:r>
            <a:r>
              <a:rPr lang="cs-CZ" sz="1200" dirty="0" smtClean="0"/>
              <a:t>(Tisk 2 snímků na list</a:t>
            </a:r>
            <a:r>
              <a:rPr lang="cs-CZ" sz="1200" dirty="0" smtClean="0"/>
              <a:t>.)</a:t>
            </a:r>
          </a:p>
          <a:p>
            <a:r>
              <a:rPr lang="cs-CZ" dirty="0" smtClean="0"/>
              <a:t>Prezentováno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6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395635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7200" dirty="0">
                  <a:latin typeface="Calibri" pitchFamily="34" charset="0"/>
                  <a:cs typeface="Calibri" pitchFamily="34" charset="0"/>
                </a:rPr>
                <a:t>p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lná káď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ry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925541" y="3508013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r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y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ry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bá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ř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11" name="Zaoblený obdélník 10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450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395635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k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ošík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hu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654744" y="347054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hou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hou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ba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ř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11" name="Zaoblený obdélník 10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02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395635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v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ysoký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slou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234781" y="3469942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sloup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slou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11" name="Zaoblený obdélník 10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577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12174" y="1916832"/>
            <a:ext cx="6680232" cy="2753439"/>
            <a:chOff x="1710432" y="1368059"/>
            <a:chExt cx="6680232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10432" y="2921169"/>
              <a:ext cx="5395635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s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tarý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du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585544" y="3469942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du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dou</a:t>
            </a:r>
            <a:r>
              <a:rPr lang="cs-CZ" sz="3600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11" name="Zaoblený obdélník 10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41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395635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b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olavý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klou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228184" y="3486549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klou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klou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11" name="Zaoblený obdélník 10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972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z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apletený co_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728895" y="3469942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co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co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pá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nek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543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ž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elezný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šrou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688982" y="352621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šrou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šrou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425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n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ěkolik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chalu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895779" y="3492013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chalu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chalou</a:t>
            </a:r>
            <a:r>
              <a:rPr lang="cs-CZ" sz="3600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3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b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ílý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holu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925541" y="3469942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holou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k, holu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bi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39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nechlu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  se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082279" y="3469940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chlu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bí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 se, vychlou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bá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47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d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ětský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zásy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570067" y="3460636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zasy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zásy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py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88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err="1">
                  <a:latin typeface="Calibri" pitchFamily="34" charset="0"/>
                  <a:cs typeface="Calibri" pitchFamily="34" charset="0"/>
                </a:rPr>
                <a:t>k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amárád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Fili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709265" y="3460636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Fili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 !, 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 Fili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po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vi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43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65430" y="1916832"/>
            <a:ext cx="6626976" cy="2753439"/>
            <a:chOff x="1763688" y="1368059"/>
            <a:chExt cx="6626976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921169"/>
              <a:ext cx="590291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z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kažený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chru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804248" y="3471440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 chru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pu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chrou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pe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3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s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mutný pohře_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876256" y="3460636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n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a pohř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bu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pohř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67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d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al mi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sli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915531" y="3471820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s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li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bu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je,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sli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57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o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brovský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jeřá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747465" y="3460636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 jeřá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bu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jeřá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by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7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r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ýžový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náky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444208" y="345133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n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áky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 náky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pu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25745" y="5166602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18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s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kleněný stře_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709265" y="345133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s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tře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stře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pi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na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h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odný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Jaku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381144" y="347024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Jakou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k, 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Jaku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 !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18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legrační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vti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372200" y="3478566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vti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py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Vti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pá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lek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89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Zatru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 na ně !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3840747" y="349201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z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atrou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bí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trou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ba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>
                  <a:latin typeface="Calibri" pitchFamily="34" charset="0"/>
                  <a:cs typeface="Calibri" pitchFamily="34" charset="0"/>
                </a:rPr>
                <a:t>v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elká </a:t>
              </a:r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hlou_ka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726076" y="3469942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hlu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bo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ko, do hlou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k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14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nale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 známku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3487912" y="346994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n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ale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pí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</a:t>
            </a:r>
          </a:p>
          <a:p>
            <a:pPr algn="ctr"/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le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pi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dlo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269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Nezlo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 !!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4917608" y="3469941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</a:t>
            </a:r>
            <a:endParaRPr lang="cs-CZ" sz="7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z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lo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bí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</a:t>
            </a:r>
            <a:r>
              <a:rPr lang="cs-CZ" sz="360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zlo</a:t>
            </a:r>
            <a:r>
              <a:rPr lang="cs-CZ" sz="3600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bi</a:t>
            </a:r>
            <a:r>
              <a:rPr lang="cs-CZ" sz="3600" dirty="0" err="1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vec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>
              <a:hlinkClick r:id="rId3" action="ppaction://hlinksldjump"/>
            </p:cNvPr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3" action="ppaction://hlinksldjump"/>
            </p:cNvPr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/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484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40523" y="1916832"/>
            <a:ext cx="6951883" cy="2753439"/>
            <a:chOff x="1438781" y="1368059"/>
            <a:chExt cx="6951883" cy="275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1438781" y="2921169"/>
              <a:ext cx="6262954" cy="1200329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7200" dirty="0" err="1" smtClean="0">
                  <a:latin typeface="Calibri" pitchFamily="34" charset="0"/>
                  <a:cs typeface="Calibri" pitchFamily="34" charset="0"/>
                </a:rPr>
                <a:t>netu</a:t>
              </a:r>
              <a:r>
                <a:rPr lang="cs-CZ" sz="7200" dirty="0" smtClean="0">
                  <a:latin typeface="Calibri" pitchFamily="34" charset="0"/>
                  <a:cs typeface="Calibri" pitchFamily="34" charset="0"/>
                </a:rPr>
                <a:t>_ ten nůž !</a:t>
              </a:r>
              <a:endParaRPr lang="cs-CZ" sz="7200" dirty="0">
                <a:latin typeface="Calibri" pitchFamily="34" charset="0"/>
                <a:cs typeface="Calibri" pitchFamily="34" charset="0"/>
              </a:endParaRPr>
            </a:p>
          </p:txBody>
        </p:sp>
        <p:pic>
          <p:nvPicPr>
            <p:cNvPr id="1026" name="Picture 2" descr="E:\nápady\škola\čmelák2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18577">
              <a:off x="6384370" y="1368059"/>
              <a:ext cx="2006294" cy="2047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3381297" y="3469942"/>
            <a:ext cx="6799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</a:t>
            </a:r>
          </a:p>
        </p:txBody>
      </p:sp>
      <p:sp>
        <p:nvSpPr>
          <p:cNvPr id="2" name="Obláček 1"/>
          <p:cNvSpPr/>
          <p:nvPr/>
        </p:nvSpPr>
        <p:spPr>
          <a:xfrm flipH="1">
            <a:off x="2625752" y="575808"/>
            <a:ext cx="3492895" cy="2363808"/>
          </a:xfrm>
          <a:prstGeom prst="cloudCallout">
            <a:avLst>
              <a:gd name="adj1" fmla="val -71629"/>
              <a:gd name="adj2" fmla="val 33797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t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pý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, ztu</a:t>
            </a:r>
            <a:r>
              <a:rPr lang="cs-CZ" sz="36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pe</a:t>
            </a:r>
            <a:r>
              <a:rPr lang="cs-CZ" sz="3600" dirty="0" smtClean="0">
                <a:ln w="1905"/>
                <a:solidFill>
                  <a:schemeClr val="bg1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ný</a:t>
            </a:r>
            <a:endParaRPr lang="cs-CZ" sz="36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55929" y="5171808"/>
            <a:ext cx="1010144" cy="1263495"/>
            <a:chOff x="4614592" y="5032124"/>
            <a:chExt cx="1010144" cy="1263495"/>
          </a:xfrm>
        </p:grpSpPr>
        <p:sp>
          <p:nvSpPr>
            <p:cNvPr id="8" name="Zaoblený obdélník 7"/>
            <p:cNvSpPr/>
            <p:nvPr/>
          </p:nvSpPr>
          <p:spPr>
            <a:xfrm>
              <a:off x="4614592" y="5143491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804210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p</a:t>
              </a:r>
              <a:endParaRPr lang="cs-CZ" sz="7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6720" y="5176925"/>
            <a:ext cx="1010144" cy="1260501"/>
            <a:chOff x="3519265" y="5032124"/>
            <a:chExt cx="1010144" cy="1260501"/>
          </a:xfrm>
        </p:grpSpPr>
        <p:sp>
          <p:nvSpPr>
            <p:cNvPr id="3" name="Zaoblený obdélník 2">
              <a:hlinkClick r:id="rId3" action="ppaction://hlinksldjump"/>
            </p:cNvPr>
            <p:cNvSpPr/>
            <p:nvPr/>
          </p:nvSpPr>
          <p:spPr>
            <a:xfrm>
              <a:off x="3519265" y="5140497"/>
              <a:ext cx="1010144" cy="1152128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3" action="ppaction://hlinksldjump"/>
            </p:cNvPr>
            <p:cNvSpPr txBox="1"/>
            <p:nvPr/>
          </p:nvSpPr>
          <p:spPr>
            <a:xfrm>
              <a:off x="3692205" y="5032124"/>
              <a:ext cx="679994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rgbClr val="FF0000"/>
                  </a:solidFill>
                  <a:latin typeface="Calibri" pitchFamily="34" charset="0"/>
                  <a:cs typeface="Calibri" pitchFamily="34" charset="0"/>
                </a:rPr>
                <a:t>b</a:t>
              </a:r>
            </a:p>
          </p:txBody>
        </p:sp>
      </p:grp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100392" y="6124959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61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0691" y="945097"/>
            <a:ext cx="1937518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výko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vti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klou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chlé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škralou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šrou</a:t>
            </a:r>
            <a:r>
              <a:rPr lang="cs-CZ" sz="3200" dirty="0" smtClean="0"/>
              <a:t>_</a:t>
            </a:r>
          </a:p>
          <a:p>
            <a:endParaRPr lang="cs-CZ" sz="3200" dirty="0"/>
          </a:p>
        </p:txBody>
      </p:sp>
      <p:sp>
        <p:nvSpPr>
          <p:cNvPr id="23" name="TextovéPole 22">
            <a:hlinkClick r:id="rId3" action="ppaction://hlinksldjump"/>
          </p:cNvPr>
          <p:cNvSpPr txBox="1"/>
          <p:nvPr/>
        </p:nvSpPr>
        <p:spPr>
          <a:xfrm>
            <a:off x="5491841" y="5828167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11655" y="5828167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>
            <a:hlinkClick r:id="rId3" action="ppaction://hlinksldjump"/>
          </p:cNvPr>
          <p:cNvSpPr txBox="1"/>
          <p:nvPr/>
        </p:nvSpPr>
        <p:spPr>
          <a:xfrm>
            <a:off x="5491841" y="4820055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11655" y="4820055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>
            <a:hlinkClick r:id="rId3" action="ppaction://hlinksldjump"/>
          </p:cNvPr>
          <p:cNvSpPr txBox="1"/>
          <p:nvPr/>
        </p:nvSpPr>
        <p:spPr>
          <a:xfrm>
            <a:off x="5490420" y="3888555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10234" y="3888555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68107" y="961759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>
            <a:hlinkClick r:id="rId3" action="ppaction://hlinksldjump"/>
          </p:cNvPr>
          <p:cNvSpPr txBox="1"/>
          <p:nvPr/>
        </p:nvSpPr>
        <p:spPr>
          <a:xfrm>
            <a:off x="6387921" y="961759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468107" y="2875839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>
            <a:hlinkClick r:id="rId3" action="ppaction://hlinksldjump"/>
          </p:cNvPr>
          <p:cNvSpPr txBox="1"/>
          <p:nvPr/>
        </p:nvSpPr>
        <p:spPr>
          <a:xfrm>
            <a:off x="6387921" y="2875839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468107" y="1945156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>
            <a:hlinkClick r:id="rId3" action="ppaction://hlinksldjump"/>
          </p:cNvPr>
          <p:cNvSpPr txBox="1"/>
          <p:nvPr/>
        </p:nvSpPr>
        <p:spPr>
          <a:xfrm>
            <a:off x="6387921" y="1945156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96646" y="952286"/>
            <a:ext cx="230425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/>
              <a:t>stro</a:t>
            </a:r>
            <a:r>
              <a:rPr lang="cs-CZ" sz="3200" dirty="0" smtClean="0"/>
              <a:t>_</a:t>
            </a:r>
          </a:p>
          <a:p>
            <a:endParaRPr lang="cs-CZ" sz="3200" dirty="0"/>
          </a:p>
          <a:p>
            <a:r>
              <a:rPr lang="cs-CZ" sz="3200" dirty="0" smtClean="0"/>
              <a:t>stře_</a:t>
            </a:r>
          </a:p>
          <a:p>
            <a:endParaRPr lang="cs-CZ" sz="3200" dirty="0"/>
          </a:p>
          <a:p>
            <a:r>
              <a:rPr lang="cs-CZ" sz="3200" dirty="0" smtClean="0"/>
              <a:t>skle_</a:t>
            </a:r>
          </a:p>
          <a:p>
            <a:endParaRPr lang="cs-CZ" sz="3200" dirty="0"/>
          </a:p>
          <a:p>
            <a:r>
              <a:rPr lang="cs-CZ" sz="3200" dirty="0" err="1" smtClean="0"/>
              <a:t>ry_ka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 smtClean="0"/>
              <a:t>ozdů_ka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 smtClean="0"/>
              <a:t>tru_ka</a:t>
            </a:r>
            <a:endParaRPr lang="cs-CZ" sz="3200" dirty="0"/>
          </a:p>
        </p:txBody>
      </p:sp>
      <p:sp>
        <p:nvSpPr>
          <p:cNvPr id="59" name="TextovéPole 58">
            <a:hlinkClick r:id="rId3" action="ppaction://hlinksldjump"/>
          </p:cNvPr>
          <p:cNvSpPr txBox="1"/>
          <p:nvPr/>
        </p:nvSpPr>
        <p:spPr>
          <a:xfrm>
            <a:off x="654634" y="5754902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74448" y="5754902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54634" y="4746790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574448" y="4746790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>
            <a:hlinkClick r:id="rId3" action="ppaction://hlinksldjump"/>
          </p:cNvPr>
          <p:cNvSpPr txBox="1"/>
          <p:nvPr/>
        </p:nvSpPr>
        <p:spPr>
          <a:xfrm>
            <a:off x="653213" y="3815290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73027" y="3815290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30900" y="888494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>
            <a:hlinkClick r:id="rId3" action="ppaction://hlinksldjump"/>
          </p:cNvPr>
          <p:cNvSpPr txBox="1"/>
          <p:nvPr/>
        </p:nvSpPr>
        <p:spPr>
          <a:xfrm>
            <a:off x="1550714" y="888494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>
            <a:hlinkClick r:id="rId3" action="ppaction://hlinksldjump"/>
          </p:cNvPr>
          <p:cNvSpPr txBox="1"/>
          <p:nvPr/>
        </p:nvSpPr>
        <p:spPr>
          <a:xfrm>
            <a:off x="630900" y="2802574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550714" y="2802574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30900" y="1871891"/>
            <a:ext cx="471604" cy="584775"/>
          </a:xfrm>
          <a:prstGeom prst="rect">
            <a:avLst/>
          </a:prstGeom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>
            <a:hlinkClick r:id="rId3" action="ppaction://hlinksldjump"/>
          </p:cNvPr>
          <p:cNvSpPr txBox="1"/>
          <p:nvPr/>
        </p:nvSpPr>
        <p:spPr>
          <a:xfrm>
            <a:off x="1550714" y="1871891"/>
            <a:ext cx="471604" cy="584775"/>
          </a:xfrm>
          <a:prstGeom prst="rect">
            <a:avLst/>
          </a:prstGeom>
          <a:solidFill>
            <a:schemeClr val="bg1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3519" y="2910024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891882" y="3870546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606726" y="1930469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7702594" y="2883873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509510" y="5816517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828201" y="4820055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308304" y="3867545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026112" y="5801227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047872" y="945097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7702594" y="961759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3563060" y="4859636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7702594" y="1945156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73" name="Tlačítko akce: Dopředu nebo Další 72">
            <a:hlinkClick r:id="" action="ppaction://hlinkshowjump?jump=nextslide" highlightClick="1"/>
          </p:cNvPr>
          <p:cNvSpPr/>
          <p:nvPr/>
        </p:nvSpPr>
        <p:spPr>
          <a:xfrm>
            <a:off x="3923928" y="6116294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7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800" decel="100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8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6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800" decel="100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800" decel="100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800" decel="100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800" decel="100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800" decel="100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800" decel="100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800" decel="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0" decel="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5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800" decel="100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800" decel="100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800" decel="100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800" decel="100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9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20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800" decel="10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800" decel="100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800" decel="100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800" decel="100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800" decel="100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800" decel="100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800" decel="100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800" decel="100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8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800" decel="100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800" decel="100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800" decel="100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800" decel="100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1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2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800" decel="100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800" decel="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800" decel="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800" decel="100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  <p:bldP spid="27" grpId="0" animBg="1"/>
      <p:bldP spid="30" grpId="0" animBg="1"/>
      <p:bldP spid="32" grpId="0" animBg="1"/>
      <p:bldP spid="35" grpId="0" animBg="1"/>
      <p:bldP spid="38" grpId="0" animBg="1"/>
      <p:bldP spid="60" grpId="0" animBg="1"/>
      <p:bldP spid="57" grpId="0" animBg="1"/>
      <p:bldP spid="56" grpId="0" animBg="1"/>
      <p:bldP spid="53" grpId="0" animBg="1"/>
      <p:bldP spid="52" grpId="0" animBg="1"/>
      <p:bldP spid="49" grpId="0" animBg="1"/>
      <p:bldP spid="3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5717" y="878374"/>
            <a:ext cx="2081788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v</a:t>
            </a:r>
            <a:r>
              <a:rPr lang="cs-CZ" sz="3200" dirty="0" err="1" smtClean="0"/>
              <a:t>ýko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err="1"/>
              <a:t>v</a:t>
            </a:r>
            <a:r>
              <a:rPr lang="cs-CZ" sz="3200" dirty="0" err="1" smtClean="0"/>
              <a:t>ti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err="1"/>
              <a:t>k</a:t>
            </a:r>
            <a:r>
              <a:rPr lang="cs-CZ" sz="3200" dirty="0" err="1" smtClean="0"/>
              <a:t>lou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err="1"/>
              <a:t>c</a:t>
            </a:r>
            <a:r>
              <a:rPr lang="cs-CZ" sz="3200" dirty="0" err="1" smtClean="0"/>
              <a:t>hlé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err="1"/>
              <a:t>š</a:t>
            </a:r>
            <a:r>
              <a:rPr lang="cs-CZ" sz="3200" dirty="0" err="1" smtClean="0"/>
              <a:t>kralou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err="1"/>
              <a:t>š</a:t>
            </a:r>
            <a:r>
              <a:rPr lang="cs-CZ" sz="3200" dirty="0" err="1" smtClean="0"/>
              <a:t>rou</a:t>
            </a:r>
            <a:r>
              <a:rPr lang="cs-CZ" sz="3200" dirty="0" smtClean="0"/>
              <a:t> _</a:t>
            </a:r>
          </a:p>
          <a:p>
            <a:endParaRPr lang="cs-CZ" sz="3200" dirty="0"/>
          </a:p>
        </p:txBody>
      </p:sp>
      <p:grpSp>
        <p:nvGrpSpPr>
          <p:cNvPr id="41" name="Skupina 40"/>
          <p:cNvGrpSpPr/>
          <p:nvPr/>
        </p:nvGrpSpPr>
        <p:grpSpPr>
          <a:xfrm>
            <a:off x="5468107" y="961759"/>
            <a:ext cx="1384694" cy="5451183"/>
            <a:chOff x="7528477" y="1010863"/>
            <a:chExt cx="1384694" cy="5451183"/>
          </a:xfrm>
        </p:grpSpPr>
        <p:grpSp>
          <p:nvGrpSpPr>
            <p:cNvPr id="22" name="Skupina 21"/>
            <p:cNvGrpSpPr/>
            <p:nvPr/>
          </p:nvGrpSpPr>
          <p:grpSpPr>
            <a:xfrm>
              <a:off x="7552211" y="5877271"/>
              <a:ext cx="1360960" cy="584775"/>
              <a:chOff x="3071635" y="6273225"/>
              <a:chExt cx="1360960" cy="584775"/>
            </a:xfrm>
          </p:grpSpPr>
          <p:sp>
            <p:nvSpPr>
              <p:cNvPr id="23" name="TextovéPole 22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7552211" y="4869159"/>
              <a:ext cx="1360960" cy="584775"/>
              <a:chOff x="3071635" y="6273225"/>
              <a:chExt cx="1360960" cy="584775"/>
            </a:xfrm>
          </p:grpSpPr>
          <p:sp>
            <p:nvSpPr>
              <p:cNvPr id="26" name="TextovéPole 25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7550790" y="3937659"/>
              <a:ext cx="1360960" cy="584775"/>
              <a:chOff x="3071635" y="6273225"/>
              <a:chExt cx="1360960" cy="584775"/>
            </a:xfrm>
          </p:grpSpPr>
          <p:sp>
            <p:nvSpPr>
              <p:cNvPr id="29" name="TextovéPole 28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7528477" y="1010863"/>
              <a:ext cx="1360960" cy="584775"/>
              <a:chOff x="3071635" y="6273225"/>
              <a:chExt cx="1360960" cy="584775"/>
            </a:xfrm>
          </p:grpSpPr>
          <p:sp>
            <p:nvSpPr>
              <p:cNvPr id="32" name="TextovéPole 31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7528477" y="2924943"/>
              <a:ext cx="1360960" cy="584775"/>
              <a:chOff x="3071635" y="6273225"/>
              <a:chExt cx="1360960" cy="584775"/>
            </a:xfrm>
          </p:grpSpPr>
          <p:sp>
            <p:nvSpPr>
              <p:cNvPr id="35" name="TextovéPole 34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7528477" y="1994260"/>
              <a:ext cx="1360960" cy="584775"/>
              <a:chOff x="3071635" y="6273225"/>
              <a:chExt cx="1360960" cy="584775"/>
            </a:xfrm>
          </p:grpSpPr>
          <p:sp>
            <p:nvSpPr>
              <p:cNvPr id="38" name="TextovéPole 37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</p:grpSp>
      <p:sp>
        <p:nvSpPr>
          <p:cNvPr id="40" name="Obdélník 39"/>
          <p:cNvSpPr/>
          <p:nvPr/>
        </p:nvSpPr>
        <p:spPr>
          <a:xfrm>
            <a:off x="6896646" y="952286"/>
            <a:ext cx="230425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/>
              <a:t>stro</a:t>
            </a:r>
            <a:r>
              <a:rPr lang="cs-CZ" sz="3200" dirty="0"/>
              <a:t> </a:t>
            </a:r>
            <a:r>
              <a:rPr lang="cs-CZ" sz="3200" dirty="0" smtClean="0"/>
              <a:t>_</a:t>
            </a:r>
          </a:p>
          <a:p>
            <a:endParaRPr lang="cs-CZ" sz="3200" dirty="0"/>
          </a:p>
          <a:p>
            <a:r>
              <a:rPr lang="cs-CZ" sz="3200" dirty="0"/>
              <a:t>stře </a:t>
            </a:r>
            <a:r>
              <a:rPr lang="cs-CZ" sz="3200" dirty="0" smtClean="0"/>
              <a:t>_</a:t>
            </a:r>
          </a:p>
          <a:p>
            <a:endParaRPr lang="cs-CZ" sz="3200" dirty="0"/>
          </a:p>
          <a:p>
            <a:r>
              <a:rPr lang="cs-CZ" sz="3200" dirty="0"/>
              <a:t>skle </a:t>
            </a:r>
            <a:r>
              <a:rPr lang="cs-CZ" sz="3200" dirty="0" smtClean="0"/>
              <a:t>_</a:t>
            </a:r>
          </a:p>
          <a:p>
            <a:endParaRPr lang="cs-CZ" sz="3200" dirty="0"/>
          </a:p>
          <a:p>
            <a:r>
              <a:rPr lang="cs-CZ" sz="3200" dirty="0" err="1"/>
              <a:t>ry</a:t>
            </a:r>
            <a:r>
              <a:rPr lang="cs-CZ" sz="3200" dirty="0"/>
              <a:t> _ </a:t>
            </a:r>
            <a:r>
              <a:rPr lang="cs-CZ" sz="3200" dirty="0" err="1" smtClean="0"/>
              <a:t>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/>
              <a:t>ozdů</a:t>
            </a:r>
            <a:r>
              <a:rPr lang="cs-CZ" sz="3200" dirty="0"/>
              <a:t> _ </a:t>
            </a:r>
            <a:r>
              <a:rPr lang="cs-CZ" sz="3200" dirty="0" err="1" smtClean="0"/>
              <a:t>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/>
              <a:t>tru</a:t>
            </a:r>
            <a:r>
              <a:rPr lang="cs-CZ" sz="3200" dirty="0"/>
              <a:t> _ </a:t>
            </a:r>
            <a:r>
              <a:rPr lang="cs-CZ" sz="3200" dirty="0" err="1"/>
              <a:t>ka</a:t>
            </a:r>
            <a:endParaRPr lang="cs-CZ" sz="3200" dirty="0"/>
          </a:p>
        </p:txBody>
      </p:sp>
      <p:grpSp>
        <p:nvGrpSpPr>
          <p:cNvPr id="42" name="Skupina 41"/>
          <p:cNvGrpSpPr/>
          <p:nvPr/>
        </p:nvGrpSpPr>
        <p:grpSpPr>
          <a:xfrm>
            <a:off x="107504" y="821771"/>
            <a:ext cx="1384694" cy="5451183"/>
            <a:chOff x="7528477" y="1010863"/>
            <a:chExt cx="1384694" cy="5451183"/>
          </a:xfrm>
        </p:grpSpPr>
        <p:grpSp>
          <p:nvGrpSpPr>
            <p:cNvPr id="43" name="Skupina 42"/>
            <p:cNvGrpSpPr/>
            <p:nvPr/>
          </p:nvGrpSpPr>
          <p:grpSpPr>
            <a:xfrm>
              <a:off x="7552211" y="5877271"/>
              <a:ext cx="1360960" cy="584775"/>
              <a:chOff x="3071635" y="6273225"/>
              <a:chExt cx="1360960" cy="584775"/>
            </a:xfrm>
          </p:grpSpPr>
          <p:sp>
            <p:nvSpPr>
              <p:cNvPr id="59" name="TextovéPole 58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60" name="TextovéPole 59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7552211" y="4869159"/>
              <a:ext cx="1360960" cy="584775"/>
              <a:chOff x="3071635" y="6273225"/>
              <a:chExt cx="1360960" cy="584775"/>
            </a:xfrm>
          </p:grpSpPr>
          <p:sp>
            <p:nvSpPr>
              <p:cNvPr id="57" name="TextovéPole 56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7550790" y="3937659"/>
              <a:ext cx="1360960" cy="584775"/>
              <a:chOff x="3071635" y="6273225"/>
              <a:chExt cx="1360960" cy="584775"/>
            </a:xfrm>
          </p:grpSpPr>
          <p:sp>
            <p:nvSpPr>
              <p:cNvPr id="55" name="TextovéPole 54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7528477" y="1010863"/>
              <a:ext cx="1360960" cy="584775"/>
              <a:chOff x="3071635" y="6273225"/>
              <a:chExt cx="1360960" cy="584775"/>
            </a:xfrm>
          </p:grpSpPr>
          <p:sp>
            <p:nvSpPr>
              <p:cNvPr id="53" name="TextovéPole 52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7" name="Skupina 46"/>
            <p:cNvGrpSpPr/>
            <p:nvPr/>
          </p:nvGrpSpPr>
          <p:grpSpPr>
            <a:xfrm>
              <a:off x="7528477" y="2924943"/>
              <a:ext cx="1360960" cy="584775"/>
              <a:chOff x="3071635" y="6273225"/>
              <a:chExt cx="1360960" cy="584775"/>
            </a:xfrm>
          </p:grpSpPr>
          <p:sp>
            <p:nvSpPr>
              <p:cNvPr id="51" name="TextovéPole 50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7528477" y="1994260"/>
              <a:ext cx="1360960" cy="584775"/>
              <a:chOff x="3071635" y="6273225"/>
              <a:chExt cx="1360960" cy="584775"/>
            </a:xfrm>
          </p:grpSpPr>
          <p:sp>
            <p:nvSpPr>
              <p:cNvPr id="49" name="TextovéPole 48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</p:grpSp>
      <p:pic>
        <p:nvPicPr>
          <p:cNvPr id="1026" name="Picture 2" descr="E:\nápady\škola\BERUŠ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089" y="-117272"/>
            <a:ext cx="1185044" cy="96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79092" y="130040"/>
            <a:ext cx="30203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Zakroužkuj správné písmenko.</a:t>
            </a:r>
            <a:endParaRPr lang="cs-CZ" sz="1400" i="1" dirty="0"/>
          </a:p>
        </p:txBody>
      </p:sp>
      <p:sp>
        <p:nvSpPr>
          <p:cNvPr id="61" name="Tlačítko akce: Dopředu nebo Další 60">
            <a:hlinkClick r:id="" action="ppaction://hlinkshowjump?jump=nextslide" highlightClick="1"/>
          </p:cNvPr>
          <p:cNvSpPr/>
          <p:nvPr/>
        </p:nvSpPr>
        <p:spPr>
          <a:xfrm>
            <a:off x="3851920" y="6151142"/>
            <a:ext cx="919519" cy="6206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674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5717" y="878374"/>
            <a:ext cx="2426433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co_</a:t>
            </a:r>
          </a:p>
          <a:p>
            <a:endParaRPr lang="cs-CZ" sz="3200" dirty="0" smtClean="0"/>
          </a:p>
          <a:p>
            <a:r>
              <a:rPr lang="cs-CZ" sz="3200" dirty="0" smtClean="0"/>
              <a:t>pohře_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slou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/>
              <a:t>p</a:t>
            </a:r>
            <a:r>
              <a:rPr lang="cs-CZ" sz="3200" dirty="0" smtClean="0"/>
              <a:t>sí </a:t>
            </a:r>
            <a:r>
              <a:rPr lang="cs-CZ" sz="3200" dirty="0" err="1" smtClean="0"/>
              <a:t>chlu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/>
              <a:t>z</a:t>
            </a:r>
            <a:r>
              <a:rPr lang="cs-CZ" sz="3200" dirty="0" smtClean="0"/>
              <a:t>elený </a:t>
            </a:r>
            <a:r>
              <a:rPr lang="cs-CZ" sz="3200" dirty="0" err="1" smtClean="0"/>
              <a:t>du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err="1"/>
              <a:t>j</a:t>
            </a:r>
            <a:r>
              <a:rPr lang="cs-CZ" sz="3200" dirty="0" err="1" smtClean="0"/>
              <a:t>estřá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grpSp>
        <p:nvGrpSpPr>
          <p:cNvPr id="41" name="Skupina 40"/>
          <p:cNvGrpSpPr/>
          <p:nvPr/>
        </p:nvGrpSpPr>
        <p:grpSpPr>
          <a:xfrm>
            <a:off x="5468107" y="961759"/>
            <a:ext cx="1384694" cy="5451183"/>
            <a:chOff x="7528477" y="1010863"/>
            <a:chExt cx="1384694" cy="5451183"/>
          </a:xfrm>
        </p:grpSpPr>
        <p:grpSp>
          <p:nvGrpSpPr>
            <p:cNvPr id="22" name="Skupina 21"/>
            <p:cNvGrpSpPr/>
            <p:nvPr/>
          </p:nvGrpSpPr>
          <p:grpSpPr>
            <a:xfrm>
              <a:off x="7552211" y="5877271"/>
              <a:ext cx="1360960" cy="584775"/>
              <a:chOff x="3071635" y="6273225"/>
              <a:chExt cx="1360960" cy="584775"/>
            </a:xfrm>
          </p:grpSpPr>
          <p:sp>
            <p:nvSpPr>
              <p:cNvPr id="23" name="TextovéPole 22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7552211" y="4869159"/>
              <a:ext cx="1360960" cy="584775"/>
              <a:chOff x="3071635" y="6273225"/>
              <a:chExt cx="1360960" cy="584775"/>
            </a:xfrm>
          </p:grpSpPr>
          <p:sp>
            <p:nvSpPr>
              <p:cNvPr id="26" name="TextovéPole 25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7550790" y="3937659"/>
              <a:ext cx="1360960" cy="584775"/>
              <a:chOff x="3071635" y="6273225"/>
              <a:chExt cx="1360960" cy="584775"/>
            </a:xfrm>
          </p:grpSpPr>
          <p:sp>
            <p:nvSpPr>
              <p:cNvPr id="29" name="TextovéPole 28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7528477" y="1010863"/>
              <a:ext cx="1360960" cy="584775"/>
              <a:chOff x="3071635" y="6273225"/>
              <a:chExt cx="1360960" cy="584775"/>
            </a:xfrm>
          </p:grpSpPr>
          <p:sp>
            <p:nvSpPr>
              <p:cNvPr id="32" name="TextovéPole 31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7528477" y="2924943"/>
              <a:ext cx="1360960" cy="584775"/>
              <a:chOff x="3071635" y="6273225"/>
              <a:chExt cx="1360960" cy="584775"/>
            </a:xfrm>
          </p:grpSpPr>
          <p:sp>
            <p:nvSpPr>
              <p:cNvPr id="35" name="TextovéPole 34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7528477" y="1994260"/>
              <a:ext cx="1360960" cy="584775"/>
              <a:chOff x="3071635" y="6273225"/>
              <a:chExt cx="1360960" cy="584775"/>
            </a:xfrm>
          </p:grpSpPr>
          <p:sp>
            <p:nvSpPr>
              <p:cNvPr id="38" name="TextovéPole 37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</p:grpSp>
      <p:sp>
        <p:nvSpPr>
          <p:cNvPr id="40" name="Obdélník 39"/>
          <p:cNvSpPr/>
          <p:nvPr/>
        </p:nvSpPr>
        <p:spPr>
          <a:xfrm>
            <a:off x="6896646" y="952286"/>
            <a:ext cx="230425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kra_</a:t>
            </a:r>
          </a:p>
          <a:p>
            <a:endParaRPr lang="cs-CZ" sz="3200" dirty="0"/>
          </a:p>
          <a:p>
            <a:r>
              <a:rPr lang="cs-CZ" sz="3200" dirty="0" err="1"/>
              <a:t>c</a:t>
            </a:r>
            <a:r>
              <a:rPr lang="cs-CZ" sz="3200" dirty="0" err="1" smtClean="0"/>
              <a:t>hla</a:t>
            </a:r>
            <a:r>
              <a:rPr lang="cs-CZ" sz="3200" dirty="0" smtClean="0"/>
              <a:t>_</a:t>
            </a:r>
          </a:p>
          <a:p>
            <a:endParaRPr lang="cs-CZ" sz="3200" dirty="0" smtClean="0"/>
          </a:p>
          <a:p>
            <a:r>
              <a:rPr lang="cs-CZ" sz="3200" dirty="0" smtClean="0"/>
              <a:t>so_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hlou_ka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 smtClean="0"/>
              <a:t>so_ka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err="1"/>
              <a:t>v</a:t>
            </a:r>
            <a:r>
              <a:rPr lang="cs-CZ" sz="3200" dirty="0" err="1" smtClean="0"/>
              <a:t>ýko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grpSp>
        <p:nvGrpSpPr>
          <p:cNvPr id="42" name="Skupina 41"/>
          <p:cNvGrpSpPr/>
          <p:nvPr/>
        </p:nvGrpSpPr>
        <p:grpSpPr>
          <a:xfrm>
            <a:off x="107504" y="821771"/>
            <a:ext cx="1384694" cy="5451183"/>
            <a:chOff x="7528477" y="1010863"/>
            <a:chExt cx="1384694" cy="5451183"/>
          </a:xfrm>
        </p:grpSpPr>
        <p:grpSp>
          <p:nvGrpSpPr>
            <p:cNvPr id="43" name="Skupina 42"/>
            <p:cNvGrpSpPr/>
            <p:nvPr/>
          </p:nvGrpSpPr>
          <p:grpSpPr>
            <a:xfrm>
              <a:off x="7552211" y="5877271"/>
              <a:ext cx="1360960" cy="584775"/>
              <a:chOff x="3071635" y="6273225"/>
              <a:chExt cx="1360960" cy="584775"/>
            </a:xfrm>
          </p:grpSpPr>
          <p:sp>
            <p:nvSpPr>
              <p:cNvPr id="59" name="TextovéPole 58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60" name="TextovéPole 59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7552211" y="4869159"/>
              <a:ext cx="1360960" cy="584775"/>
              <a:chOff x="3071635" y="6273225"/>
              <a:chExt cx="1360960" cy="584775"/>
            </a:xfrm>
          </p:grpSpPr>
          <p:sp>
            <p:nvSpPr>
              <p:cNvPr id="57" name="TextovéPole 56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7550790" y="3937659"/>
              <a:ext cx="1360960" cy="584775"/>
              <a:chOff x="3071635" y="6273225"/>
              <a:chExt cx="1360960" cy="584775"/>
            </a:xfrm>
          </p:grpSpPr>
          <p:sp>
            <p:nvSpPr>
              <p:cNvPr id="55" name="TextovéPole 54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7528477" y="1010863"/>
              <a:ext cx="1360960" cy="584775"/>
              <a:chOff x="3071635" y="6273225"/>
              <a:chExt cx="1360960" cy="584775"/>
            </a:xfrm>
          </p:grpSpPr>
          <p:sp>
            <p:nvSpPr>
              <p:cNvPr id="53" name="TextovéPole 52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7" name="Skupina 46"/>
            <p:cNvGrpSpPr/>
            <p:nvPr/>
          </p:nvGrpSpPr>
          <p:grpSpPr>
            <a:xfrm>
              <a:off x="7528477" y="2924943"/>
              <a:ext cx="1360960" cy="584775"/>
              <a:chOff x="3071635" y="6273225"/>
              <a:chExt cx="1360960" cy="584775"/>
            </a:xfrm>
          </p:grpSpPr>
          <p:sp>
            <p:nvSpPr>
              <p:cNvPr id="51" name="TextovéPole 50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7528477" y="1994260"/>
              <a:ext cx="1360960" cy="584775"/>
              <a:chOff x="3071635" y="6273225"/>
              <a:chExt cx="1360960" cy="584775"/>
            </a:xfrm>
          </p:grpSpPr>
          <p:sp>
            <p:nvSpPr>
              <p:cNvPr id="49" name="TextovéPole 48"/>
              <p:cNvSpPr txBox="1"/>
              <p:nvPr/>
            </p:nvSpPr>
            <p:spPr>
              <a:xfrm>
                <a:off x="3071635" y="6273225"/>
                <a:ext cx="441146" cy="584775"/>
              </a:xfrm>
              <a:prstGeom prst="rect">
                <a:avLst/>
              </a:prstGeom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p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3991449" y="6273225"/>
                <a:ext cx="441146" cy="584775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ysClr val="windowText" lastClr="000000"/>
                    </a:solidFill>
                  </a:rPr>
                  <a:t>b</a:t>
                </a:r>
                <a:endParaRPr lang="cs-CZ" sz="3200" dirty="0">
                  <a:solidFill>
                    <a:sysClr val="windowText" lastClr="000000"/>
                  </a:solidFill>
                </a:endParaRPr>
              </a:p>
            </p:txBody>
          </p:sp>
        </p:grpSp>
      </p:grpSp>
      <p:pic>
        <p:nvPicPr>
          <p:cNvPr id="1026" name="Picture 2" descr="E:\nápady\škola\BERUŠ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089" y="-117272"/>
            <a:ext cx="1185044" cy="96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79092" y="130040"/>
            <a:ext cx="26372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Vybarvi správné písmenko.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21322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:\nápady\škola\čmelák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8577">
            <a:off x="4881877" y="3127833"/>
            <a:ext cx="2730293" cy="278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 flipH="1">
            <a:off x="1979712" y="980728"/>
            <a:ext cx="3708918" cy="2507824"/>
          </a:xfrm>
          <a:prstGeom prst="cloudCallout">
            <a:avLst>
              <a:gd name="adj1" fmla="val -70071"/>
              <a:gd name="adj2" fmla="val 47612"/>
            </a:avLst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   Chyba!!</a:t>
            </a:r>
          </a:p>
          <a:p>
            <a:r>
              <a:rPr lang="cs-CZ" sz="2800" b="1" dirty="0" smtClean="0">
                <a:ln w="1905"/>
                <a:solidFill>
                  <a:schemeClr val="accent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Zkus to znovu.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402122" y="4005064"/>
            <a:ext cx="1025861" cy="1485384"/>
            <a:chOff x="3402122" y="4005064"/>
            <a:chExt cx="1025861" cy="1485384"/>
          </a:xfrm>
        </p:grpSpPr>
        <p:sp>
          <p:nvSpPr>
            <p:cNvPr id="7" name="Tlačítko akce: Domů 6">
              <a:hlinkClick r:id="" action="ppaction://hlinkshowjump?jump=lastslideviewed" highlightClick="1"/>
            </p:cNvPr>
            <p:cNvSpPr/>
            <p:nvPr/>
          </p:nvSpPr>
          <p:spPr>
            <a:xfrm>
              <a:off x="3402122" y="4005064"/>
              <a:ext cx="1025861" cy="1152128"/>
            </a:xfrm>
            <a:prstGeom prst="actionButtonHom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504042" y="5121116"/>
              <a:ext cx="8220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2">
                      <a:lumMod val="50000"/>
                    </a:schemeClr>
                  </a:solidFill>
                </a:rPr>
                <a:t>ZPĚT.</a:t>
              </a:r>
              <a:endParaRPr lang="cs-CZ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86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3009750"/>
            <a:ext cx="5440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Objekty aplikace PowerPoint a vlastní </a:t>
            </a:r>
            <a:r>
              <a:rPr lang="cs-CZ" dirty="0" smtClean="0"/>
              <a:t>tvorba.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15421" y="2317522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855734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295</TotalTime>
  <Words>530</Words>
  <Application>Microsoft Office PowerPoint</Application>
  <PresentationFormat>Předvádění na obrazovce (4:3)</PresentationFormat>
  <Paragraphs>313</Paragraphs>
  <Slides>32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34</cp:revision>
  <cp:lastPrinted>2012-04-16T16:22:30Z</cp:lastPrinted>
  <dcterms:created xsi:type="dcterms:W3CDTF">2012-04-16T04:27:13Z</dcterms:created>
  <dcterms:modified xsi:type="dcterms:W3CDTF">2012-06-06T12:37:08Z</dcterms:modified>
</cp:coreProperties>
</file>