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57" r:id="rId2"/>
    <p:sldId id="355" r:id="rId3"/>
    <p:sldId id="256" r:id="rId4"/>
    <p:sldId id="257" r:id="rId5"/>
    <p:sldId id="262" r:id="rId6"/>
    <p:sldId id="263" r:id="rId7"/>
    <p:sldId id="268" r:id="rId8"/>
    <p:sldId id="271" r:id="rId9"/>
    <p:sldId id="274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4" r:id="rId22"/>
    <p:sldId id="317" r:id="rId23"/>
    <p:sldId id="320" r:id="rId24"/>
    <p:sldId id="323" r:id="rId25"/>
    <p:sldId id="326" r:id="rId26"/>
    <p:sldId id="329" r:id="rId27"/>
    <p:sldId id="332" r:id="rId28"/>
    <p:sldId id="335" r:id="rId29"/>
    <p:sldId id="339" r:id="rId30"/>
    <p:sldId id="342" r:id="rId31"/>
    <p:sldId id="345" r:id="rId32"/>
    <p:sldId id="277" r:id="rId33"/>
    <p:sldId id="348" r:id="rId34"/>
    <p:sldId id="353" r:id="rId35"/>
    <p:sldId id="260" r:id="rId36"/>
    <p:sldId id="265" r:id="rId37"/>
    <p:sldId id="267" r:id="rId38"/>
    <p:sldId id="270" r:id="rId39"/>
    <p:sldId id="273" r:id="rId40"/>
    <p:sldId id="276" r:id="rId41"/>
    <p:sldId id="282" r:id="rId42"/>
    <p:sldId id="285" r:id="rId43"/>
    <p:sldId id="288" r:id="rId44"/>
    <p:sldId id="291" r:id="rId45"/>
    <p:sldId id="294" r:id="rId46"/>
    <p:sldId id="297" r:id="rId47"/>
    <p:sldId id="300" r:id="rId48"/>
    <p:sldId id="306" r:id="rId49"/>
    <p:sldId id="305" r:id="rId50"/>
    <p:sldId id="308" r:id="rId51"/>
    <p:sldId id="312" r:id="rId52"/>
    <p:sldId id="316" r:id="rId53"/>
    <p:sldId id="354" r:id="rId54"/>
    <p:sldId id="322" r:id="rId55"/>
    <p:sldId id="325" r:id="rId56"/>
    <p:sldId id="328" r:id="rId57"/>
    <p:sldId id="331" r:id="rId58"/>
    <p:sldId id="334" r:id="rId59"/>
    <p:sldId id="337" r:id="rId60"/>
    <p:sldId id="341" r:id="rId61"/>
    <p:sldId id="344" r:id="rId62"/>
    <p:sldId id="347" r:id="rId63"/>
    <p:sldId id="279" r:id="rId64"/>
    <p:sldId id="350" r:id="rId65"/>
    <p:sldId id="352" r:id="rId66"/>
    <p:sldId id="258" r:id="rId6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32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E293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  <a:gs pos="100000">
              <a:schemeClr val="accent1">
                <a:tint val="23500"/>
                <a:satMod val="160000"/>
                <a:alpha val="54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F19A1C-B778-474C-B8F8-74B7BDB75B1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9DF6A8-8FA6-400C-A7B3-49201B977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6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6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6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6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6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6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4105834"/>
              </p:ext>
            </p:extLst>
          </p:nvPr>
        </p:nvGraphicFramePr>
        <p:xfrm>
          <a:off x="1115616" y="1700808"/>
          <a:ext cx="7344816" cy="3816426"/>
        </p:xfrm>
        <a:graphic>
          <a:graphicData uri="http://schemas.openxmlformats.org/drawingml/2006/table">
            <a:tbl>
              <a:tblPr/>
              <a:tblGrid>
                <a:gridCol w="1147466"/>
                <a:gridCol w="6197350"/>
              </a:tblGrid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  školy: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u="sng" dirty="0">
                          <a:latin typeface="Times New Roman"/>
                          <a:ea typeface="Calibri"/>
                          <a:cs typeface="Times New Roman"/>
                        </a:rPr>
                        <a:t>Základní škola a mateřská škola,  </a:t>
                      </a:r>
                      <a:r>
                        <a:rPr lang="cs-CZ" sz="1600" b="1" u="sng" dirty="0" err="1">
                          <a:latin typeface="Times New Roman"/>
                          <a:ea typeface="Calibri"/>
                          <a:cs typeface="Times New Roman"/>
                        </a:rPr>
                        <a:t>Hlušice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Jméno autora: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Martina Skalová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CZ.1.07/1.4.00/21.3235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03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12700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VY_32_INOVACE_5A_07_</a:t>
                      </a:r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PÁROVÉ</a:t>
                      </a:r>
                      <a:r>
                        <a:rPr lang="cs-CZ" sz="1600" b="1" baseline="0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="1" baseline="0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SOUHLÁSKY </a:t>
                      </a:r>
                      <a:r>
                        <a:rPr lang="cs-CZ" sz="1600" b="1" baseline="0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 </a:t>
                      </a:r>
                      <a:r>
                        <a:rPr lang="cs-CZ" sz="1600" b="1" baseline="0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- </a:t>
                      </a:r>
                      <a:r>
                        <a:rPr lang="cs-CZ" sz="1600" b="1" baseline="0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D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Slovní zásoba a pravopis v 1.– 3.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ročníku  ZŠ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9"/>
            <a:ext cx="5972175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7261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674457"/>
            <a:ext cx="69127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Anotace:</a:t>
            </a:r>
          </a:p>
          <a:p>
            <a:r>
              <a:rPr lang="cs-CZ" dirty="0" smtClean="0"/>
              <a:t>Prezentace slouží k zábavnému procvičení psaní párových souhlásek </a:t>
            </a:r>
          </a:p>
          <a:p>
            <a:r>
              <a:rPr lang="cs-CZ" b="1" dirty="0" smtClean="0"/>
              <a:t>t</a:t>
            </a: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b="1" dirty="0" smtClean="0"/>
              <a:t>d </a:t>
            </a:r>
            <a:r>
              <a:rPr lang="cs-CZ" dirty="0" smtClean="0"/>
              <a:t>na konci slov</a:t>
            </a:r>
            <a:r>
              <a:rPr lang="cs-CZ" dirty="0"/>
              <a:t>.</a:t>
            </a:r>
            <a:r>
              <a:rPr lang="cs-CZ" dirty="0" smtClean="0"/>
              <a:t> </a:t>
            </a:r>
            <a:r>
              <a:rPr lang="cs-CZ" dirty="0" smtClean="0"/>
              <a:t>U</a:t>
            </a:r>
            <a:r>
              <a:rPr lang="cs-CZ" dirty="0" smtClean="0"/>
              <a:t>rčeno pro žáky 2. ročníku. </a:t>
            </a:r>
            <a:endParaRPr lang="cs-CZ" dirty="0" smtClean="0"/>
          </a:p>
          <a:p>
            <a:r>
              <a:rPr lang="cs-CZ" dirty="0" smtClean="0"/>
              <a:t>S prezentací mohou</a:t>
            </a:r>
            <a:r>
              <a:rPr lang="cs-CZ" dirty="0"/>
              <a:t> žáci</a:t>
            </a:r>
            <a:r>
              <a:rPr lang="cs-CZ" dirty="0" smtClean="0"/>
              <a:t> pracovat  sami,  správná i nesprávná volba se </a:t>
            </a:r>
          </a:p>
          <a:p>
            <a:r>
              <a:rPr lang="cs-CZ" dirty="0" smtClean="0"/>
              <a:t>projeví </a:t>
            </a:r>
            <a:r>
              <a:rPr lang="cs-CZ" dirty="0" smtClean="0"/>
              <a:t>animací.</a:t>
            </a:r>
          </a:p>
          <a:p>
            <a:r>
              <a:rPr lang="cs-CZ" dirty="0" smtClean="0"/>
              <a:t>Prezentováno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9508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84784"/>
            <a:ext cx="9144000" cy="1470025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PÁROVÉ SOUHLÁSKY</a:t>
            </a:r>
            <a:endParaRPr lang="cs-CZ" sz="7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1752600"/>
          </a:xfrm>
        </p:spPr>
        <p:txBody>
          <a:bodyPr>
            <a:normAutofit/>
          </a:bodyPr>
          <a:lstStyle/>
          <a:p>
            <a:r>
              <a:rPr lang="cs-CZ" sz="9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   -   D</a:t>
            </a:r>
            <a:endParaRPr lang="cs-CZ" sz="9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53751" y="5373216"/>
            <a:ext cx="3836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/>
              <a:t>Klikni na písmeno, které ve slově chybí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211960" y="6021288"/>
            <a:ext cx="72008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6165304"/>
            <a:ext cx="13805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Autor: Martina Skalová</a:t>
            </a:r>
          </a:p>
          <a:p>
            <a:r>
              <a:rPr lang="cs-CZ" sz="1000" dirty="0" smtClean="0"/>
              <a:t>                  ZŠ HLUŠICE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348880"/>
            <a:ext cx="5275803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000" dirty="0"/>
              <a:t>s</a:t>
            </a:r>
            <a:r>
              <a:rPr lang="cs-CZ" sz="6000" dirty="0" smtClean="0"/>
              <a:t>edl si na </a:t>
            </a:r>
            <a:r>
              <a:rPr lang="cs-CZ" sz="6000" dirty="0" err="1" smtClean="0"/>
              <a:t>pose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7" name="Tlačítko akce: Zpět nebo Předchozí 6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lačítko akce: Dopředu nebo Další 7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84168" y="1988840"/>
            <a:ext cx="1162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na pose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7.40741E-7 L 0.15035 -0.22477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00" y="-112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420888"/>
            <a:ext cx="7927876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000" dirty="0"/>
              <a:t>n</a:t>
            </a:r>
            <a:r>
              <a:rPr lang="cs-CZ" sz="6000" dirty="0" smtClean="0"/>
              <a:t>a rybníce je už silný </a:t>
            </a:r>
            <a:r>
              <a:rPr lang="cs-CZ" sz="6000" dirty="0" err="1" smtClean="0"/>
              <a:t>le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7" name="Tlačítko akce: Zpět nebo Předchozí 6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7884368" y="2060848"/>
            <a:ext cx="579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le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0.01065 L 0.30069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00" y="-102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2564904"/>
            <a:ext cx="6110647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6000" dirty="0"/>
              <a:t>p</a:t>
            </a:r>
            <a:r>
              <a:rPr lang="cs-CZ" sz="6000" dirty="0" smtClean="0"/>
              <a:t>ojedeme na </a:t>
            </a:r>
            <a:r>
              <a:rPr lang="cs-CZ" sz="6000" dirty="0" err="1" smtClean="0"/>
              <a:t>výle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7020272" y="2204864"/>
            <a:ext cx="742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výle</a:t>
            </a:r>
            <a:r>
              <a:rPr lang="cs-CZ" i="1" dirty="0" smtClean="0">
                <a:solidFill>
                  <a:srgbClr val="FF0000"/>
                </a:solidFill>
              </a:rPr>
              <a:t>ty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0.45677 -0.19329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00" y="-97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56244" y="2420888"/>
            <a:ext cx="7271671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/>
              <a:t>v</a:t>
            </a:r>
            <a:r>
              <a:rPr lang="cs-CZ" sz="6000" dirty="0" smtClean="0"/>
              <a:t> lese je nádherný kli_ </a:t>
            </a:r>
            <a:endParaRPr lang="cs-CZ" sz="60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7" name="Tlačítko akce: Zpět nebo Předchozí 6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7380312" y="2060848"/>
            <a:ext cx="848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i="1" dirty="0" smtClean="0"/>
              <a:t> kli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0.0044 L 0.26146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00" y="-10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1844" y="2708920"/>
            <a:ext cx="512031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jmenuje se Ví_ 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444208" y="2348880"/>
            <a:ext cx="663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Ví</a:t>
            </a:r>
            <a:r>
              <a:rPr lang="cs-CZ" i="1" dirty="0" smtClean="0">
                <a:solidFill>
                  <a:srgbClr val="FF0000"/>
                </a:solidFill>
              </a:rPr>
              <a:t>te</a:t>
            </a:r>
            <a:r>
              <a:rPr lang="cs-CZ" i="1" dirty="0" smtClean="0"/>
              <a:t>k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8 0.04838 L 0.37014 -0.17222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0" y="-110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2492896"/>
            <a:ext cx="415261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/>
              <a:t>h</a:t>
            </a:r>
            <a:r>
              <a:rPr lang="cs-CZ" sz="6000" dirty="0" smtClean="0"/>
              <a:t>ora </a:t>
            </a:r>
            <a:r>
              <a:rPr lang="cs-CZ" sz="6000" dirty="0" err="1" smtClean="0"/>
              <a:t>Pradě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2987824" y="3933056"/>
            <a:ext cx="431528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292080" y="2132856"/>
            <a:ext cx="1255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na Pradě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-0.01042 L 0.0724 -0.2037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00" y="-97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2780928"/>
            <a:ext cx="3548921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natírá </a:t>
            </a:r>
            <a:r>
              <a:rPr lang="cs-CZ" sz="6000" dirty="0" err="1" smtClean="0"/>
              <a:t>plo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292080" y="2420888"/>
            <a:ext cx="662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plo</a:t>
            </a:r>
            <a:r>
              <a:rPr lang="cs-CZ" i="1" dirty="0" smtClean="0">
                <a:solidFill>
                  <a:srgbClr val="FF0000"/>
                </a:solidFill>
              </a:rPr>
              <a:t>ty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59 0.02639 L 0.29149 -0.16273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00" y="-9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2636912"/>
            <a:ext cx="416415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ho_  míčkem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3131840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2080" y="3933056"/>
            <a:ext cx="56297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059832" y="2276872"/>
            <a:ext cx="654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ho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51 0.00625 L -0.21198 -0.1826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0" y="-94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2564904"/>
            <a:ext cx="3518913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err="1" smtClean="0"/>
              <a:t>plo</a:t>
            </a:r>
            <a:r>
              <a:rPr lang="cs-CZ" sz="6000" dirty="0" smtClean="0"/>
              <a:t>_  dubu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491880" y="2204864"/>
            <a:ext cx="760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i="1" dirty="0" smtClean="0"/>
              <a:t>plo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3.33333E-6 L -0.15677 -0.19422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00" y="-97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96404" y="2420888"/>
            <a:ext cx="412439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dřevěný </a:t>
            </a:r>
            <a:r>
              <a:rPr lang="cs-CZ" sz="6000" dirty="0" err="1" smtClean="0"/>
              <a:t>su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5" name="Tlačítko akce: Zpět nebo Předchozí 4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lačítko akce: Dopředu nebo Další 5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868144" y="2060848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su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-0.01065 L 0.0724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00" y="-102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03471" y="2420888"/>
            <a:ext cx="436754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jedovatý ha_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940152" y="2060848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ha</a:t>
            </a:r>
            <a:r>
              <a:rPr lang="cs-CZ" i="1" dirty="0" smtClean="0">
                <a:solidFill>
                  <a:srgbClr val="FF0000"/>
                </a:solidFill>
              </a:rPr>
              <a:t>di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0.0588 L 0.07969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00" y="-137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55573" y="2420888"/>
            <a:ext cx="4463338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rybářský pru_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940152" y="206084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pru</a:t>
            </a:r>
            <a:r>
              <a:rPr lang="cs-CZ" i="1" dirty="0" smtClean="0">
                <a:solidFill>
                  <a:srgbClr val="FF0000"/>
                </a:solidFill>
              </a:rPr>
              <a:t>ty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2 -0.01574 L 0.33871 -0.21528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0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7893" y="2420888"/>
            <a:ext cx="5538696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dědečkův </a:t>
            </a:r>
            <a:r>
              <a:rPr lang="cs-CZ" sz="6000" dirty="0" err="1" smtClean="0"/>
              <a:t>souse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228184" y="2060848"/>
            <a:ext cx="96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souse</a:t>
            </a:r>
            <a:r>
              <a:rPr lang="cs-CZ" i="1" dirty="0" smtClean="0">
                <a:solidFill>
                  <a:srgbClr val="FF0000"/>
                </a:solidFill>
              </a:rPr>
              <a:t>dé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0.00602 L 0.15833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-110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6377" y="2420888"/>
            <a:ext cx="3741730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cítím </a:t>
            </a:r>
            <a:r>
              <a:rPr lang="cs-CZ" sz="6000" dirty="0" err="1" smtClean="0"/>
              <a:t>chla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292080" y="2060848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 chla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0.01481 L 0.04792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0" y="-100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51608" y="2420888"/>
            <a:ext cx="3471271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starý hra_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436096" y="2060848"/>
            <a:ext cx="718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hra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0316 -0.20996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0" y="-10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8094" y="2420888"/>
            <a:ext cx="505830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dobrý </a:t>
            </a:r>
            <a:r>
              <a:rPr lang="cs-CZ" sz="6000" dirty="0" err="1" smtClean="0"/>
              <a:t>kamará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652120" y="2060848"/>
            <a:ext cx="1256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kamará</a:t>
            </a:r>
            <a:r>
              <a:rPr lang="cs-CZ" i="1" dirty="0" smtClean="0">
                <a:solidFill>
                  <a:srgbClr val="FF0000"/>
                </a:solidFill>
              </a:rPr>
              <a:t>de </a:t>
            </a:r>
            <a:r>
              <a:rPr lang="cs-CZ" i="1" dirty="0" smtClean="0"/>
              <a:t>!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L 0.11823 -0.2099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0" y="-10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851" y="2420888"/>
            <a:ext cx="423878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chutný obě_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724128" y="2060848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obě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-0.0044 L 0.0717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00" y="-10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1463" y="2420888"/>
            <a:ext cx="479156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měsíc </a:t>
            </a:r>
            <a:r>
              <a:rPr lang="cs-CZ" sz="6000" dirty="0" err="1" smtClean="0"/>
              <a:t>listopa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580112" y="2060848"/>
            <a:ext cx="120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 listopa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-0.0044 L 0.10313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0" y="-10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4161" y="2420888"/>
            <a:ext cx="5966185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tři krát tři je </a:t>
            </a:r>
            <a:r>
              <a:rPr lang="cs-CZ" sz="6000" dirty="0" err="1" smtClean="0"/>
              <a:t>devě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300192" y="2060848"/>
            <a:ext cx="1086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bez deví</a:t>
            </a:r>
            <a:r>
              <a:rPr lang="cs-CZ" i="1" dirty="0" smtClean="0">
                <a:solidFill>
                  <a:srgbClr val="FF0000"/>
                </a:solidFill>
              </a:rPr>
              <a:t>ti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0.42534 -0.20996 " pathEditMode="relative" ptsTypes="AA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0279" y="2420888"/>
            <a:ext cx="5533951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hvízdá jako </a:t>
            </a:r>
            <a:r>
              <a:rPr lang="cs-CZ" sz="6000" dirty="0" err="1" smtClean="0"/>
              <a:t>droz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84168" y="2060848"/>
            <a:ext cx="1105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na droz</a:t>
            </a:r>
            <a:r>
              <a:rPr lang="cs-CZ" i="1" dirty="0" smtClean="0">
                <a:solidFill>
                  <a:srgbClr val="FF0000"/>
                </a:solidFill>
              </a:rPr>
              <a:t>da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0.01042 L 0.15903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-112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42883" y="2420888"/>
            <a:ext cx="4288738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měděný </a:t>
            </a:r>
            <a:r>
              <a:rPr lang="cs-CZ" sz="6000" dirty="0" err="1" smtClean="0"/>
              <a:t>drá</a:t>
            </a:r>
            <a:r>
              <a:rPr lang="cs-CZ" sz="6000" dirty="0" smtClean="0"/>
              <a:t>_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868144" y="2060848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drá</a:t>
            </a:r>
            <a:r>
              <a:rPr lang="cs-CZ" i="1" dirty="0" smtClean="0">
                <a:solidFill>
                  <a:srgbClr val="FF0000"/>
                </a:solidFill>
              </a:rPr>
              <a:t>ty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33333E-6 L 0.33073 -0.21528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00" y="-108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18032" y="2420888"/>
            <a:ext cx="4138441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nemá to </a:t>
            </a:r>
            <a:r>
              <a:rPr lang="cs-CZ" sz="6000" dirty="0" err="1" smtClean="0"/>
              <a:t>rá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868144" y="2060848"/>
            <a:ext cx="619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rá</a:t>
            </a:r>
            <a:r>
              <a:rPr lang="cs-CZ" i="1" dirty="0" smtClean="0">
                <a:solidFill>
                  <a:srgbClr val="FF0000"/>
                </a:solidFill>
              </a:rPr>
              <a:t>da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7.40741E-7 L 0.06458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00" y="-107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6541" y="2420888"/>
            <a:ext cx="5901424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krásný </a:t>
            </a:r>
            <a:r>
              <a:rPr lang="cs-CZ" sz="6000" dirty="0" err="1" smtClean="0"/>
              <a:t>kou</a:t>
            </a:r>
            <a:r>
              <a:rPr lang="cs-CZ" sz="6000" dirty="0" smtClean="0"/>
              <a:t>_  země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4572000" y="2060848"/>
            <a:ext cx="705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kou</a:t>
            </a:r>
            <a:r>
              <a:rPr lang="cs-CZ" i="1" dirty="0" smtClean="0">
                <a:solidFill>
                  <a:srgbClr val="FF0000"/>
                </a:solidFill>
              </a:rPr>
              <a:t>ty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L 0.19687 -0.2099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00" y="-10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6275" y="2420888"/>
            <a:ext cx="3861956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sladký </a:t>
            </a:r>
            <a:r>
              <a:rPr lang="cs-CZ" sz="6000" dirty="0" err="1" smtClean="0"/>
              <a:t>me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436096" y="2060848"/>
            <a:ext cx="936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me</a:t>
            </a:r>
            <a:r>
              <a:rPr lang="cs-CZ" i="1" dirty="0" smtClean="0">
                <a:solidFill>
                  <a:srgbClr val="FF0000"/>
                </a:solidFill>
              </a:rPr>
              <a:t>do</a:t>
            </a:r>
            <a:r>
              <a:rPr lang="cs-CZ" i="1" dirty="0" smtClean="0"/>
              <a:t>vý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0.0044 L 0.0559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0" y="-10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9935" y="2420888"/>
            <a:ext cx="523463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mám velký </a:t>
            </a:r>
            <a:r>
              <a:rPr lang="cs-CZ" sz="6000" dirty="0" err="1" smtClean="0"/>
              <a:t>hla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84168" y="2060848"/>
            <a:ext cx="922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hla</a:t>
            </a:r>
            <a:r>
              <a:rPr lang="cs-CZ" i="1" dirty="0" smtClean="0">
                <a:solidFill>
                  <a:srgbClr val="FF0000"/>
                </a:solidFill>
              </a:rPr>
              <a:t>do</a:t>
            </a:r>
            <a:r>
              <a:rPr lang="cs-CZ" i="1" dirty="0" smtClean="0"/>
              <a:t>vý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L 0.12605 -0.2099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0" y="-105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68434" y="2420888"/>
            <a:ext cx="2837636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hadí je_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076056" y="2060848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 je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0.00602 L -0.00712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1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71010" y="2420888"/>
            <a:ext cx="4632487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jabloňový </a:t>
            </a:r>
            <a:r>
              <a:rPr lang="cs-CZ" sz="6000" dirty="0" err="1" smtClean="0"/>
              <a:t>sa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940152" y="2060848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 sa</a:t>
            </a:r>
            <a:r>
              <a:rPr lang="cs-CZ" i="1" dirty="0" smtClean="0">
                <a:solidFill>
                  <a:srgbClr val="FF0000"/>
                </a:solidFill>
              </a:rPr>
              <a:t>du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7.40741E-7 L 0.09531 -0.21435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00" y="-107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64357" y="2564904"/>
            <a:ext cx="4796570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rozkvetlý </a:t>
            </a:r>
            <a:r>
              <a:rPr lang="cs-CZ" sz="6000" dirty="0" err="1" smtClean="0"/>
              <a:t>kvě</a:t>
            </a:r>
            <a:r>
              <a:rPr lang="cs-CZ" sz="6000" dirty="0" smtClean="0"/>
              <a:t>_ 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8" name="Tlačítko akce: Zpět nebo Předchozí 7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lačítko akce: Dopředu nebo Další 8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84168" y="2204864"/>
            <a:ext cx="686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kvě</a:t>
            </a:r>
            <a:r>
              <a:rPr lang="cs-CZ" dirty="0" smtClean="0">
                <a:solidFill>
                  <a:srgbClr val="FF0000"/>
                </a:solidFill>
              </a:rPr>
              <a:t>ty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2 0.00509 L 0.33871 -0.19422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0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77663" y="2636912"/>
            <a:ext cx="4717638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slečna  </a:t>
            </a:r>
            <a:r>
              <a:rPr lang="cs-CZ" sz="6000" dirty="0" err="1" smtClean="0"/>
              <a:t>Ra</a:t>
            </a:r>
            <a:r>
              <a:rPr lang="cs-CZ" sz="6000" dirty="0" smtClean="0"/>
              <a:t> _ </a:t>
            </a:r>
            <a:r>
              <a:rPr lang="cs-CZ" sz="6000" dirty="0" err="1" smtClean="0"/>
              <a:t>ka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12160" y="2276872"/>
            <a:ext cx="814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i="1" dirty="0" smtClean="0"/>
              <a:t>Ra</a:t>
            </a:r>
            <a:r>
              <a:rPr lang="cs-CZ" i="1" dirty="0" smtClean="0">
                <a:solidFill>
                  <a:srgbClr val="FF0000"/>
                </a:solidFill>
              </a:rPr>
              <a:t>de</a:t>
            </a:r>
            <a:r>
              <a:rPr lang="cs-CZ" i="1" dirty="0" smtClean="0"/>
              <a:t>k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68 -0.00417 L 0.01667 -0.1826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0" y="-89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94907" y="2636912"/>
            <a:ext cx="5883149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vysoké </a:t>
            </a:r>
            <a:r>
              <a:rPr lang="cs-CZ" sz="6000" dirty="0" err="1" smtClean="0"/>
              <a:t>podpa</a:t>
            </a:r>
            <a:r>
              <a:rPr lang="cs-CZ" sz="6000" dirty="0" smtClean="0"/>
              <a:t>_ </a:t>
            </a:r>
            <a:r>
              <a:rPr lang="cs-CZ" sz="6000" dirty="0" err="1" smtClean="0"/>
              <a:t>ky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5580112" y="2276872"/>
            <a:ext cx="1204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 pod pa</a:t>
            </a:r>
            <a:r>
              <a:rPr lang="cs-CZ" i="1" dirty="0" smtClean="0">
                <a:solidFill>
                  <a:srgbClr val="FF0000"/>
                </a:solidFill>
              </a:rPr>
              <a:t>tou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0.03148 L 0.32291 -0.18357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00" y="-76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45416" y="2636912"/>
            <a:ext cx="638213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rozházené </a:t>
            </a:r>
            <a:r>
              <a:rPr lang="cs-CZ" sz="6000" dirty="0" err="1" smtClean="0"/>
              <a:t>odpa</a:t>
            </a:r>
            <a:r>
              <a:rPr lang="cs-CZ" sz="6000" dirty="0" smtClean="0"/>
              <a:t> _</a:t>
            </a:r>
            <a:r>
              <a:rPr lang="cs-CZ" sz="6000" dirty="0" err="1" smtClean="0"/>
              <a:t>ky</a:t>
            </a:r>
            <a:endParaRPr lang="cs-CZ" sz="60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2987824" y="3933056"/>
            <a:ext cx="4315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3933056"/>
            <a:ext cx="562976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599892" y="6021288"/>
            <a:ext cx="1944216" cy="576064"/>
            <a:chOff x="3779912" y="6021288"/>
            <a:chExt cx="1944216" cy="576064"/>
          </a:xfrm>
        </p:grpSpPr>
        <p:sp>
          <p:nvSpPr>
            <p:cNvPr id="6" name="Tlačítko akce: Zpět nebo Předchozí 5">
              <a:hlinkClick r:id="" action="ppaction://hlinkshowjump?jump=previousslide" highlightClick="1"/>
            </p:cNvPr>
            <p:cNvSpPr/>
            <p:nvPr/>
          </p:nvSpPr>
          <p:spPr>
            <a:xfrm>
              <a:off x="3779912" y="6021288"/>
              <a:ext cx="720080" cy="576064"/>
            </a:xfrm>
            <a:prstGeom prst="actionButtonBackPrevio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Dopředu nebo Další 6">
              <a:hlinkClick r:id="" action="ppaction://hlinkshowjump?jump=nextslide" highlightClick="1"/>
            </p:cNvPr>
            <p:cNvSpPr/>
            <p:nvPr/>
          </p:nvSpPr>
          <p:spPr>
            <a:xfrm>
              <a:off x="5004048" y="6021288"/>
              <a:ext cx="720080" cy="576064"/>
            </a:xfrm>
            <a:prstGeom prst="actionButtonForwardNex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012160" y="2276872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 odpa</a:t>
            </a:r>
            <a:r>
              <a:rPr lang="cs-CZ" i="1" dirty="0" smtClean="0">
                <a:solidFill>
                  <a:srgbClr val="FF0000"/>
                </a:solidFill>
              </a:rPr>
              <a:t>dy</a:t>
            </a:r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-0.01458 L 0.12674 -0.18264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0" y="-84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55776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3284984"/>
            <a:ext cx="5474576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s</a:t>
            </a:r>
            <a:r>
              <a:rPr lang="cs-CZ" sz="3600" dirty="0" smtClean="0"/>
              <a:t>edl si na pose</a:t>
            </a:r>
            <a:r>
              <a:rPr lang="cs-CZ" sz="3600" dirty="0" smtClean="0">
                <a:solidFill>
                  <a:srgbClr val="FF0000"/>
                </a:solidFill>
              </a:rPr>
              <a:t>d </a:t>
            </a:r>
            <a:r>
              <a:rPr lang="cs-CZ" sz="3600" dirty="0" smtClean="0"/>
              <a:t>(na pose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9" name="Picture 2" descr="E:\nápady\škola\beruška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732240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lačítko akce: Domů 6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411760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996952"/>
            <a:ext cx="6500562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a rybníce je už silný le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(na le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5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933056"/>
            <a:ext cx="1918413" cy="1557421"/>
          </a:xfrm>
          <a:prstGeom prst="rect">
            <a:avLst/>
          </a:prstGeom>
          <a:noFill/>
        </p:spPr>
      </p:pic>
      <p:sp>
        <p:nvSpPr>
          <p:cNvPr id="8" name="Obláček 7"/>
          <p:cNvSpPr/>
          <p:nvPr/>
        </p:nvSpPr>
        <p:spPr>
          <a:xfrm>
            <a:off x="6300192" y="371703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lačítko akce: Domů 8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03138" y="3068960"/>
            <a:ext cx="5737725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pojedeme na výle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(na výle</a:t>
            </a:r>
            <a:r>
              <a:rPr lang="cs-CZ" sz="3600" dirty="0" smtClean="0">
                <a:solidFill>
                  <a:srgbClr val="FF0000"/>
                </a:solidFill>
              </a:rPr>
              <a:t>tě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7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4077072"/>
            <a:ext cx="1918413" cy="1557421"/>
          </a:xfrm>
          <a:prstGeom prst="rect">
            <a:avLst/>
          </a:prstGeom>
          <a:noFill/>
        </p:spPr>
      </p:pic>
      <p:sp>
        <p:nvSpPr>
          <p:cNvPr id="8" name="Obláček 7"/>
          <p:cNvSpPr/>
          <p:nvPr/>
        </p:nvSpPr>
        <p:spPr>
          <a:xfrm>
            <a:off x="6084168" y="378904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94928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02565" y="3212976"/>
            <a:ext cx="593887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 lese je nádherný kli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(v kli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228184" y="378904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019845" y="1340768"/>
            <a:ext cx="3104311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55940" y="2996952"/>
            <a:ext cx="4232121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j</a:t>
            </a:r>
            <a:r>
              <a:rPr lang="cs-CZ" sz="3600" dirty="0" smtClean="0"/>
              <a:t>menuje se Ví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(Ví</a:t>
            </a:r>
            <a:r>
              <a:rPr lang="cs-CZ" sz="3600" dirty="0" smtClean="0">
                <a:solidFill>
                  <a:srgbClr val="FF0000"/>
                </a:solidFill>
              </a:rPr>
              <a:t>tek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084168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078177" y="2996952"/>
            <a:ext cx="4987647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h</a:t>
            </a:r>
            <a:r>
              <a:rPr lang="cs-CZ" sz="3600" dirty="0" smtClean="0"/>
              <a:t>ora Pradě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(na Pradě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444208" y="3501008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19845" y="1340768"/>
            <a:ext cx="3104311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lačítko akce: Domů 6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1078" y="3212976"/>
            <a:ext cx="3461845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natírá plo</a:t>
            </a:r>
            <a:r>
              <a:rPr lang="cs-CZ" sz="3600" dirty="0" smtClean="0">
                <a:solidFill>
                  <a:srgbClr val="FF0000"/>
                </a:solidFill>
              </a:rPr>
              <a:t>t </a:t>
            </a:r>
            <a:r>
              <a:rPr lang="cs-CZ" sz="3600" dirty="0" smtClean="0"/>
              <a:t>(plo</a:t>
            </a:r>
            <a:r>
              <a:rPr lang="cs-CZ" sz="3600" dirty="0" smtClean="0">
                <a:solidFill>
                  <a:srgbClr val="FF0000"/>
                </a:solidFill>
              </a:rPr>
              <a:t>ty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861048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516216" y="371703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72506" y="3212976"/>
            <a:ext cx="3798989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ho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míčkem (ho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861048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444208" y="3573016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14147" y="3212976"/>
            <a:ext cx="3515706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plo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dubu (plo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156176" y="371703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454" y="3212976"/>
            <a:ext cx="3709092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dřevěný su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(su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00192" y="3573016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75615" y="3212976"/>
            <a:ext cx="379277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jedovatý ha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(ha</a:t>
            </a:r>
            <a:r>
              <a:rPr lang="cs-CZ" sz="3600" dirty="0" smtClean="0">
                <a:solidFill>
                  <a:srgbClr val="FF0000"/>
                </a:solidFill>
              </a:rPr>
              <a:t>di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717032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444208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3212976"/>
            <a:ext cx="406310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rybářský pru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(pru</a:t>
            </a:r>
            <a:r>
              <a:rPr lang="cs-CZ" sz="3600" dirty="0" smtClean="0">
                <a:solidFill>
                  <a:srgbClr val="FF0000"/>
                </a:solidFill>
              </a:rPr>
              <a:t>ty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444208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3284984"/>
            <a:ext cx="5338321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dědečkův souse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(souse</a:t>
            </a:r>
            <a:r>
              <a:rPr lang="cs-CZ" sz="3600" dirty="0" smtClean="0">
                <a:solidFill>
                  <a:srgbClr val="FF0000"/>
                </a:solidFill>
              </a:rPr>
              <a:t>dé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72200" y="3861048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356992"/>
            <a:ext cx="4213013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cítím chla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(chla</a:t>
            </a:r>
            <a:r>
              <a:rPr lang="cs-CZ" sz="3600" dirty="0" smtClean="0">
                <a:solidFill>
                  <a:srgbClr val="FF0000"/>
                </a:solidFill>
              </a:rPr>
              <a:t>dem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084168" y="371703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3356992"/>
            <a:ext cx="3508974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starý hra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(hra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861048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084168" y="371703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3068960"/>
            <a:ext cx="5405198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dobrý kamará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(kamará</a:t>
            </a:r>
            <a:r>
              <a:rPr lang="cs-CZ" sz="3600" dirty="0" smtClean="0">
                <a:solidFill>
                  <a:srgbClr val="FF0000"/>
                </a:solidFill>
              </a:rPr>
              <a:t>de</a:t>
            </a:r>
            <a:r>
              <a:rPr lang="cs-CZ" sz="3600" dirty="0" smtClean="0"/>
              <a:t>!)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717032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444208" y="335699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7744" y="3212976"/>
            <a:ext cx="4069768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chutný obě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(obě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156176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32560" y="3284984"/>
            <a:ext cx="5278881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měsíc listopa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(v listopa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861048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732240" y="3573016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3140968"/>
            <a:ext cx="5746188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tři krát tři je devě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(bez deví</a:t>
            </a:r>
            <a:r>
              <a:rPr lang="cs-CZ" sz="3600" dirty="0" smtClean="0">
                <a:solidFill>
                  <a:srgbClr val="FF0000"/>
                </a:solidFill>
              </a:rPr>
              <a:t>ti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732240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429000"/>
            <a:ext cx="6180153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hvízdá jako droz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(vidím droz</a:t>
            </a:r>
            <a:r>
              <a:rPr lang="cs-CZ" sz="3600" dirty="0" smtClean="0">
                <a:solidFill>
                  <a:srgbClr val="FF0000"/>
                </a:solidFill>
              </a:rPr>
              <a:t>da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077072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732240" y="3861048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429000"/>
            <a:ext cx="3918765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měděný drá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(drá</a:t>
            </a:r>
            <a:r>
              <a:rPr lang="cs-CZ" sz="3600" dirty="0" smtClean="0">
                <a:solidFill>
                  <a:srgbClr val="FF0000"/>
                </a:solidFill>
              </a:rPr>
              <a:t>ty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00192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429000"/>
            <a:ext cx="367979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nemá to rá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(rá</a:t>
            </a:r>
            <a:r>
              <a:rPr lang="cs-CZ" sz="3600" dirty="0" smtClean="0">
                <a:solidFill>
                  <a:srgbClr val="FF0000"/>
                </a:solidFill>
              </a:rPr>
              <a:t>da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72200" y="3573016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284984"/>
            <a:ext cx="4857099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krásný kou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země (kou</a:t>
            </a:r>
            <a:r>
              <a:rPr lang="cs-CZ" sz="3600" dirty="0" smtClean="0">
                <a:solidFill>
                  <a:srgbClr val="FF0000"/>
                </a:solidFill>
              </a:rPr>
              <a:t>ty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64502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948264" y="3356992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140968"/>
            <a:ext cx="506581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sladký me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(hodně me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717032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732240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3212976"/>
            <a:ext cx="5793894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mám velký hla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(hla</a:t>
            </a:r>
            <a:r>
              <a:rPr lang="cs-CZ" sz="3600" dirty="0" smtClean="0">
                <a:solidFill>
                  <a:srgbClr val="FF0000"/>
                </a:solidFill>
              </a:rPr>
              <a:t>do</a:t>
            </a:r>
            <a:r>
              <a:rPr lang="cs-CZ" sz="3600" dirty="0" smtClean="0"/>
              <a:t>morna)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717032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7164288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429000"/>
            <a:ext cx="3683509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hadí je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(je</a:t>
            </a:r>
            <a:r>
              <a:rPr lang="cs-CZ" sz="3600" dirty="0" smtClean="0">
                <a:solidFill>
                  <a:srgbClr val="FF0000"/>
                </a:solidFill>
              </a:rPr>
              <a:t>do</a:t>
            </a:r>
            <a:r>
              <a:rPr lang="cs-CZ" sz="3600" dirty="0" smtClean="0"/>
              <a:t>vatý)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084168" y="3501008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3429000"/>
            <a:ext cx="4619213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jabloňový sa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 (do sa</a:t>
            </a:r>
            <a:r>
              <a:rPr lang="cs-CZ" sz="3600" dirty="0" smtClean="0">
                <a:solidFill>
                  <a:srgbClr val="FF0000"/>
                </a:solidFill>
              </a:rPr>
              <a:t>du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516216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627784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3429000"/>
            <a:ext cx="4151265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rozkvetlý kvě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 (kvě</a:t>
            </a:r>
            <a:r>
              <a:rPr lang="cs-CZ" sz="3600" dirty="0" smtClean="0">
                <a:solidFill>
                  <a:srgbClr val="FF0000"/>
                </a:solidFill>
              </a:rPr>
              <a:t>ty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00192" y="3645024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411760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140968"/>
            <a:ext cx="4136197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slečna Ra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ka (Ra</a:t>
            </a:r>
            <a:r>
              <a:rPr lang="cs-CZ" sz="3600" dirty="0" smtClean="0">
                <a:solidFill>
                  <a:srgbClr val="FF0000"/>
                </a:solidFill>
              </a:rPr>
              <a:t>de</a:t>
            </a:r>
            <a:r>
              <a:rPr lang="cs-CZ" sz="3600" dirty="0" smtClean="0"/>
              <a:t>k)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789040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012160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83968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55776" y="1484784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3212976"/>
            <a:ext cx="5621347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vysoké podpa</a:t>
            </a:r>
            <a:r>
              <a:rPr lang="cs-CZ" sz="3600" dirty="0" smtClean="0">
                <a:solidFill>
                  <a:srgbClr val="FF0000"/>
                </a:solidFill>
              </a:rPr>
              <a:t>t</a:t>
            </a:r>
            <a:r>
              <a:rPr lang="cs-CZ" sz="3600" dirty="0" smtClean="0"/>
              <a:t>ky (pod pa</a:t>
            </a:r>
            <a:r>
              <a:rPr lang="cs-CZ" sz="3600" dirty="0" smtClean="0">
                <a:solidFill>
                  <a:srgbClr val="FF0000"/>
                </a:solidFill>
              </a:rPr>
              <a:t>tou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933056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228184" y="3573016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55776" y="1484784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1680" y="3429000"/>
            <a:ext cx="559012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rozházené odpa</a:t>
            </a:r>
            <a:r>
              <a:rPr lang="cs-CZ" sz="3600" dirty="0" smtClean="0">
                <a:solidFill>
                  <a:srgbClr val="FF0000"/>
                </a:solidFill>
              </a:rPr>
              <a:t>d</a:t>
            </a:r>
            <a:r>
              <a:rPr lang="cs-CZ" sz="3600" dirty="0" smtClean="0"/>
              <a:t>ky (odpa</a:t>
            </a:r>
            <a:r>
              <a:rPr lang="cs-CZ" sz="3600" dirty="0" smtClean="0">
                <a:solidFill>
                  <a:srgbClr val="FF0000"/>
                </a:solidFill>
              </a:rPr>
              <a:t>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005064"/>
            <a:ext cx="1918413" cy="155742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6372200" y="378904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988840"/>
            <a:ext cx="5805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Na vytvoření  tohoto dokumentu byly použity pouze objekty</a:t>
            </a:r>
          </a:p>
          <a:p>
            <a:pPr algn="ctr"/>
            <a:r>
              <a:rPr lang="cs-CZ" dirty="0" smtClean="0"/>
              <a:t>aplikace </a:t>
            </a:r>
            <a:r>
              <a:rPr lang="cs-CZ" dirty="0" err="1" smtClean="0"/>
              <a:t>Power</a:t>
            </a:r>
            <a:r>
              <a:rPr lang="cs-CZ" dirty="0" smtClean="0"/>
              <a:t> Point a vlastní obrázky.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582</TotalTime>
  <Words>712</Words>
  <Application>Microsoft Office PowerPoint</Application>
  <PresentationFormat>Předvádění na obrazovce (4:3)</PresentationFormat>
  <Paragraphs>240</Paragraphs>
  <Slides>66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66</vt:i4>
      </vt:variant>
    </vt:vector>
  </HeadingPairs>
  <TitlesOfParts>
    <vt:vector size="67" baseType="lpstr">
      <vt:lpstr>Motiv sady Office</vt:lpstr>
      <vt:lpstr>Prezentace aplikace PowerPoint</vt:lpstr>
      <vt:lpstr>Prezentace aplikace PowerPoint</vt:lpstr>
      <vt:lpstr>PÁROVÉ SOUHLÁSKY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68</cp:revision>
  <dcterms:created xsi:type="dcterms:W3CDTF">2011-12-28T06:47:37Z</dcterms:created>
  <dcterms:modified xsi:type="dcterms:W3CDTF">2012-06-06T12:34:35Z</dcterms:modified>
</cp:coreProperties>
</file>