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5"/>
  </p:notesMasterIdLst>
  <p:handoutMasterIdLst>
    <p:handoutMasterId r:id="rId46"/>
  </p:handoutMasterIdLst>
  <p:sldIdLst>
    <p:sldId id="302" r:id="rId2"/>
    <p:sldId id="301" r:id="rId3"/>
    <p:sldId id="267" r:id="rId4"/>
    <p:sldId id="261" r:id="rId5"/>
    <p:sldId id="263" r:id="rId6"/>
    <p:sldId id="265" r:id="rId7"/>
    <p:sldId id="266" r:id="rId8"/>
    <p:sldId id="274" r:id="rId9"/>
    <p:sldId id="282" r:id="rId10"/>
    <p:sldId id="271" r:id="rId11"/>
    <p:sldId id="276" r:id="rId12"/>
    <p:sldId id="275" r:id="rId13"/>
    <p:sldId id="256" r:id="rId14"/>
    <p:sldId id="280" r:id="rId15"/>
    <p:sldId id="258" r:id="rId16"/>
    <p:sldId id="260" r:id="rId17"/>
    <p:sldId id="283" r:id="rId18"/>
    <p:sldId id="268" r:id="rId19"/>
    <p:sldId id="281" r:id="rId20"/>
    <p:sldId id="259" r:id="rId21"/>
    <p:sldId id="278" r:id="rId22"/>
    <p:sldId id="270" r:id="rId23"/>
    <p:sldId id="277" r:id="rId24"/>
    <p:sldId id="269" r:id="rId25"/>
    <p:sldId id="273" r:id="rId26"/>
    <p:sldId id="272" r:id="rId27"/>
    <p:sldId id="279" r:id="rId28"/>
    <p:sldId id="262" r:id="rId29"/>
    <p:sldId id="284" r:id="rId30"/>
    <p:sldId id="285" r:id="rId31"/>
    <p:sldId id="286" r:id="rId32"/>
    <p:sldId id="287" r:id="rId33"/>
    <p:sldId id="288" r:id="rId34"/>
    <p:sldId id="291" r:id="rId35"/>
    <p:sldId id="293" r:id="rId36"/>
    <p:sldId id="294" r:id="rId37"/>
    <p:sldId id="295" r:id="rId38"/>
    <p:sldId id="296" r:id="rId39"/>
    <p:sldId id="297" r:id="rId40"/>
    <p:sldId id="298" r:id="rId41"/>
    <p:sldId id="299" r:id="rId42"/>
    <p:sldId id="300" r:id="rId43"/>
    <p:sldId id="289" r:id="rId4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9831"/>
    <a:srgbClr val="C4B248"/>
    <a:srgbClr val="6DAB21"/>
    <a:srgbClr val="DBD25B"/>
    <a:srgbClr val="FFFF99"/>
    <a:srgbClr val="EEE923"/>
    <a:srgbClr val="82D23A"/>
    <a:srgbClr val="C77D4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404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50765B-AD5B-4FD7-8EBA-B2B8D56CE417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0FA984-8C0F-4EE1-97C6-3734AA943F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9192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0EDFFF-8D60-4867-AF06-083D9D913ABA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CD9A34-FFAC-4834-9782-D7919026D0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586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D9A34-FFAC-4834-9782-D7919026D0B3}" type="slidenum">
              <a:rPr lang="cs-CZ" smtClean="0"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28306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D9A34-FFAC-4834-9782-D7919026D0B3}" type="slidenum">
              <a:rPr lang="cs-CZ" smtClean="0"/>
              <a:t>39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28306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81729-0615-4030-A25F-7118B08F362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5FBDB-4FEB-4C73-A8BC-61C66AB1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663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81729-0615-4030-A25F-7118B08F362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5FBDB-4FEB-4C73-A8BC-61C66AB1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2725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81729-0615-4030-A25F-7118B08F362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5FBDB-4FEB-4C73-A8BC-61C66AB1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851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81729-0615-4030-A25F-7118B08F362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5FBDB-4FEB-4C73-A8BC-61C66AB1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7679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81729-0615-4030-A25F-7118B08F362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5FBDB-4FEB-4C73-A8BC-61C66AB1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375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81729-0615-4030-A25F-7118B08F362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5FBDB-4FEB-4C73-A8BC-61C66AB1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49218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81729-0615-4030-A25F-7118B08F362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5FBDB-4FEB-4C73-A8BC-61C66AB1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216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81729-0615-4030-A25F-7118B08F362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5FBDB-4FEB-4C73-A8BC-61C66AB1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73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81729-0615-4030-A25F-7118B08F362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5FBDB-4FEB-4C73-A8BC-61C66AB1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6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81729-0615-4030-A25F-7118B08F362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5FBDB-4FEB-4C73-A8BC-61C66AB1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990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81729-0615-4030-A25F-7118B08F362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5FBDB-4FEB-4C73-A8BC-61C66AB1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898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F81729-0615-4030-A25F-7118B08F362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15FBDB-4FEB-4C73-A8BC-61C66AB12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5501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3.wdp"/></Relationships>
</file>

<file path=ppt/slides/_rels/slide4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s/f/f/6/c/11954458641265747371Gerald_G_KU_taraxacum_officinale.svg.med.png" TargetMode="External"/><Relationship Id="rId2" Type="http://schemas.openxmlformats.org/officeDocument/2006/relationships/hyperlink" Target="http://www.clker.com/cliparts/7/6/0/a/1194984732275610276daffodil_jonathan_dietri_01.svg.med.pn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8366766"/>
              </p:ext>
            </p:extLst>
          </p:nvPr>
        </p:nvGraphicFramePr>
        <p:xfrm>
          <a:off x="1115616" y="1700808"/>
          <a:ext cx="7344816" cy="3816426"/>
        </p:xfrm>
        <a:graphic>
          <a:graphicData uri="http://schemas.openxmlformats.org/drawingml/2006/table">
            <a:tbl>
              <a:tblPr/>
              <a:tblGrid>
                <a:gridCol w="1147466"/>
                <a:gridCol w="6197350"/>
              </a:tblGrid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Název   školy: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u="sng" dirty="0">
                          <a:latin typeface="Times New Roman"/>
                          <a:ea typeface="Calibri"/>
                          <a:cs typeface="Times New Roman"/>
                        </a:rPr>
                        <a:t>Základní škola a mateřská škola,  </a:t>
                      </a:r>
                      <a:r>
                        <a:rPr lang="cs-CZ" sz="1600" b="1" u="sng" dirty="0" err="1">
                          <a:latin typeface="Times New Roman"/>
                          <a:ea typeface="Calibri"/>
                          <a:cs typeface="Times New Roman"/>
                        </a:rPr>
                        <a:t>Hlušice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Jméno autora: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Calibri"/>
                          <a:cs typeface="Times New Roman"/>
                        </a:rPr>
                        <a:t>Martina Skalová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Calibri"/>
                          <a:cs typeface="Times New Roman"/>
                        </a:rPr>
                        <a:t>CZ.1.07/1.4.00/21.3235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03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Název materiálu: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12700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VY_32_INOVACE_4C_08_</a:t>
                      </a:r>
                      <a:r>
                        <a:rPr lang="cs-CZ" sz="1600" b="1" dirty="0" smtClean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KULIČKY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1.– 3.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ročníku  ZŠ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60649"/>
            <a:ext cx="5972175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26751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196752"/>
            <a:ext cx="770485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Anotace:</a:t>
            </a:r>
          </a:p>
          <a:p>
            <a:r>
              <a:rPr lang="cs-CZ" b="1" dirty="0"/>
              <a:t>Prezentace slouží k zábavnému procvičení </a:t>
            </a:r>
            <a:r>
              <a:rPr lang="cs-CZ" b="1" dirty="0" smtClean="0"/>
              <a:t>a upevnění násobilky 7. </a:t>
            </a:r>
          </a:p>
          <a:p>
            <a:r>
              <a:rPr lang="cs-CZ" b="1" dirty="0" smtClean="0"/>
              <a:t>Určeno pro žáky 2.-3. ročníku.  </a:t>
            </a:r>
          </a:p>
          <a:p>
            <a:r>
              <a:rPr lang="cs-CZ" b="1" dirty="0" smtClean="0"/>
              <a:t>S </a:t>
            </a:r>
            <a:r>
              <a:rPr lang="cs-CZ" b="1" dirty="0"/>
              <a:t>prezentací mohou žáci pracovat  </a:t>
            </a:r>
            <a:r>
              <a:rPr lang="cs-CZ" b="1" dirty="0" smtClean="0"/>
              <a:t>sami (zpětná vazba). </a:t>
            </a:r>
          </a:p>
          <a:p>
            <a:r>
              <a:rPr lang="cs-CZ" b="1" dirty="0" smtClean="0"/>
              <a:t>Prezentováno v několika vyučovacích hodinách na interaktivní tabuli.</a:t>
            </a:r>
          </a:p>
          <a:p>
            <a:endParaRPr lang="cs-CZ" dirty="0" smtClean="0"/>
          </a:p>
          <a:p>
            <a:r>
              <a:rPr lang="cs-CZ" dirty="0" smtClean="0"/>
              <a:t>Snímky 4,5: procvičení násobků 7 a početních spojů k nim (děti rychle říkají příklad k zobrazenému násobku).</a:t>
            </a:r>
          </a:p>
          <a:p>
            <a:r>
              <a:rPr lang="cs-CZ" dirty="0" smtClean="0"/>
              <a:t>Snímek 6: jiná forma procvičení předchozího učiva . Pracovní list  k vytisknutí – snímek 7.</a:t>
            </a:r>
          </a:p>
          <a:p>
            <a:r>
              <a:rPr lang="cs-CZ" dirty="0" smtClean="0"/>
              <a:t>Snímky 8 – 32: interaktivní  procvičování násobilky 2,3,4,5,6,7.</a:t>
            </a:r>
          </a:p>
          <a:p>
            <a:r>
              <a:rPr lang="cs-CZ" dirty="0" smtClean="0"/>
              <a:t>Snímek 33: početní řetězce (možno zadat jako početní hádanky nebo formou soutěže o nejrychlejšího počtáře atp.).</a:t>
            </a:r>
          </a:p>
          <a:p>
            <a:r>
              <a:rPr lang="cs-CZ" dirty="0" smtClean="0"/>
              <a:t>Snímek 34: interaktivní cvičení – výběr výsledku k příkladu.</a:t>
            </a:r>
          </a:p>
          <a:p>
            <a:r>
              <a:rPr lang="cs-CZ" dirty="0"/>
              <a:t>Snímek </a:t>
            </a:r>
            <a:r>
              <a:rPr lang="cs-CZ" dirty="0" smtClean="0"/>
              <a:t>35 - 38: </a:t>
            </a:r>
            <a:r>
              <a:rPr lang="cs-CZ" dirty="0"/>
              <a:t>interaktivní cvičení – výběr </a:t>
            </a:r>
            <a:r>
              <a:rPr lang="cs-CZ" dirty="0" smtClean="0"/>
              <a:t>příkladu k výsledku .</a:t>
            </a:r>
          </a:p>
          <a:p>
            <a:r>
              <a:rPr lang="cs-CZ" dirty="0"/>
              <a:t>S</a:t>
            </a:r>
            <a:r>
              <a:rPr lang="cs-CZ" dirty="0" smtClean="0"/>
              <a:t>nímky 39 – 42: pracovní listy k vytisknutí (vytisknout 4 snímky na list).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6257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89938" y="1268760"/>
            <a:ext cx="336412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Kuličky</a:t>
            </a:r>
          </a:p>
          <a:p>
            <a:pPr algn="ctr"/>
            <a:r>
              <a:rPr lang="cs-CZ" sz="4800" smtClean="0">
                <a:solidFill>
                  <a:srgbClr val="FF0000"/>
                </a:solidFill>
              </a:rPr>
              <a:t>(násobilka </a:t>
            </a:r>
            <a:r>
              <a:rPr lang="cs-CZ" sz="4800" dirty="0" smtClean="0">
                <a:solidFill>
                  <a:srgbClr val="FF0000"/>
                </a:solidFill>
              </a:rPr>
              <a:t>7)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83021" y="3212976"/>
            <a:ext cx="401622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Autor: Martina Skalová</a:t>
            </a:r>
          </a:p>
          <a:p>
            <a:r>
              <a:rPr lang="cs-CZ" sz="3200" dirty="0" smtClean="0"/>
              <a:t>                  ZŠ </a:t>
            </a:r>
            <a:r>
              <a:rPr lang="cs-CZ" sz="3200" dirty="0"/>
              <a:t>H</a:t>
            </a:r>
            <a:r>
              <a:rPr lang="cs-CZ" sz="3200" dirty="0" smtClean="0"/>
              <a:t>lušice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28487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nápady\škola\narci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26" y="2757770"/>
            <a:ext cx="1815410" cy="3851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E:\nápady\škola\pepa a kuličky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015" y="336596"/>
            <a:ext cx="4548470" cy="411587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  <a:softEdge rad="127000"/>
          </a:effectLst>
          <a:extLst/>
        </p:spPr>
      </p:pic>
      <p:sp>
        <p:nvSpPr>
          <p:cNvPr id="6" name="Ovál 5"/>
          <p:cNvSpPr/>
          <p:nvPr/>
        </p:nvSpPr>
        <p:spPr>
          <a:xfrm>
            <a:off x="6269027" y="5649585"/>
            <a:ext cx="648072" cy="648072"/>
          </a:xfrm>
          <a:prstGeom prst="ellipse">
            <a:avLst/>
          </a:prstGeom>
          <a:solidFill>
            <a:srgbClr val="FFC000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54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810137" y="2016125"/>
            <a:ext cx="648072" cy="648072"/>
          </a:xfrm>
          <a:prstGeom prst="ellipse">
            <a:avLst/>
          </a:prstGeom>
          <a:solidFill>
            <a:srgbClr val="FFC000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64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583967" y="4329917"/>
            <a:ext cx="648072" cy="648072"/>
          </a:xfrm>
          <a:prstGeom prst="ellipse">
            <a:avLst/>
          </a:prstGeom>
          <a:solidFill>
            <a:srgbClr val="6DAB21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40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880391" y="3033034"/>
            <a:ext cx="648072" cy="648072"/>
          </a:xfrm>
          <a:prstGeom prst="ellipse">
            <a:avLst/>
          </a:prstGeom>
          <a:solidFill>
            <a:srgbClr val="6DAB21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27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6610302" y="4776504"/>
            <a:ext cx="648072" cy="648072"/>
          </a:xfrm>
          <a:prstGeom prst="ellipse">
            <a:avLst/>
          </a:prstGeom>
          <a:solidFill>
            <a:srgbClr val="FF0000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36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82659" y="2157567"/>
            <a:ext cx="648072" cy="648072"/>
          </a:xfrm>
          <a:prstGeom prst="ellipse">
            <a:avLst/>
          </a:prstGeom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45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1047868" y="4329038"/>
            <a:ext cx="4912028" cy="2418386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838435" y="2340161"/>
            <a:ext cx="648072" cy="648072"/>
          </a:xfrm>
          <a:prstGeom prst="ellipse">
            <a:avLst/>
          </a:prstGeom>
          <a:solidFill>
            <a:srgbClr val="6DAB21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7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3631908" y="3581887"/>
            <a:ext cx="648072" cy="648072"/>
          </a:xfrm>
          <a:prstGeom prst="ellipse">
            <a:avLst/>
          </a:prstGeom>
          <a:solidFill>
            <a:srgbClr val="FFC000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35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7222131" y="3212976"/>
            <a:ext cx="648072" cy="648072"/>
          </a:xfrm>
          <a:prstGeom prst="ellipse">
            <a:avLst/>
          </a:prstGeom>
          <a:solidFill>
            <a:srgbClr val="FFC000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14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830320" y="2444720"/>
            <a:ext cx="648072" cy="648072"/>
          </a:xfrm>
          <a:prstGeom prst="ellipse">
            <a:avLst/>
          </a:prstGeom>
          <a:solidFill>
            <a:srgbClr val="6DAB21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63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6350096" y="3212976"/>
            <a:ext cx="648072" cy="648072"/>
          </a:xfrm>
          <a:prstGeom prst="ellipse">
            <a:avLst/>
          </a:prstGeom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42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757739" y="6099352"/>
            <a:ext cx="648072" cy="648072"/>
          </a:xfrm>
          <a:prstGeom prst="ellipse">
            <a:avLst/>
          </a:prstGeom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0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7281871" y="5299647"/>
            <a:ext cx="648072" cy="648072"/>
          </a:xfrm>
          <a:prstGeom prst="ellipse">
            <a:avLst/>
          </a:prstGeom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21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8316416" y="5910031"/>
            <a:ext cx="648072" cy="615617"/>
          </a:xfrm>
          <a:prstGeom prst="ellipse">
            <a:avLst/>
          </a:prstGeom>
          <a:solidFill>
            <a:srgbClr val="FF0000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28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2117342" y="3533631"/>
            <a:ext cx="648072" cy="648072"/>
          </a:xfrm>
          <a:prstGeom prst="ellipse">
            <a:avLst/>
          </a:prstGeom>
          <a:solidFill>
            <a:srgbClr val="FF0000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70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5878150" y="3941961"/>
            <a:ext cx="648072" cy="648072"/>
          </a:xfrm>
          <a:prstGeom prst="ellipse">
            <a:avLst/>
          </a:prstGeom>
          <a:solidFill>
            <a:srgbClr val="FF0000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49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8172400" y="3661764"/>
            <a:ext cx="648072" cy="648072"/>
          </a:xfrm>
          <a:prstGeom prst="ellipse">
            <a:avLst/>
          </a:prstGeom>
          <a:solidFill>
            <a:srgbClr val="FFC000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56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3" name="Obláček 32"/>
          <p:cNvSpPr/>
          <p:nvPr/>
        </p:nvSpPr>
        <p:spPr>
          <a:xfrm>
            <a:off x="323798" y="172364"/>
            <a:ext cx="3605307" cy="1865667"/>
          </a:xfrm>
          <a:prstGeom prst="cloudCallout">
            <a:avLst>
              <a:gd name="adj1" fmla="val 53402"/>
              <a:gd name="adj2" fmla="val 45835"/>
            </a:avLst>
          </a:prstGeom>
          <a:solidFill>
            <a:schemeClr val="bg1"/>
          </a:solidFill>
          <a:ln w="3175">
            <a:solidFill>
              <a:schemeClr val="tx1">
                <a:lumMod val="75000"/>
                <a:lumOff val="25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err="1" smtClean="0">
                <a:solidFill>
                  <a:schemeClr val="accent1">
                    <a:lumMod val="50000"/>
                  </a:schemeClr>
                </a:solidFill>
              </a:rPr>
              <a:t>Nacvrnkej</a:t>
            </a:r>
            <a:r>
              <a:rPr lang="cs-CZ" sz="2000" i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i="1" dirty="0" smtClean="0">
                <a:solidFill>
                  <a:schemeClr val="accent1">
                    <a:lumMod val="50000"/>
                  </a:schemeClr>
                </a:solidFill>
              </a:rPr>
              <a:t>do důlku  </a:t>
            </a:r>
          </a:p>
          <a:p>
            <a:pPr algn="ctr"/>
            <a:r>
              <a:rPr lang="cs-CZ" sz="2000" i="1" dirty="0" smtClean="0">
                <a:solidFill>
                  <a:schemeClr val="accent1">
                    <a:lumMod val="50000"/>
                  </a:schemeClr>
                </a:solidFill>
              </a:rPr>
              <a:t>kuličky s násobky 7.</a:t>
            </a:r>
            <a:endParaRPr lang="cs-CZ" sz="2000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9529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07407E-6 L 0.01163 0.3321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73" y="16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07407E-6 L 0.05885 -0.1425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34" y="-7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7.40741E-7 L -0.49062 0.183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531" y="9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59259E-6 L -0.41059 -0.1310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538" y="-6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96296E-6 L -0.42917 -0.1967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458" y="-9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44444E-6 L 0.1618 0.2034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090" y="10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7.40741E-7 L -0.16684 0.3622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51" y="18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7.40741E-7 L -0.1941 0.2770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05" y="13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0 L -0.52361 0.3282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181" y="164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7037E-6 L -0.2448 0.50579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40" y="25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0 L -0.03472 0.31551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6" y="15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7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798">
              <a:schemeClr val="tx2">
                <a:lumMod val="75000"/>
              </a:schemeClr>
            </a:gs>
            <a:gs pos="49596">
              <a:srgbClr val="C2B14A"/>
            </a:gs>
            <a:gs pos="49589">
              <a:srgbClr val="C2B14B"/>
            </a:gs>
            <a:gs pos="49583">
              <a:srgbClr val="C2B14B"/>
            </a:gs>
            <a:gs pos="49570">
              <a:srgbClr val="C2B14B"/>
            </a:gs>
            <a:gs pos="49545">
              <a:srgbClr val="C2B14B"/>
            </a:gs>
            <a:gs pos="49495">
              <a:srgbClr val="C2B14B"/>
            </a:gs>
            <a:gs pos="49394">
              <a:srgbClr val="C1B14B"/>
            </a:gs>
            <a:gs pos="26000">
              <a:srgbClr val="BD9831">
                <a:lumMod val="79000"/>
                <a:lumOff val="21000"/>
                <a:alpha val="95000"/>
              </a:srgbClr>
            </a:gs>
            <a:gs pos="84000">
              <a:schemeClr val="tx2">
                <a:lumMod val="7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Picture 5" descr="E:\nápady\škola\pampeliš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577985" y="4901161"/>
            <a:ext cx="1494405" cy="1861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0191" y="854441"/>
            <a:ext cx="2399822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467544" y="3564791"/>
            <a:ext cx="7632848" cy="2418386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236449" y="4111906"/>
            <a:ext cx="648072" cy="648072"/>
          </a:xfrm>
          <a:prstGeom prst="ellipse">
            <a:avLst/>
          </a:prstGeom>
          <a:solidFill>
            <a:srgbClr val="6DAB21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7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936749" y="3700044"/>
            <a:ext cx="648072" cy="648072"/>
          </a:xfrm>
          <a:prstGeom prst="ellipse">
            <a:avLst/>
          </a:prstGeom>
          <a:solidFill>
            <a:srgbClr val="FFC000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35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893040" y="3901663"/>
            <a:ext cx="648072" cy="648072"/>
          </a:xfrm>
          <a:prstGeom prst="ellipse">
            <a:avLst/>
          </a:prstGeom>
          <a:solidFill>
            <a:srgbClr val="FFC000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14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722287" y="4109597"/>
            <a:ext cx="648072" cy="648072"/>
          </a:xfrm>
          <a:prstGeom prst="ellipse">
            <a:avLst/>
          </a:prstGeom>
          <a:solidFill>
            <a:srgbClr val="6DAB21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63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633777" y="3708807"/>
            <a:ext cx="648072" cy="648072"/>
          </a:xfrm>
          <a:prstGeom prst="ellipse">
            <a:avLst/>
          </a:prstGeom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42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88377" y="4449363"/>
            <a:ext cx="648072" cy="648072"/>
          </a:xfrm>
          <a:prstGeom prst="ellipse">
            <a:avLst/>
          </a:prstGeom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0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618935" y="3766703"/>
            <a:ext cx="648072" cy="648072"/>
          </a:xfrm>
          <a:prstGeom prst="ellipse">
            <a:avLst/>
          </a:prstGeom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21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273667" y="3732499"/>
            <a:ext cx="648072" cy="615617"/>
          </a:xfrm>
          <a:prstGeom prst="ellipse">
            <a:avLst/>
          </a:prstGeom>
          <a:solidFill>
            <a:srgbClr val="FF0000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28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7363436" y="4474150"/>
            <a:ext cx="648072" cy="648072"/>
          </a:xfrm>
          <a:prstGeom prst="ellipse">
            <a:avLst/>
          </a:prstGeom>
          <a:solidFill>
            <a:srgbClr val="FF0000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70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347000" y="3761843"/>
            <a:ext cx="648072" cy="648072"/>
          </a:xfrm>
          <a:prstGeom prst="ellipse">
            <a:avLst/>
          </a:prstGeom>
          <a:solidFill>
            <a:srgbClr val="FF0000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49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053045" y="3835609"/>
            <a:ext cx="648072" cy="648072"/>
          </a:xfrm>
          <a:prstGeom prst="ellipse">
            <a:avLst/>
          </a:prstGeom>
          <a:solidFill>
            <a:srgbClr val="FFC000"/>
          </a:solidFill>
          <a:ln w="31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56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6" name="Pětiúhelník 35"/>
          <p:cNvSpPr/>
          <p:nvPr/>
        </p:nvSpPr>
        <p:spPr>
          <a:xfrm rot="16200000">
            <a:off x="3468697" y="4783761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Forte" pitchFamily="66" charset="0"/>
              </a:rPr>
              <a:t>5</a:t>
            </a:r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48" name="Přímá spojnice se šipkou 47"/>
          <p:cNvCxnSpPr/>
          <p:nvPr/>
        </p:nvCxnSpPr>
        <p:spPr>
          <a:xfrm>
            <a:off x="4260785" y="3109868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Pětiúhelník 53"/>
          <p:cNvSpPr/>
          <p:nvPr/>
        </p:nvSpPr>
        <p:spPr>
          <a:xfrm rot="16200000">
            <a:off x="1424988" y="5082156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2 . 7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55" name="Přímá spojnice se šipkou 54"/>
          <p:cNvCxnSpPr/>
          <p:nvPr/>
        </p:nvCxnSpPr>
        <p:spPr>
          <a:xfrm>
            <a:off x="2217076" y="3408263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Pětiúhelník 55"/>
          <p:cNvSpPr/>
          <p:nvPr/>
        </p:nvSpPr>
        <p:spPr>
          <a:xfrm rot="16200000">
            <a:off x="4878948" y="4914941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7 . 7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57" name="Přímá spojnice se šipkou 56"/>
          <p:cNvCxnSpPr/>
          <p:nvPr/>
        </p:nvCxnSpPr>
        <p:spPr>
          <a:xfrm>
            <a:off x="5671036" y="3241048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Pětiúhelník 57"/>
          <p:cNvSpPr/>
          <p:nvPr/>
        </p:nvSpPr>
        <p:spPr>
          <a:xfrm rot="16200000">
            <a:off x="2150883" y="4945053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3 . 7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59" name="Přímá spojnice se šipkou 58"/>
          <p:cNvCxnSpPr/>
          <p:nvPr/>
        </p:nvCxnSpPr>
        <p:spPr>
          <a:xfrm>
            <a:off x="2942971" y="3271160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Pětiúhelník 59"/>
          <p:cNvSpPr/>
          <p:nvPr/>
        </p:nvSpPr>
        <p:spPr>
          <a:xfrm rot="16200000">
            <a:off x="6254235" y="5211198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9 . 7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61" name="Přímá spojnice se šipkou 60"/>
          <p:cNvCxnSpPr/>
          <p:nvPr/>
        </p:nvCxnSpPr>
        <p:spPr>
          <a:xfrm>
            <a:off x="7046323" y="3537305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Pětiúhelník 61"/>
          <p:cNvSpPr/>
          <p:nvPr/>
        </p:nvSpPr>
        <p:spPr>
          <a:xfrm rot="16200000">
            <a:off x="120325" y="5575848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0 . 7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63" name="Přímá spojnice se šipkou 62"/>
          <p:cNvCxnSpPr/>
          <p:nvPr/>
        </p:nvCxnSpPr>
        <p:spPr>
          <a:xfrm>
            <a:off x="912413" y="3901955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Pětiúhelník 63"/>
          <p:cNvSpPr/>
          <p:nvPr/>
        </p:nvSpPr>
        <p:spPr>
          <a:xfrm rot="16200000">
            <a:off x="4165725" y="4896968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6 . 7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65" name="Přímá spojnice se šipkou 64"/>
          <p:cNvCxnSpPr/>
          <p:nvPr/>
        </p:nvCxnSpPr>
        <p:spPr>
          <a:xfrm>
            <a:off x="4957813" y="3223075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Pětiúhelník 65"/>
          <p:cNvSpPr/>
          <p:nvPr/>
        </p:nvSpPr>
        <p:spPr>
          <a:xfrm rot="16200000">
            <a:off x="6913988" y="5587987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10 . 7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67" name="Přímá spojnice se šipkou 66"/>
          <p:cNvCxnSpPr/>
          <p:nvPr/>
        </p:nvCxnSpPr>
        <p:spPr>
          <a:xfrm>
            <a:off x="7706076" y="3914094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Pětiúhelník 67"/>
          <p:cNvSpPr/>
          <p:nvPr/>
        </p:nvSpPr>
        <p:spPr>
          <a:xfrm rot="16200000">
            <a:off x="5584993" y="5032212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8 . 7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69" name="Přímá spojnice se šipkou 68"/>
          <p:cNvCxnSpPr/>
          <p:nvPr/>
        </p:nvCxnSpPr>
        <p:spPr>
          <a:xfrm>
            <a:off x="6377081" y="3358319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Pětiúhelník 71"/>
          <p:cNvSpPr/>
          <p:nvPr/>
        </p:nvSpPr>
        <p:spPr>
          <a:xfrm rot="16200000">
            <a:off x="768397" y="5227953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1 . 7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73" name="Přímá spojnice se šipkou 72"/>
          <p:cNvCxnSpPr/>
          <p:nvPr/>
        </p:nvCxnSpPr>
        <p:spPr>
          <a:xfrm>
            <a:off x="1560485" y="3554060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Pětiúhelník 73"/>
          <p:cNvSpPr/>
          <p:nvPr/>
        </p:nvSpPr>
        <p:spPr>
          <a:xfrm rot="16200000">
            <a:off x="2805615" y="4805936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4 . 7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75" name="Přímá spojnice se šipkou 74"/>
          <p:cNvCxnSpPr/>
          <p:nvPr/>
        </p:nvCxnSpPr>
        <p:spPr>
          <a:xfrm>
            <a:off x="3597703" y="3132043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Pětiúhelník 75"/>
          <p:cNvSpPr/>
          <p:nvPr/>
        </p:nvSpPr>
        <p:spPr>
          <a:xfrm rot="16200000">
            <a:off x="4878948" y="4925501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7 . 7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77" name="Přímá spojnice se šipkou 76"/>
          <p:cNvCxnSpPr/>
          <p:nvPr/>
        </p:nvCxnSpPr>
        <p:spPr>
          <a:xfrm>
            <a:off x="5671036" y="3251608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Pětiúhelník 77"/>
          <p:cNvSpPr/>
          <p:nvPr/>
        </p:nvSpPr>
        <p:spPr>
          <a:xfrm rot="16200000">
            <a:off x="6258063" y="5211198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9 . 7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79" name="Přímá spojnice se šipkou 78"/>
          <p:cNvCxnSpPr/>
          <p:nvPr/>
        </p:nvCxnSpPr>
        <p:spPr>
          <a:xfrm>
            <a:off x="7050151" y="3537305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Pětiúhelník 79"/>
          <p:cNvSpPr/>
          <p:nvPr/>
        </p:nvSpPr>
        <p:spPr>
          <a:xfrm rot="16200000">
            <a:off x="2805615" y="4805936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Forte" pitchFamily="66" charset="0"/>
              </a:rPr>
              <a:t>4</a:t>
            </a:r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81" name="Přímá spojnice se šipkou 80"/>
          <p:cNvCxnSpPr/>
          <p:nvPr/>
        </p:nvCxnSpPr>
        <p:spPr>
          <a:xfrm>
            <a:off x="3597703" y="3132043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Pětiúhelník 81"/>
          <p:cNvSpPr/>
          <p:nvPr/>
        </p:nvSpPr>
        <p:spPr>
          <a:xfrm rot="16200000">
            <a:off x="5594281" y="5032211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8 . 7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83" name="Přímá spojnice se šipkou 82"/>
          <p:cNvCxnSpPr/>
          <p:nvPr/>
        </p:nvCxnSpPr>
        <p:spPr>
          <a:xfrm>
            <a:off x="6386369" y="3358318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Pětiúhelník 83"/>
          <p:cNvSpPr/>
          <p:nvPr/>
        </p:nvSpPr>
        <p:spPr>
          <a:xfrm rot="16200000">
            <a:off x="3468697" y="4783761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5 . 7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85" name="Přímá spojnice se šipkou 84"/>
          <p:cNvCxnSpPr/>
          <p:nvPr/>
        </p:nvCxnSpPr>
        <p:spPr>
          <a:xfrm>
            <a:off x="4260785" y="3109868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Pětiúhelník 85"/>
          <p:cNvSpPr/>
          <p:nvPr/>
        </p:nvSpPr>
        <p:spPr>
          <a:xfrm rot="16200000">
            <a:off x="2150884" y="4914941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Forte" pitchFamily="66" charset="0"/>
              </a:rPr>
              <a:t>3</a:t>
            </a:r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87" name="Přímá spojnice se šipkou 86"/>
          <p:cNvCxnSpPr/>
          <p:nvPr/>
        </p:nvCxnSpPr>
        <p:spPr>
          <a:xfrm>
            <a:off x="2942972" y="3241048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Pětiúhelník 87"/>
          <p:cNvSpPr/>
          <p:nvPr/>
        </p:nvSpPr>
        <p:spPr>
          <a:xfrm rot="16200000">
            <a:off x="5584993" y="5041047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8 . 7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89" name="Přímá spojnice se šipkou 88"/>
          <p:cNvCxnSpPr/>
          <p:nvPr/>
        </p:nvCxnSpPr>
        <p:spPr>
          <a:xfrm>
            <a:off x="6377081" y="3367154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Pětiúhelník 89"/>
          <p:cNvSpPr/>
          <p:nvPr/>
        </p:nvSpPr>
        <p:spPr>
          <a:xfrm rot="16200000">
            <a:off x="1428815" y="5084157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Forte" pitchFamily="66" charset="0"/>
              </a:rPr>
              <a:t>2</a:t>
            </a:r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91" name="Přímá spojnice se šipkou 90"/>
          <p:cNvCxnSpPr/>
          <p:nvPr/>
        </p:nvCxnSpPr>
        <p:spPr>
          <a:xfrm>
            <a:off x="2220903" y="3410264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Pětiúhelník 91"/>
          <p:cNvSpPr/>
          <p:nvPr/>
        </p:nvSpPr>
        <p:spPr>
          <a:xfrm rot="16200000">
            <a:off x="6254234" y="5211197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9 . 7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93" name="Přímá spojnice se šipkou 92"/>
          <p:cNvCxnSpPr/>
          <p:nvPr/>
        </p:nvCxnSpPr>
        <p:spPr>
          <a:xfrm>
            <a:off x="7046322" y="3537304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Pětiúhelník 93"/>
          <p:cNvSpPr/>
          <p:nvPr/>
        </p:nvSpPr>
        <p:spPr>
          <a:xfrm rot="16200000">
            <a:off x="4878948" y="4888196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7 . 7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95" name="Přímá spojnice se šipkou 94"/>
          <p:cNvCxnSpPr/>
          <p:nvPr/>
        </p:nvCxnSpPr>
        <p:spPr>
          <a:xfrm>
            <a:off x="5671036" y="3214303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Pětiúhelník 95"/>
          <p:cNvSpPr/>
          <p:nvPr/>
        </p:nvSpPr>
        <p:spPr>
          <a:xfrm rot="16200000">
            <a:off x="4165725" y="4899960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Forte" pitchFamily="66" charset="0"/>
              </a:rPr>
              <a:t>6</a:t>
            </a:r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97" name="Přímá spojnice se šipkou 96"/>
          <p:cNvCxnSpPr/>
          <p:nvPr/>
        </p:nvCxnSpPr>
        <p:spPr>
          <a:xfrm>
            <a:off x="4957813" y="3226067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" name="Pětiúhelník 97"/>
          <p:cNvSpPr/>
          <p:nvPr/>
        </p:nvSpPr>
        <p:spPr>
          <a:xfrm rot="16200000">
            <a:off x="2805615" y="4805935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4 . 7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99" name="Přímá spojnice se šipkou 98"/>
          <p:cNvCxnSpPr/>
          <p:nvPr/>
        </p:nvCxnSpPr>
        <p:spPr>
          <a:xfrm>
            <a:off x="3597703" y="3132042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Pětiúhelník 99"/>
          <p:cNvSpPr/>
          <p:nvPr/>
        </p:nvSpPr>
        <p:spPr>
          <a:xfrm rot="16200000">
            <a:off x="5584993" y="5011319"/>
            <a:ext cx="1584176" cy="468052"/>
          </a:xfrm>
          <a:prstGeom prst="homePlat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Forte" pitchFamily="66" charset="0"/>
              </a:rPr>
              <a:t>8</a:t>
            </a:r>
            <a:r>
              <a:rPr lang="cs-CZ" sz="3200" dirty="0" smtClean="0">
                <a:solidFill>
                  <a:srgbClr val="FF0000"/>
                </a:solidFill>
                <a:latin typeface="Forte" pitchFamily="66" charset="0"/>
              </a:rPr>
              <a:t> . 7</a:t>
            </a:r>
            <a:endParaRPr lang="cs-CZ" sz="3200" dirty="0">
              <a:solidFill>
                <a:srgbClr val="FF0000"/>
              </a:solidFill>
              <a:latin typeface="Forte" pitchFamily="66" charset="0"/>
            </a:endParaRPr>
          </a:p>
        </p:txBody>
      </p:sp>
      <p:cxnSp>
        <p:nvCxnSpPr>
          <p:cNvPr id="101" name="Přímá spojnice se šipkou 100"/>
          <p:cNvCxnSpPr/>
          <p:nvPr/>
        </p:nvCxnSpPr>
        <p:spPr>
          <a:xfrm>
            <a:off x="6377081" y="3337426"/>
            <a:ext cx="0" cy="59017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bláček 41"/>
          <p:cNvSpPr/>
          <p:nvPr/>
        </p:nvSpPr>
        <p:spPr>
          <a:xfrm>
            <a:off x="3597703" y="548680"/>
            <a:ext cx="3149561" cy="1709207"/>
          </a:xfrm>
          <a:prstGeom prst="cloudCallout">
            <a:avLst>
              <a:gd name="adj1" fmla="val 70825"/>
              <a:gd name="adj2" fmla="val 48178"/>
            </a:avLst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Řekni příklad</a:t>
            </a:r>
          </a:p>
          <a:p>
            <a:pPr algn="ctr"/>
            <a:r>
              <a:rPr lang="cs-CZ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k násobku.</a:t>
            </a:r>
            <a:endParaRPr lang="cs-CZ" i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029" name="Picture 5" descr="E:\nápady\škola\pampeliška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33" y="2650284"/>
            <a:ext cx="858915" cy="1070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2056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8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2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6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4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8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6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0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1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8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9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1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2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3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9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0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1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3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4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5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2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3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5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6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7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9" fill="hold">
                      <p:stCondLst>
                        <p:cond delay="indefinite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3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>
                      <p:stCondLst>
                        <p:cond delay="indefinite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9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0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>
                      <p:stCondLst>
                        <p:cond delay="indefinite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4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5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7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8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9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>
                      <p:stCondLst>
                        <p:cond delay="indefinite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5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6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7" fill="hold">
                      <p:stCondLst>
                        <p:cond delay="indefinite"/>
                      </p:stCondLst>
                      <p:childTnLst>
                        <p:par>
                          <p:cTn id="318" fill="hold">
                            <p:stCondLst>
                              <p:cond delay="0"/>
                            </p:stCondLst>
                            <p:childTnLst>
                              <p:par>
                                <p:cTn id="3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3" fill="hold">
                      <p:stCondLst>
                        <p:cond delay="indefinite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6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7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0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1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7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8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9" fill="hold">
                      <p:stCondLst>
                        <p:cond delay="indefinite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3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4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5" fill="hold">
                      <p:stCondLst>
                        <p:cond delay="indefinite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8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9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1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2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3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5" fill="hold">
                      <p:stCondLst>
                        <p:cond delay="indefinite"/>
                      </p:stCondLst>
                      <p:childTnLst>
                        <p:par>
                          <p:cTn id="356" fill="hold">
                            <p:stCondLst>
                              <p:cond delay="0"/>
                            </p:stCondLst>
                            <p:childTnLst>
                              <p:par>
                                <p:cTn id="35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9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0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1" fill="hold">
                      <p:stCondLst>
                        <p:cond delay="indefinite"/>
                      </p:stCondLst>
                      <p:childTnLst>
                        <p:par>
                          <p:cTn id="362" fill="hold">
                            <p:stCondLst>
                              <p:cond delay="0"/>
                            </p:stCondLst>
                            <p:childTnLst>
                              <p:par>
                                <p:cTn id="3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5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6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7" fill="hold">
                      <p:stCondLst>
                        <p:cond delay="indefinite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0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1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3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4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5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7" fill="hold">
                      <p:stCondLst>
                        <p:cond delay="indefinite"/>
                      </p:stCondLst>
                      <p:childTnLst>
                        <p:par>
                          <p:cTn id="378" fill="hold">
                            <p:stCondLst>
                              <p:cond delay="0"/>
                            </p:stCondLst>
                            <p:childTnLst>
                              <p:par>
                                <p:cTn id="37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1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2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3" fill="hold">
                      <p:stCondLst>
                        <p:cond delay="indefinite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7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8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9" fill="hold">
                      <p:stCondLst>
                        <p:cond delay="indefinite"/>
                      </p:stCondLst>
                      <p:childTnLst>
                        <p:par>
                          <p:cTn id="390" fill="hold">
                            <p:stCondLst>
                              <p:cond delay="0"/>
                            </p:stCondLst>
                            <p:childTnLst>
                              <p:par>
                                <p:cTn id="391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2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3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5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6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7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>
                      <p:stCondLst>
                        <p:cond delay="indefinite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3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5" fill="hold">
                      <p:stCondLst>
                        <p:cond delay="indefinite"/>
                      </p:stCondLst>
                      <p:childTnLst>
                        <p:par>
                          <p:cTn id="406" fill="hold">
                            <p:stCondLst>
                              <p:cond delay="0"/>
                            </p:stCondLst>
                            <p:childTnLst>
                              <p:par>
                                <p:cTn id="4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9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0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1" fill="hold">
                      <p:stCondLst>
                        <p:cond delay="indefinite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4" dur="5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5" dur="5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7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8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9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1" fill="hold">
                      <p:stCondLst>
                        <p:cond delay="indefinite"/>
                      </p:stCondLst>
                      <p:childTnLst>
                        <p:par>
                          <p:cTn id="422" fill="hold">
                            <p:stCondLst>
                              <p:cond delay="0"/>
                            </p:stCondLst>
                            <p:childTnLst>
                              <p:par>
                                <p:cTn id="4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5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6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7" fill="hold">
                      <p:stCondLst>
                        <p:cond delay="indefinite"/>
                      </p:stCondLst>
                      <p:childTnLst>
                        <p:par>
                          <p:cTn id="428" fill="hold">
                            <p:stCondLst>
                              <p:cond delay="0"/>
                            </p:stCondLst>
                            <p:childTnLst>
                              <p:par>
                                <p:cTn id="4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1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3" fill="hold">
                      <p:stCondLst>
                        <p:cond delay="indefinite"/>
                      </p:stCondLst>
                      <p:childTnLst>
                        <p:par>
                          <p:cTn id="434" fill="hold">
                            <p:stCondLst>
                              <p:cond delay="0"/>
                            </p:stCondLst>
                            <p:childTnLst>
                              <p:par>
                                <p:cTn id="435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6" dur="5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7" dur="5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0" dur="5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1" dur="5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3" fill="hold">
                      <p:stCondLst>
                        <p:cond delay="indefinite"/>
                      </p:stCondLst>
                      <p:childTnLst>
                        <p:par>
                          <p:cTn id="444" fill="hold">
                            <p:stCondLst>
                              <p:cond delay="0"/>
                            </p:stCondLst>
                            <p:childTnLst>
                              <p:par>
                                <p:cTn id="44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9" fill="hold">
                      <p:stCondLst>
                        <p:cond delay="indefinite"/>
                      </p:stCondLst>
                      <p:childTnLst>
                        <p:par>
                          <p:cTn id="450" fill="hold">
                            <p:stCondLst>
                              <p:cond delay="0"/>
                            </p:stCondLst>
                            <p:childTnLst>
                              <p:par>
                                <p:cTn id="4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3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4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5" fill="hold">
                      <p:stCondLst>
                        <p:cond delay="indefinite"/>
                      </p:stCondLst>
                      <p:childTnLst>
                        <p:par>
                          <p:cTn id="456" fill="hold">
                            <p:stCondLst>
                              <p:cond delay="0"/>
                            </p:stCondLst>
                            <p:childTnLst>
                              <p:par>
                                <p:cTn id="457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8" dur="5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9" dur="5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1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2" dur="5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3" dur="5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5" fill="hold">
                      <p:stCondLst>
                        <p:cond delay="indefinite"/>
                      </p:stCondLst>
                      <p:childTnLst>
                        <p:par>
                          <p:cTn id="466" fill="hold">
                            <p:stCondLst>
                              <p:cond delay="0"/>
                            </p:stCondLst>
                            <p:childTnLst>
                              <p:par>
                                <p:cTn id="46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9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0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1" fill="hold">
                      <p:stCondLst>
                        <p:cond delay="indefinite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5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6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7" fill="hold">
                      <p:stCondLst>
                        <p:cond delay="indefinite"/>
                      </p:stCondLst>
                      <p:childTnLst>
                        <p:par>
                          <p:cTn id="478" fill="hold">
                            <p:stCondLst>
                              <p:cond delay="0"/>
                            </p:stCondLst>
                            <p:childTnLst>
                              <p:par>
                                <p:cTn id="479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0" dur="5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1" dur="500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3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4" dur="5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5" dur="5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7" fill="hold">
                      <p:stCondLst>
                        <p:cond delay="indefinite"/>
                      </p:stCondLst>
                      <p:childTnLst>
                        <p:par>
                          <p:cTn id="488" fill="hold">
                            <p:stCondLst>
                              <p:cond delay="0"/>
                            </p:stCondLst>
                            <p:childTnLst>
                              <p:par>
                                <p:cTn id="48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1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2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3" fill="hold">
                      <p:stCondLst>
                        <p:cond delay="indefinite"/>
                      </p:stCondLst>
                      <p:childTnLst>
                        <p:par>
                          <p:cTn id="494" fill="hold">
                            <p:stCondLst>
                              <p:cond delay="0"/>
                            </p:stCondLst>
                            <p:childTnLst>
                              <p:par>
                                <p:cTn id="4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7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8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9" fill="hold">
                      <p:stCondLst>
                        <p:cond delay="indefinite"/>
                      </p:stCondLst>
                      <p:childTnLst>
                        <p:par>
                          <p:cTn id="500" fill="hold">
                            <p:stCondLst>
                              <p:cond delay="0"/>
                            </p:stCondLst>
                            <p:childTnLst>
                              <p:par>
                                <p:cTn id="501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2" dur="500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3" dur="500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5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6" dur="5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7" dur="5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9" fill="hold">
                      <p:stCondLst>
                        <p:cond delay="indefinite"/>
                      </p:stCondLst>
                      <p:childTnLst>
                        <p:par>
                          <p:cTn id="510" fill="hold">
                            <p:stCondLst>
                              <p:cond delay="0"/>
                            </p:stCondLst>
                            <p:childTnLst>
                              <p:par>
                                <p:cTn id="5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3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4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5" fill="hold">
                      <p:stCondLst>
                        <p:cond delay="indefinite"/>
                      </p:stCondLst>
                      <p:childTnLst>
                        <p:par>
                          <p:cTn id="516" fill="hold">
                            <p:stCondLst>
                              <p:cond delay="0"/>
                            </p:stCondLst>
                            <p:childTnLst>
                              <p:par>
                                <p:cTn id="5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9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0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1" fill="hold">
                      <p:stCondLst>
                        <p:cond delay="indefinite"/>
                      </p:stCondLst>
                      <p:childTnLst>
                        <p:par>
                          <p:cTn id="522" fill="hold">
                            <p:stCondLst>
                              <p:cond delay="0"/>
                            </p:stCondLst>
                            <p:childTnLst>
                              <p:par>
                                <p:cTn id="523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4" dur="500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5" dur="500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7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8" dur="50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9" dur="50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6" grpId="1" animBg="1"/>
      <p:bldP spid="54" grpId="0" animBg="1"/>
      <p:bldP spid="54" grpId="1" animBg="1"/>
      <p:bldP spid="56" grpId="0" animBg="1"/>
      <p:bldP spid="56" grpId="1" animBg="1"/>
      <p:bldP spid="58" grpId="0" animBg="1"/>
      <p:bldP spid="58" grpId="1" animBg="1"/>
      <p:bldP spid="60" grpId="0" animBg="1"/>
      <p:bldP spid="60" grpId="1" animBg="1"/>
      <p:bldP spid="62" grpId="0" animBg="1"/>
      <p:bldP spid="62" grpId="1" animBg="1"/>
      <p:bldP spid="64" grpId="0" animBg="1"/>
      <p:bldP spid="64" grpId="1" animBg="1"/>
      <p:bldP spid="66" grpId="0" animBg="1"/>
      <p:bldP spid="66" grpId="1" animBg="1"/>
      <p:bldP spid="68" grpId="0" animBg="1"/>
      <p:bldP spid="68" grpId="1" animBg="1"/>
      <p:bldP spid="72" grpId="0" animBg="1"/>
      <p:bldP spid="72" grpId="1" animBg="1"/>
      <p:bldP spid="74" grpId="0" animBg="1"/>
      <p:bldP spid="74" grpId="1" animBg="1"/>
      <p:bldP spid="76" grpId="0" animBg="1"/>
      <p:bldP spid="76" grpId="1" animBg="1"/>
      <p:bldP spid="78" grpId="0" animBg="1"/>
      <p:bldP spid="78" grpId="1" animBg="1"/>
      <p:bldP spid="80" grpId="0" animBg="1"/>
      <p:bldP spid="80" grpId="1" animBg="1"/>
      <p:bldP spid="82" grpId="0" animBg="1"/>
      <p:bldP spid="82" grpId="1" animBg="1"/>
      <p:bldP spid="84" grpId="0" animBg="1"/>
      <p:bldP spid="84" grpId="1" animBg="1"/>
      <p:bldP spid="86" grpId="0" animBg="1"/>
      <p:bldP spid="86" grpId="1" animBg="1"/>
      <p:bldP spid="88" grpId="0" animBg="1"/>
      <p:bldP spid="88" grpId="1" animBg="1"/>
      <p:bldP spid="90" grpId="0" animBg="1"/>
      <p:bldP spid="90" grpId="1" animBg="1"/>
      <p:bldP spid="92" grpId="0" animBg="1"/>
      <p:bldP spid="92" grpId="1" animBg="1"/>
      <p:bldP spid="94" grpId="0" animBg="1"/>
      <p:bldP spid="94" grpId="1" animBg="1"/>
      <p:bldP spid="96" grpId="0" animBg="1"/>
      <p:bldP spid="96" grpId="1" animBg="1"/>
      <p:bldP spid="98" grpId="0" animBg="1"/>
      <p:bldP spid="98" grpId="1" animBg="1"/>
      <p:bldP spid="100" grpId="0" animBg="1"/>
      <p:bldP spid="100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340768"/>
            <a:ext cx="1440160" cy="185815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95536" y="260648"/>
            <a:ext cx="3816424" cy="6192688"/>
          </a:xfrm>
          <a:prstGeom prst="rect">
            <a:avLst/>
          </a:prstGeom>
          <a:noFill/>
          <a:ln w="3175" cmpd="tri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004048" y="260648"/>
            <a:ext cx="3816424" cy="6192688"/>
          </a:xfrm>
          <a:prstGeom prst="rect">
            <a:avLst/>
          </a:prstGeom>
          <a:noFill/>
          <a:ln w="3175" cmpd="tri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187624" y="3396911"/>
            <a:ext cx="2232248" cy="878153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NÁSOBKY 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41127" y="5287191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48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501246" y="1394426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</a:rPr>
              <a:t>4</a:t>
            </a:r>
            <a:r>
              <a:rPr lang="cs-CZ" sz="1400" b="1" dirty="0" smtClean="0">
                <a:solidFill>
                  <a:schemeClr val="tx1"/>
                </a:solidFill>
              </a:rPr>
              <a:t>9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2286797" y="5481168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36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47624" y="4275064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42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157223" y="2658919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21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492017" y="1124426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45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802519" y="2856911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63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124864" y="2046857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843726" y="4423390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12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478175" y="4177901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56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550854" y="4682752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24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92018" y="2150282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28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3463482" y="5557191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35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3478972" y="3253690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14</a:t>
            </a:r>
            <a:endParaRPr lang="cs-CZ" sz="1400" b="1" dirty="0">
              <a:solidFill>
                <a:schemeClr val="tx1"/>
              </a:solidFill>
            </a:endParaRPr>
          </a:p>
        </p:txBody>
      </p:sp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04048" y="-204506"/>
            <a:ext cx="1440160" cy="185815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" name="Ovál 33"/>
          <p:cNvSpPr/>
          <p:nvPr/>
        </p:nvSpPr>
        <p:spPr>
          <a:xfrm>
            <a:off x="6316993" y="1610282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63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6237912" y="3907901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</a:rPr>
              <a:t>4</a:t>
            </a:r>
            <a:r>
              <a:rPr lang="cs-CZ" sz="1400" b="1" dirty="0" smtClean="0">
                <a:solidFill>
                  <a:schemeClr val="tx1"/>
                </a:solidFill>
              </a:rPr>
              <a:t>9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6643838" y="4799215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21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6955112" y="1130680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56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6384573" y="2577144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14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7122110" y="3962548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42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6693948" y="3374404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7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7576265" y="5824962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42" name="Ovál 41"/>
          <p:cNvSpPr/>
          <p:nvPr/>
        </p:nvSpPr>
        <p:spPr>
          <a:xfrm>
            <a:off x="7094491" y="2714302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70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6895981" y="2016034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35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6507912" y="5582711"/>
            <a:ext cx="540000" cy="540000"/>
          </a:xfrm>
          <a:prstGeom prst="ellipse">
            <a:avLst/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28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45" name="Pětiúhelník 44"/>
          <p:cNvSpPr/>
          <p:nvPr/>
        </p:nvSpPr>
        <p:spPr>
          <a:xfrm>
            <a:off x="5004046" y="2071323"/>
            <a:ext cx="879479" cy="327223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Pětiúhelník 45"/>
          <p:cNvSpPr/>
          <p:nvPr/>
        </p:nvSpPr>
        <p:spPr>
          <a:xfrm>
            <a:off x="4991073" y="2752033"/>
            <a:ext cx="879479" cy="327223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7" name="Pětiúhelník 46"/>
          <p:cNvSpPr/>
          <p:nvPr/>
        </p:nvSpPr>
        <p:spPr>
          <a:xfrm flipH="1">
            <a:off x="7956375" y="4600637"/>
            <a:ext cx="864096" cy="317014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Pětiúhelník 49"/>
          <p:cNvSpPr/>
          <p:nvPr/>
        </p:nvSpPr>
        <p:spPr>
          <a:xfrm flipH="1">
            <a:off x="7956372" y="3850944"/>
            <a:ext cx="864096" cy="317014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Pětiúhelník 50"/>
          <p:cNvSpPr/>
          <p:nvPr/>
        </p:nvSpPr>
        <p:spPr>
          <a:xfrm flipH="1">
            <a:off x="7956373" y="5397974"/>
            <a:ext cx="864096" cy="317014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2" name="Pětiúhelník 51"/>
          <p:cNvSpPr/>
          <p:nvPr/>
        </p:nvSpPr>
        <p:spPr>
          <a:xfrm flipH="1">
            <a:off x="7940993" y="3125255"/>
            <a:ext cx="864096" cy="317014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Pětiúhelník 52"/>
          <p:cNvSpPr/>
          <p:nvPr/>
        </p:nvSpPr>
        <p:spPr>
          <a:xfrm flipH="1">
            <a:off x="7956375" y="2420187"/>
            <a:ext cx="864096" cy="317014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Pětiúhelník 53"/>
          <p:cNvSpPr/>
          <p:nvPr/>
        </p:nvSpPr>
        <p:spPr>
          <a:xfrm flipH="1">
            <a:off x="7940993" y="1670680"/>
            <a:ext cx="879479" cy="327223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5" name="Pětiúhelník 54"/>
          <p:cNvSpPr/>
          <p:nvPr/>
        </p:nvSpPr>
        <p:spPr>
          <a:xfrm>
            <a:off x="4982011" y="3475919"/>
            <a:ext cx="879479" cy="327223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6" name="Pětiúhelník 55"/>
          <p:cNvSpPr/>
          <p:nvPr/>
        </p:nvSpPr>
        <p:spPr>
          <a:xfrm>
            <a:off x="4982012" y="4209433"/>
            <a:ext cx="879479" cy="327223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0 . 7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Pětiúhelník 56"/>
          <p:cNvSpPr/>
          <p:nvPr/>
        </p:nvSpPr>
        <p:spPr>
          <a:xfrm>
            <a:off x="5004046" y="4952752"/>
            <a:ext cx="879479" cy="327223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6150382" y="404664"/>
            <a:ext cx="20311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i="1" dirty="0" smtClean="0"/>
              <a:t>Spoj příklad s výsledkem.</a:t>
            </a:r>
            <a:endParaRPr lang="cs-CZ" sz="1400" i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59311" y="349559"/>
            <a:ext cx="35974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i="1" dirty="0" smtClean="0"/>
              <a:t>Naznač šipkou, které kuličky patří do důlku.</a:t>
            </a:r>
          </a:p>
          <a:p>
            <a:pPr algn="ctr"/>
            <a:r>
              <a:rPr lang="cs-CZ" sz="1400" i="1" dirty="0" smtClean="0"/>
              <a:t>Kuličky s násobky </a:t>
            </a:r>
            <a:r>
              <a:rPr lang="cs-CZ" sz="1400" i="1" smtClean="0"/>
              <a:t>sedmi barevně obtáhni</a:t>
            </a:r>
            <a:r>
              <a:rPr lang="cs-CZ" sz="1400" i="1" dirty="0" smtClean="0"/>
              <a:t>. </a:t>
            </a:r>
          </a:p>
          <a:p>
            <a:pPr algn="ctr"/>
            <a:r>
              <a:rPr lang="cs-CZ" sz="1400" i="1" dirty="0" smtClean="0"/>
              <a:t>Domaluj </a:t>
            </a:r>
            <a:r>
              <a:rPr lang="cs-CZ" sz="1400" i="1" dirty="0"/>
              <a:t>kuličky s </a:t>
            </a:r>
            <a:r>
              <a:rPr lang="cs-CZ" sz="1400" i="1" dirty="0" smtClean="0"/>
              <a:t>chybějícími</a:t>
            </a:r>
            <a:r>
              <a:rPr lang="cs-CZ" sz="1400" dirty="0"/>
              <a:t> </a:t>
            </a:r>
            <a:r>
              <a:rPr lang="cs-CZ" sz="1400" i="1" dirty="0" smtClean="0"/>
              <a:t>násobky </a:t>
            </a:r>
            <a:r>
              <a:rPr lang="cs-CZ" sz="1400" i="1" dirty="0"/>
              <a:t>7.</a:t>
            </a:r>
            <a:endParaRPr lang="cs-CZ" sz="1400" dirty="0"/>
          </a:p>
          <a:p>
            <a:pPr algn="ctr"/>
            <a:endParaRPr lang="cs-CZ" sz="14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48269" y="6525344"/>
            <a:ext cx="117852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Použij interaktivní pero.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66742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340768"/>
            <a:ext cx="1440160" cy="185815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95536" y="260648"/>
            <a:ext cx="3816424" cy="6192688"/>
          </a:xfrm>
          <a:prstGeom prst="rect">
            <a:avLst/>
          </a:prstGeom>
          <a:noFill/>
          <a:ln w="28575" cmpd="tri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004048" y="260648"/>
            <a:ext cx="3816424" cy="6192688"/>
          </a:xfrm>
          <a:prstGeom prst="rect">
            <a:avLst/>
          </a:prstGeom>
          <a:noFill/>
          <a:ln w="28575" cmpd="tri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187624" y="3396911"/>
            <a:ext cx="2232248" cy="878153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NÁSOBKY 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41127" y="5287191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48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501246" y="1394426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</a:rPr>
              <a:t>4</a:t>
            </a:r>
            <a:r>
              <a:rPr lang="cs-CZ" sz="1400" b="1" dirty="0" smtClean="0">
                <a:solidFill>
                  <a:schemeClr val="tx1"/>
                </a:solidFill>
              </a:rPr>
              <a:t>9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2286797" y="5481168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36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47624" y="4275064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42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157223" y="2658919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21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492017" y="1124426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45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802519" y="2856911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63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124864" y="2046857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843726" y="4423390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12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478175" y="4177901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56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550854" y="4682752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24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92018" y="2150282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28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3463482" y="5557191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35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3478972" y="3253690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14</a:t>
            </a:r>
            <a:endParaRPr lang="cs-CZ" sz="1400" b="1" dirty="0">
              <a:solidFill>
                <a:schemeClr val="tx1"/>
              </a:solidFill>
            </a:endParaRPr>
          </a:p>
        </p:txBody>
      </p:sp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04048" y="-204506"/>
            <a:ext cx="1440160" cy="185815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" name="Ovál 33"/>
          <p:cNvSpPr/>
          <p:nvPr/>
        </p:nvSpPr>
        <p:spPr>
          <a:xfrm>
            <a:off x="6316993" y="1610282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63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6237912" y="3907901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</a:rPr>
              <a:t>4</a:t>
            </a:r>
            <a:r>
              <a:rPr lang="cs-CZ" sz="1400" b="1" dirty="0" smtClean="0">
                <a:solidFill>
                  <a:schemeClr val="tx1"/>
                </a:solidFill>
              </a:rPr>
              <a:t>9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6643838" y="4799215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21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6955112" y="1130680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56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6384573" y="2577144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14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7122110" y="3962548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42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6693948" y="3374404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7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7576265" y="5824962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42" name="Ovál 41"/>
          <p:cNvSpPr/>
          <p:nvPr/>
        </p:nvSpPr>
        <p:spPr>
          <a:xfrm>
            <a:off x="7094491" y="2714302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70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6895981" y="2016034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35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6507912" y="5582711"/>
            <a:ext cx="540000" cy="540000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28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45" name="Pětiúhelník 44"/>
          <p:cNvSpPr/>
          <p:nvPr/>
        </p:nvSpPr>
        <p:spPr>
          <a:xfrm>
            <a:off x="5004046" y="2071323"/>
            <a:ext cx="879479" cy="327223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Pětiúhelník 45"/>
          <p:cNvSpPr/>
          <p:nvPr/>
        </p:nvSpPr>
        <p:spPr>
          <a:xfrm>
            <a:off x="4991073" y="2752033"/>
            <a:ext cx="879479" cy="327223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7" name="Pětiúhelník 46"/>
          <p:cNvSpPr/>
          <p:nvPr/>
        </p:nvSpPr>
        <p:spPr>
          <a:xfrm flipH="1">
            <a:off x="7956375" y="4600637"/>
            <a:ext cx="864096" cy="317014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Pětiúhelník 49"/>
          <p:cNvSpPr/>
          <p:nvPr/>
        </p:nvSpPr>
        <p:spPr>
          <a:xfrm flipH="1">
            <a:off x="7956372" y="3850944"/>
            <a:ext cx="864096" cy="317014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Pětiúhelník 50"/>
          <p:cNvSpPr/>
          <p:nvPr/>
        </p:nvSpPr>
        <p:spPr>
          <a:xfrm flipH="1">
            <a:off x="7956373" y="5397974"/>
            <a:ext cx="864096" cy="317014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2" name="Pětiúhelník 51"/>
          <p:cNvSpPr/>
          <p:nvPr/>
        </p:nvSpPr>
        <p:spPr>
          <a:xfrm flipH="1">
            <a:off x="7940993" y="3125255"/>
            <a:ext cx="864096" cy="317014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Pětiúhelník 52"/>
          <p:cNvSpPr/>
          <p:nvPr/>
        </p:nvSpPr>
        <p:spPr>
          <a:xfrm flipH="1">
            <a:off x="7956375" y="2420187"/>
            <a:ext cx="864096" cy="317014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Pětiúhelník 53"/>
          <p:cNvSpPr/>
          <p:nvPr/>
        </p:nvSpPr>
        <p:spPr>
          <a:xfrm flipH="1">
            <a:off x="7940993" y="1670680"/>
            <a:ext cx="879479" cy="327223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5" name="Pětiúhelník 54"/>
          <p:cNvSpPr/>
          <p:nvPr/>
        </p:nvSpPr>
        <p:spPr>
          <a:xfrm>
            <a:off x="4982011" y="3475919"/>
            <a:ext cx="879479" cy="327223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6" name="Pětiúhelník 55"/>
          <p:cNvSpPr/>
          <p:nvPr/>
        </p:nvSpPr>
        <p:spPr>
          <a:xfrm>
            <a:off x="4982012" y="4209433"/>
            <a:ext cx="879479" cy="327223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0 . 7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Pětiúhelník 56"/>
          <p:cNvSpPr/>
          <p:nvPr/>
        </p:nvSpPr>
        <p:spPr>
          <a:xfrm>
            <a:off x="5004046" y="4952752"/>
            <a:ext cx="879479" cy="327223"/>
          </a:xfrm>
          <a:prstGeom prst="homePlate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6 . 7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6150382" y="404664"/>
            <a:ext cx="20311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i="1" dirty="0" smtClean="0"/>
              <a:t>Spoj příklad s výsledkem.</a:t>
            </a:r>
            <a:endParaRPr lang="cs-CZ" sz="1400" i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58514" y="240693"/>
            <a:ext cx="35974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i="1" dirty="0" smtClean="0"/>
              <a:t>Naznač šipkou, které kuličky patří do důlku.</a:t>
            </a:r>
          </a:p>
          <a:p>
            <a:pPr algn="ctr"/>
            <a:r>
              <a:rPr lang="cs-CZ" sz="1400" i="1" dirty="0" smtClean="0"/>
              <a:t>Kuličky s násobky sedmi vybarvi. </a:t>
            </a:r>
          </a:p>
          <a:p>
            <a:pPr algn="ctr"/>
            <a:r>
              <a:rPr lang="cs-CZ" sz="1400" i="1" dirty="0" smtClean="0"/>
              <a:t>Domaluj </a:t>
            </a:r>
            <a:r>
              <a:rPr lang="cs-CZ" sz="1400" i="1" dirty="0"/>
              <a:t>kuličky s </a:t>
            </a:r>
            <a:r>
              <a:rPr lang="cs-CZ" sz="1400" i="1" dirty="0" smtClean="0"/>
              <a:t>chybějícími</a:t>
            </a:r>
            <a:r>
              <a:rPr lang="cs-CZ" sz="1400" dirty="0"/>
              <a:t> </a:t>
            </a:r>
            <a:r>
              <a:rPr lang="cs-CZ" sz="1400" i="1" dirty="0" smtClean="0"/>
              <a:t>násobky </a:t>
            </a:r>
            <a:r>
              <a:rPr lang="cs-CZ" sz="1400" i="1" dirty="0"/>
              <a:t>7.</a:t>
            </a:r>
            <a:endParaRPr lang="cs-CZ" sz="1400" dirty="0"/>
          </a:p>
          <a:p>
            <a:pPr algn="ctr"/>
            <a:endParaRPr lang="cs-CZ" sz="14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3575" y="6455502"/>
            <a:ext cx="65755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/>
              <a:t>k</a:t>
            </a:r>
            <a:r>
              <a:rPr lang="cs-CZ" sz="800" dirty="0" smtClean="0"/>
              <a:t> vytisknutí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66742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899592" y="4560310"/>
            <a:ext cx="3096344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>
                <a:solidFill>
                  <a:schemeClr val="accent6">
                    <a:lumMod val="75000"/>
                  </a:schemeClr>
                </a:solidFill>
              </a:rPr>
              <a:t>6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 . </a:t>
            </a:r>
            <a:r>
              <a:rPr lang="cs-CZ" sz="6000" dirty="0">
                <a:solidFill>
                  <a:schemeClr val="accent6">
                    <a:lumMod val="75000"/>
                  </a:schemeClr>
                </a:solidFill>
              </a:rPr>
              <a:t>9</a:t>
            </a: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chemeClr val="bg2">
              <a:lumMod val="75000"/>
            </a:schemeClr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92D05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36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1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9133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07407E-6 L -0.54723 0.107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361" y="5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4.44444E-6 3.74018E-6 L 0.00382 -0.07074 " pathEditMode="relative" rAng="0" ptsTypes="AA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-3537"/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395536" y="4497233"/>
            <a:ext cx="3600400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21 : 7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rgbClr val="FFC000"/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92D05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3</a:t>
            </a:r>
          </a:p>
        </p:txBody>
      </p:sp>
      <p:pic>
        <p:nvPicPr>
          <p:cNvPr id="11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0531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53074E-7 L -0.40538 -0.1220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278" y="-61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4.44444E-6 2.95423E-6 L -0.004 -0.07444 " pathEditMode="relative" rAng="0" ptsTypes="AA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" y="-3722"/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899592" y="4560310"/>
            <a:ext cx="3096344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>
                <a:solidFill>
                  <a:schemeClr val="accent6">
                    <a:lumMod val="75000"/>
                  </a:schemeClr>
                </a:solidFill>
              </a:rPr>
              <a:t>6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 . 4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chemeClr val="bg2">
              <a:lumMod val="75000"/>
            </a:schemeClr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92D05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28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8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8103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0.00139 L -0.4132 0.0182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60" y="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499919" y="4560310"/>
            <a:ext cx="3528392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28 : 7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chemeClr val="accent1"/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6</a:t>
            </a:r>
          </a:p>
        </p:txBody>
      </p:sp>
      <p:pic>
        <p:nvPicPr>
          <p:cNvPr id="11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0384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7 L -0.26372 -0.0745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94" y="-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395536" y="4560310"/>
            <a:ext cx="3719954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30 : 6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rgbClr val="00B050"/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6</a:t>
            </a:r>
          </a:p>
        </p:txBody>
      </p:sp>
      <p:pic>
        <p:nvPicPr>
          <p:cNvPr id="11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930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7 L -0.26372 -0.0745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94" y="-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899592" y="4560310"/>
            <a:ext cx="3096344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3 . 8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chemeClr val="bg2">
              <a:lumMod val="75000"/>
            </a:schemeClr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92D05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32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8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2082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0.00139 L -0.4132 0.0182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60" y="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395536" y="4560310"/>
            <a:ext cx="3719954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35 : 5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chemeClr val="bg2">
              <a:lumMod val="75000"/>
            </a:schemeClr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92D05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6</a:t>
            </a:r>
          </a:p>
        </p:txBody>
      </p:sp>
      <p:pic>
        <p:nvPicPr>
          <p:cNvPr id="11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0670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7 L -0.26372 -0.0745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94" y="-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899592" y="4560310"/>
            <a:ext cx="3096344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>
                <a:solidFill>
                  <a:schemeClr val="accent6">
                    <a:lumMod val="75000"/>
                  </a:schemeClr>
                </a:solidFill>
              </a:rPr>
              <a:t>7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 . 6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chemeClr val="accent1"/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92D05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35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1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5088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7 L -0.26372 -0.0745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94" y="-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899592" y="4560310"/>
            <a:ext cx="3096344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7 . 4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chemeClr val="bg2">
              <a:lumMod val="75000"/>
            </a:schemeClr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92D05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32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1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4713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07407E-6 L -0.54723 0.107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361" y="5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680084" y="4551021"/>
            <a:ext cx="3456384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27 : 3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chemeClr val="accent1"/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rgbClr val="FFC000"/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92D05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1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0825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87887E-6 L -0.24011 -0.0744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14" y="-3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899592" y="4560310"/>
            <a:ext cx="3096344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7 . 7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chemeClr val="bg2">
              <a:lumMod val="75000"/>
            </a:schemeClr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rgbClr val="FFC000"/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00B05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36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1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0044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07407E-6 L -0.54723 0.107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361" y="5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4.44444E-6 3.74018E-6 L 0.00382 -0.07074 " pathEditMode="relative" rAng="0" ptsTypes="AA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-3537"/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680084" y="4551021"/>
            <a:ext cx="3456384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54 : 6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chemeClr val="bg2">
              <a:lumMod val="75000"/>
            </a:schemeClr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92D05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1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6979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87887E-6 L -0.24011 -0.0744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14" y="-3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899592" y="4560310"/>
            <a:ext cx="3096344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>
                <a:solidFill>
                  <a:schemeClr val="accent6">
                    <a:lumMod val="75000"/>
                  </a:schemeClr>
                </a:solidFill>
              </a:rPr>
              <a:t>7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 . 8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rgbClr val="FFC000"/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92D05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56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1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2171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59259E-6 L -0.40538 -0.1115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278" y="-5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467544" y="4550220"/>
            <a:ext cx="3672408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24 : 3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rgbClr val="00B050"/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9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8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9537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62321E-6 L -0.39757 0.0210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878" y="10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899592" y="4560310"/>
            <a:ext cx="3096344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7 . 5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chemeClr val="bg2">
              <a:lumMod val="75000"/>
            </a:schemeClr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92D05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30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1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3289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7 L -0.26372 -0.0745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94" y="-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551239" y="4560310"/>
            <a:ext cx="3528392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49 : 7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rgbClr val="FFC000"/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92D05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7</a:t>
            </a:r>
          </a:p>
        </p:txBody>
      </p:sp>
      <p:pic>
        <p:nvPicPr>
          <p:cNvPr id="11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1724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59259E-6 L -0.40538 -0.1115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278" y="-5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899592" y="4560310"/>
            <a:ext cx="3096344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>
                <a:solidFill>
                  <a:schemeClr val="accent6">
                    <a:lumMod val="75000"/>
                  </a:schemeClr>
                </a:solidFill>
              </a:rPr>
              <a:t>6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 . 8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chemeClr val="bg2">
              <a:lumMod val="75000"/>
            </a:schemeClr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92D05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56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8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6987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0.00139 L -0.4132 0.0182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60" y="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680084" y="4551021"/>
            <a:ext cx="3456384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56 : 7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chemeClr val="accent1"/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rgbClr val="FFC000"/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92D05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9</a:t>
            </a:r>
          </a:p>
        </p:txBody>
      </p:sp>
      <p:pic>
        <p:nvPicPr>
          <p:cNvPr id="11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3139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87887E-6 L -0.24011 -0.0744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14" y="-3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899592" y="4560310"/>
            <a:ext cx="3096344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3 . 9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chemeClr val="bg2">
              <a:lumMod val="75000"/>
            </a:schemeClr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92D05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27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1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5255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59259E-6 L -0.40538 -0.1115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278" y="-5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395536" y="4497233"/>
            <a:ext cx="3600400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63 : 7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chemeClr val="bg2">
              <a:lumMod val="75000"/>
            </a:schemeClr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C000"/>
          </a:solidFill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chemeClr val="accent1"/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92D05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9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1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3521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53074E-7 L -0.40538 -0.1220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278" y="-61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4.44444E-6 -4.82663E-6 L 0.00399 -0.07443 " pathEditMode="relative" rAng="0" ptsTypes="AA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-3722"/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899592" y="4560310"/>
            <a:ext cx="3096344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>
                <a:solidFill>
                  <a:schemeClr val="accent6">
                    <a:lumMod val="75000"/>
                  </a:schemeClr>
                </a:solidFill>
              </a:rPr>
              <a:t>5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 . 9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rgbClr val="FFC000"/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92D05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40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1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0093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7 L -0.26372 -0.0745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94" y="-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551239" y="4560310"/>
            <a:ext cx="3528392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42 : 7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rgbClr val="FFC000"/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92D05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6</a:t>
            </a:r>
          </a:p>
        </p:txBody>
      </p:sp>
      <p:pic>
        <p:nvPicPr>
          <p:cNvPr id="11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4972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59259E-6 L -0.40538 -0.1115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278" y="-5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899592" y="4560310"/>
            <a:ext cx="3096344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9 . 4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chemeClr val="bg2">
              <a:lumMod val="75000"/>
            </a:schemeClr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rgbClr val="FFC000"/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00B05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45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1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4445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07407E-6 L -0.54723 0.107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361" y="5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4.44444E-6 3.74018E-6 L 0.00382 -0.07074 " pathEditMode="relative" rAng="0" ptsTypes="AA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-3537"/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467544" y="4550220"/>
            <a:ext cx="3672408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24 : 4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rgbClr val="00B050"/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FFFF0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9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8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7760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62321E-6 L -0.39757 0.0210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878" y="10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7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25794"/>
            <a:ext cx="5184576" cy="3837183"/>
          </a:xfrm>
          <a:prstGeom prst="ellipse">
            <a:avLst/>
          </a:prstGeom>
          <a:ln w="3175" cap="rnd">
            <a:solidFill>
              <a:schemeClr val="tx1">
                <a:lumMod val="50000"/>
                <a:lumOff val="50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899592" y="4560310"/>
            <a:ext cx="3096344" cy="1174812"/>
          </a:xfrm>
          <a:prstGeom prst="ellipse">
            <a:avLst/>
          </a:prstGeom>
          <a:solidFill>
            <a:srgbClr val="DBD25B"/>
          </a:solidFill>
          <a:ln w="317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8 </a:t>
            </a:r>
            <a:r>
              <a:rPr lang="cs-CZ" sz="6000" smtClean="0">
                <a:solidFill>
                  <a:schemeClr val="accent6">
                    <a:lumMod val="75000"/>
                  </a:schemeClr>
                </a:solidFill>
              </a:rPr>
              <a:t>. 4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84368" y="4025688"/>
            <a:ext cx="792088" cy="792088"/>
          </a:xfrm>
          <a:prstGeom prst="ellipse">
            <a:avLst/>
          </a:prstGeom>
          <a:solidFill>
            <a:schemeClr val="bg2">
              <a:lumMod val="75000"/>
            </a:schemeClr>
          </a:solidFill>
          <a:ln w="3175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660232" y="4627173"/>
            <a:ext cx="792088" cy="792088"/>
          </a:xfrm>
          <a:prstGeom prst="ellipse">
            <a:avLst/>
          </a:prstGeom>
          <a:solidFill>
            <a:srgbClr val="FF0000"/>
          </a:solidFill>
          <a:ln w="31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5273019"/>
            <a:ext cx="792088" cy="79208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 w="31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660232" y="5527273"/>
            <a:ext cx="792088" cy="792088"/>
          </a:xfrm>
          <a:prstGeom prst="ellipse">
            <a:avLst/>
          </a:prstGeom>
          <a:solidFill>
            <a:srgbClr val="92D050"/>
          </a:solidFill>
          <a:ln w="3175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32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1" name="Picture 4" descr="E:\nápady\škola\BERUŠ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67022"/>
            <a:ext cx="2088232" cy="1704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3241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59259E-6 L -0.40538 -0.1115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278" y="-5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4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40000"/>
                <a:lumOff val="60000"/>
              </a:schemeClr>
            </a:gs>
            <a:gs pos="50000">
              <a:srgbClr val="92D050"/>
            </a:gs>
            <a:gs pos="100000">
              <a:schemeClr val="accent3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Skupina 27"/>
          <p:cNvGrpSpPr/>
          <p:nvPr/>
        </p:nvGrpSpPr>
        <p:grpSpPr>
          <a:xfrm>
            <a:off x="314081" y="2492896"/>
            <a:ext cx="7368601" cy="883409"/>
            <a:chOff x="683568" y="1371222"/>
            <a:chExt cx="7368601" cy="883409"/>
          </a:xfrm>
        </p:grpSpPr>
        <p:grpSp>
          <p:nvGrpSpPr>
            <p:cNvPr id="19" name="Skupina 18"/>
            <p:cNvGrpSpPr/>
            <p:nvPr/>
          </p:nvGrpSpPr>
          <p:grpSpPr>
            <a:xfrm>
              <a:off x="683568" y="1556792"/>
              <a:ext cx="6136528" cy="662485"/>
              <a:chOff x="683568" y="1556792"/>
              <a:chExt cx="6136528" cy="662485"/>
            </a:xfrm>
          </p:grpSpPr>
          <p:grpSp>
            <p:nvGrpSpPr>
              <p:cNvPr id="6" name="Skupina 5"/>
              <p:cNvGrpSpPr/>
              <p:nvPr/>
            </p:nvGrpSpPr>
            <p:grpSpPr>
              <a:xfrm>
                <a:off x="683568" y="1556792"/>
                <a:ext cx="1224136" cy="648000"/>
                <a:chOff x="683568" y="1556792"/>
                <a:chExt cx="1224136" cy="648000"/>
              </a:xfrm>
            </p:grpSpPr>
            <p:sp>
              <p:nvSpPr>
                <p:cNvPr id="2" name="Ovál 1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2000" dirty="0">
                      <a:solidFill>
                        <a:schemeClr val="tx1"/>
                      </a:solidFill>
                    </a:rPr>
                    <a:t>7</a:t>
                  </a:r>
                </a:p>
              </p:txBody>
            </p:sp>
            <p:cxnSp>
              <p:nvCxnSpPr>
                <p:cNvPr id="5" name="Přímá spojnice se šipkou 4"/>
                <p:cNvCxnSpPr>
                  <a:stCxn id="2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" name="Skupina 6"/>
              <p:cNvGrpSpPr/>
              <p:nvPr/>
            </p:nvGrpSpPr>
            <p:grpSpPr>
              <a:xfrm>
                <a:off x="1912694" y="1571277"/>
                <a:ext cx="1224136" cy="648000"/>
                <a:chOff x="683568" y="1556792"/>
                <a:chExt cx="1224136" cy="648000"/>
              </a:xfrm>
            </p:grpSpPr>
            <p:sp>
              <p:nvSpPr>
                <p:cNvPr id="8" name="Ovál 7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9" name="Přímá spojnice se šipkou 8"/>
                <p:cNvCxnSpPr>
                  <a:stCxn id="8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" name="Skupina 9"/>
              <p:cNvGrpSpPr/>
              <p:nvPr/>
            </p:nvGrpSpPr>
            <p:grpSpPr>
              <a:xfrm>
                <a:off x="3147688" y="1571277"/>
                <a:ext cx="1224136" cy="648000"/>
                <a:chOff x="683568" y="1556792"/>
                <a:chExt cx="1224136" cy="648000"/>
              </a:xfrm>
            </p:grpSpPr>
            <p:sp>
              <p:nvSpPr>
                <p:cNvPr id="11" name="Ovál 10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12" name="Přímá spojnice se šipkou 11"/>
                <p:cNvCxnSpPr>
                  <a:stCxn id="11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3" name="Skupina 12"/>
              <p:cNvGrpSpPr/>
              <p:nvPr/>
            </p:nvGrpSpPr>
            <p:grpSpPr>
              <a:xfrm>
                <a:off x="4371824" y="1571277"/>
                <a:ext cx="1224136" cy="648000"/>
                <a:chOff x="683568" y="1556792"/>
                <a:chExt cx="1224136" cy="648000"/>
              </a:xfrm>
            </p:grpSpPr>
            <p:sp>
              <p:nvSpPr>
                <p:cNvPr id="14" name="Ovál 13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15" name="Přímá spojnice se šipkou 14"/>
                <p:cNvCxnSpPr>
                  <a:stCxn id="14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6" name="Skupina 15"/>
              <p:cNvGrpSpPr/>
              <p:nvPr/>
            </p:nvGrpSpPr>
            <p:grpSpPr>
              <a:xfrm>
                <a:off x="5595960" y="1571277"/>
                <a:ext cx="1224136" cy="648000"/>
                <a:chOff x="683568" y="1556792"/>
                <a:chExt cx="1224136" cy="648000"/>
              </a:xfrm>
            </p:grpSpPr>
            <p:sp>
              <p:nvSpPr>
                <p:cNvPr id="17" name="Ovál 16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18" name="Přímá spojnice se šipkou 17"/>
                <p:cNvCxnSpPr>
                  <a:stCxn id="17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20" name="TextovéPole 19"/>
            <p:cNvSpPr txBox="1"/>
            <p:nvPr/>
          </p:nvSpPr>
          <p:spPr>
            <a:xfrm>
              <a:off x="1331568" y="1371222"/>
              <a:ext cx="43633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. 6</a:t>
              </a:r>
              <a:endParaRPr lang="cs-CZ" sz="20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572777" y="1371222"/>
              <a:ext cx="542136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- 10</a:t>
              </a:r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812688" y="1371222"/>
              <a:ext cx="4171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:</a:t>
              </a:r>
              <a:r>
                <a:rPr lang="cs-CZ" dirty="0" smtClean="0"/>
                <a:t> 4</a:t>
              </a:r>
              <a:endParaRPr lang="cs-CZ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5054275" y="1383417"/>
              <a:ext cx="4122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. 7</a:t>
              </a:r>
              <a:endParaRPr lang="cs-CZ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6243196" y="1386611"/>
              <a:ext cx="5421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- 20</a:t>
              </a:r>
              <a:endParaRPr lang="cs-CZ" dirty="0"/>
            </a:p>
          </p:txBody>
        </p:sp>
        <p:sp>
          <p:nvSpPr>
            <p:cNvPr id="25" name="Ovál 24"/>
            <p:cNvSpPr/>
            <p:nvPr/>
          </p:nvSpPr>
          <p:spPr>
            <a:xfrm>
              <a:off x="6828033" y="1606631"/>
              <a:ext cx="648000" cy="648000"/>
            </a:xfrm>
            <a:prstGeom prst="ellipse">
              <a:avLst/>
            </a:prstGeom>
            <a:solidFill>
              <a:srgbClr val="FFC000"/>
            </a:solidFill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schemeClr val="tx1"/>
                </a:solidFill>
              </a:endParaRPr>
            </a:p>
          </p:txBody>
        </p:sp>
        <p:cxnSp>
          <p:nvCxnSpPr>
            <p:cNvPr id="26" name="Přímá spojnice se šipkou 25"/>
            <p:cNvCxnSpPr>
              <a:stCxn id="25" idx="6"/>
            </p:cNvCxnSpPr>
            <p:nvPr/>
          </p:nvCxnSpPr>
          <p:spPr>
            <a:xfrm>
              <a:off x="7476033" y="1930631"/>
              <a:ext cx="576136" cy="0"/>
            </a:xfrm>
            <a:prstGeom prst="straightConnector1">
              <a:avLst/>
            </a:prstGeom>
            <a:ln w="38100">
              <a:solidFill>
                <a:schemeClr val="bg1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/>
            <p:nvPr/>
          </p:nvSpPr>
          <p:spPr>
            <a:xfrm>
              <a:off x="7476033" y="1421965"/>
              <a:ext cx="4171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:</a:t>
              </a:r>
              <a:r>
                <a:rPr lang="cs-CZ" dirty="0" smtClean="0"/>
                <a:t> 6</a:t>
              </a:r>
              <a:endParaRPr lang="cs-CZ" dirty="0"/>
            </a:p>
          </p:txBody>
        </p:sp>
      </p:grpSp>
      <p:sp>
        <p:nvSpPr>
          <p:cNvPr id="33" name="Ovál 32"/>
          <p:cNvSpPr/>
          <p:nvPr/>
        </p:nvSpPr>
        <p:spPr>
          <a:xfrm>
            <a:off x="7810458" y="2771240"/>
            <a:ext cx="1206372" cy="576064"/>
          </a:xfrm>
          <a:prstGeom prst="ellipse">
            <a:avLst/>
          </a:prstGeom>
          <a:solidFill>
            <a:srgbClr val="C4B248"/>
          </a:solidFill>
          <a:ln>
            <a:solidFill>
              <a:srgbClr val="BD983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6" name="Skupina 35"/>
          <p:cNvGrpSpPr/>
          <p:nvPr/>
        </p:nvGrpSpPr>
        <p:grpSpPr>
          <a:xfrm>
            <a:off x="298962" y="3491890"/>
            <a:ext cx="7368601" cy="883409"/>
            <a:chOff x="683568" y="1371222"/>
            <a:chExt cx="7368601" cy="883409"/>
          </a:xfrm>
        </p:grpSpPr>
        <p:grpSp>
          <p:nvGrpSpPr>
            <p:cNvPr id="38" name="Skupina 37"/>
            <p:cNvGrpSpPr/>
            <p:nvPr/>
          </p:nvGrpSpPr>
          <p:grpSpPr>
            <a:xfrm>
              <a:off x="683568" y="1556792"/>
              <a:ext cx="6136528" cy="662485"/>
              <a:chOff x="683568" y="1556792"/>
              <a:chExt cx="6136528" cy="662485"/>
            </a:xfrm>
          </p:grpSpPr>
          <p:grpSp>
            <p:nvGrpSpPr>
              <p:cNvPr id="47" name="Skupina 46"/>
              <p:cNvGrpSpPr/>
              <p:nvPr/>
            </p:nvGrpSpPr>
            <p:grpSpPr>
              <a:xfrm>
                <a:off x="683568" y="1556792"/>
                <a:ext cx="1224136" cy="648000"/>
                <a:chOff x="683568" y="1556792"/>
                <a:chExt cx="1224136" cy="648000"/>
              </a:xfrm>
            </p:grpSpPr>
            <p:sp>
              <p:nvSpPr>
                <p:cNvPr id="60" name="Ovál 59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solidFill>
                  <a:schemeClr val="accent1"/>
                </a:solidFill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2000" dirty="0">
                      <a:solidFill>
                        <a:schemeClr val="tx1"/>
                      </a:solidFill>
                    </a:rPr>
                    <a:t>7</a:t>
                  </a:r>
                </a:p>
              </p:txBody>
            </p:sp>
            <p:cxnSp>
              <p:nvCxnSpPr>
                <p:cNvPr id="61" name="Přímá spojnice se šipkou 60"/>
                <p:cNvCxnSpPr>
                  <a:stCxn id="60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8" name="Skupina 47"/>
              <p:cNvGrpSpPr/>
              <p:nvPr/>
            </p:nvGrpSpPr>
            <p:grpSpPr>
              <a:xfrm>
                <a:off x="1912694" y="1571277"/>
                <a:ext cx="1224136" cy="648000"/>
                <a:chOff x="683568" y="1556792"/>
                <a:chExt cx="1224136" cy="648000"/>
              </a:xfrm>
            </p:grpSpPr>
            <p:sp>
              <p:nvSpPr>
                <p:cNvPr id="58" name="Ovál 57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59" name="Přímá spojnice se šipkou 58"/>
                <p:cNvCxnSpPr>
                  <a:stCxn id="58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9" name="Skupina 48"/>
              <p:cNvGrpSpPr/>
              <p:nvPr/>
            </p:nvGrpSpPr>
            <p:grpSpPr>
              <a:xfrm>
                <a:off x="3147688" y="1571277"/>
                <a:ext cx="1224136" cy="648000"/>
                <a:chOff x="683568" y="1556792"/>
                <a:chExt cx="1224136" cy="648000"/>
              </a:xfrm>
            </p:grpSpPr>
            <p:sp>
              <p:nvSpPr>
                <p:cNvPr id="56" name="Ovál 55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57" name="Přímá spojnice se šipkou 56"/>
                <p:cNvCxnSpPr>
                  <a:stCxn id="56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0" name="Skupina 49"/>
              <p:cNvGrpSpPr/>
              <p:nvPr/>
            </p:nvGrpSpPr>
            <p:grpSpPr>
              <a:xfrm>
                <a:off x="4371824" y="1571277"/>
                <a:ext cx="1224136" cy="648000"/>
                <a:chOff x="683568" y="1556792"/>
                <a:chExt cx="1224136" cy="648000"/>
              </a:xfrm>
            </p:grpSpPr>
            <p:sp>
              <p:nvSpPr>
                <p:cNvPr id="54" name="Ovál 53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55" name="Přímá spojnice se šipkou 54"/>
                <p:cNvCxnSpPr>
                  <a:stCxn id="54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1" name="Skupina 50"/>
              <p:cNvGrpSpPr/>
              <p:nvPr/>
            </p:nvGrpSpPr>
            <p:grpSpPr>
              <a:xfrm>
                <a:off x="5595960" y="1571277"/>
                <a:ext cx="1224136" cy="648000"/>
                <a:chOff x="683568" y="1556792"/>
                <a:chExt cx="1224136" cy="648000"/>
              </a:xfrm>
            </p:grpSpPr>
            <p:sp>
              <p:nvSpPr>
                <p:cNvPr id="52" name="Ovál 51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53" name="Přímá spojnice se šipkou 52"/>
                <p:cNvCxnSpPr>
                  <a:stCxn id="52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39" name="TextovéPole 38"/>
            <p:cNvSpPr txBox="1"/>
            <p:nvPr/>
          </p:nvSpPr>
          <p:spPr>
            <a:xfrm>
              <a:off x="1331568" y="1371222"/>
              <a:ext cx="43633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. 4</a:t>
              </a:r>
              <a:endParaRPr lang="cs-CZ" sz="2000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2572777" y="1371222"/>
              <a:ext cx="58702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+ 20</a:t>
              </a:r>
              <a:endParaRPr lang="cs-CZ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3812688" y="1371222"/>
              <a:ext cx="4171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:</a:t>
              </a:r>
              <a:r>
                <a:rPr lang="cs-CZ" dirty="0" smtClean="0"/>
                <a:t> 6</a:t>
              </a:r>
              <a:endParaRPr lang="cs-CZ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5054275" y="1383417"/>
              <a:ext cx="4122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. 5</a:t>
              </a:r>
              <a:endParaRPr lang="cs-CZ" dirty="0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6243196" y="1386611"/>
              <a:ext cx="5421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- 20</a:t>
              </a:r>
              <a:endParaRPr lang="cs-CZ" dirty="0"/>
            </a:p>
          </p:txBody>
        </p:sp>
        <p:sp>
          <p:nvSpPr>
            <p:cNvPr id="44" name="Ovál 43"/>
            <p:cNvSpPr/>
            <p:nvPr/>
          </p:nvSpPr>
          <p:spPr>
            <a:xfrm>
              <a:off x="6828033" y="1606631"/>
              <a:ext cx="648000" cy="648000"/>
            </a:xfrm>
            <a:prstGeom prst="ellipse">
              <a:avLst/>
            </a:prstGeom>
            <a:solidFill>
              <a:srgbClr val="FFC000"/>
            </a:solidFill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schemeClr val="tx1"/>
                </a:solidFill>
              </a:endParaRPr>
            </a:p>
          </p:txBody>
        </p:sp>
        <p:cxnSp>
          <p:nvCxnSpPr>
            <p:cNvPr id="45" name="Přímá spojnice se šipkou 44"/>
            <p:cNvCxnSpPr>
              <a:stCxn id="44" idx="6"/>
            </p:cNvCxnSpPr>
            <p:nvPr/>
          </p:nvCxnSpPr>
          <p:spPr>
            <a:xfrm>
              <a:off x="7476033" y="1930631"/>
              <a:ext cx="576136" cy="0"/>
            </a:xfrm>
            <a:prstGeom prst="straightConnector1">
              <a:avLst/>
            </a:prstGeom>
            <a:ln w="38100">
              <a:solidFill>
                <a:schemeClr val="bg1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TextovéPole 45"/>
            <p:cNvSpPr txBox="1"/>
            <p:nvPr/>
          </p:nvSpPr>
          <p:spPr>
            <a:xfrm>
              <a:off x="7476033" y="1421965"/>
              <a:ext cx="4171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:</a:t>
              </a:r>
              <a:r>
                <a:rPr lang="cs-CZ" dirty="0" smtClean="0"/>
                <a:t> 5</a:t>
              </a:r>
              <a:endParaRPr lang="cs-CZ" dirty="0"/>
            </a:p>
          </p:txBody>
        </p:sp>
      </p:grpSp>
      <p:sp>
        <p:nvSpPr>
          <p:cNvPr id="37" name="Ovál 36"/>
          <p:cNvSpPr/>
          <p:nvPr/>
        </p:nvSpPr>
        <p:spPr>
          <a:xfrm>
            <a:off x="7795339" y="3770234"/>
            <a:ext cx="1206372" cy="576064"/>
          </a:xfrm>
          <a:prstGeom prst="ellipse">
            <a:avLst/>
          </a:prstGeom>
          <a:solidFill>
            <a:srgbClr val="C4B248"/>
          </a:solidFill>
          <a:ln>
            <a:solidFill>
              <a:srgbClr val="BD983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3" name="Skupina 62"/>
          <p:cNvGrpSpPr/>
          <p:nvPr/>
        </p:nvGrpSpPr>
        <p:grpSpPr>
          <a:xfrm>
            <a:off x="333413" y="4405253"/>
            <a:ext cx="7368601" cy="883409"/>
            <a:chOff x="683568" y="1371222"/>
            <a:chExt cx="7368601" cy="883409"/>
          </a:xfrm>
        </p:grpSpPr>
        <p:grpSp>
          <p:nvGrpSpPr>
            <p:cNvPr id="65" name="Skupina 64"/>
            <p:cNvGrpSpPr/>
            <p:nvPr/>
          </p:nvGrpSpPr>
          <p:grpSpPr>
            <a:xfrm>
              <a:off x="683568" y="1556792"/>
              <a:ext cx="6136528" cy="662485"/>
              <a:chOff x="683568" y="1556792"/>
              <a:chExt cx="6136528" cy="662485"/>
            </a:xfrm>
          </p:grpSpPr>
          <p:grpSp>
            <p:nvGrpSpPr>
              <p:cNvPr id="74" name="Skupina 73"/>
              <p:cNvGrpSpPr/>
              <p:nvPr/>
            </p:nvGrpSpPr>
            <p:grpSpPr>
              <a:xfrm>
                <a:off x="683568" y="1556792"/>
                <a:ext cx="1224136" cy="648000"/>
                <a:chOff x="683568" y="1556792"/>
                <a:chExt cx="1224136" cy="648000"/>
              </a:xfrm>
            </p:grpSpPr>
            <p:sp>
              <p:nvSpPr>
                <p:cNvPr id="87" name="Ovál 86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solidFill>
                  <a:srgbClr val="6DAB21"/>
                </a:solidFill>
                <a:ln>
                  <a:solidFill>
                    <a:srgbClr val="6DAB2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2000" dirty="0" smtClean="0">
                      <a:solidFill>
                        <a:schemeClr val="tx1"/>
                      </a:solidFill>
                    </a:rPr>
                    <a:t>4</a:t>
                  </a:r>
                  <a:endParaRPr lang="cs-CZ" sz="2000" dirty="0">
                    <a:solidFill>
                      <a:schemeClr val="tx1"/>
                    </a:solidFill>
                  </a:endParaRPr>
                </a:p>
              </p:txBody>
            </p:sp>
            <p:cxnSp>
              <p:nvCxnSpPr>
                <p:cNvPr id="88" name="Přímá spojnice se šipkou 87"/>
                <p:cNvCxnSpPr>
                  <a:stCxn id="87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5" name="Skupina 74"/>
              <p:cNvGrpSpPr/>
              <p:nvPr/>
            </p:nvGrpSpPr>
            <p:grpSpPr>
              <a:xfrm>
                <a:off x="1912694" y="1571277"/>
                <a:ext cx="1224136" cy="648000"/>
                <a:chOff x="683568" y="1556792"/>
                <a:chExt cx="1224136" cy="648000"/>
              </a:xfrm>
            </p:grpSpPr>
            <p:sp>
              <p:nvSpPr>
                <p:cNvPr id="85" name="Ovál 84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86" name="Přímá spojnice se šipkou 85"/>
                <p:cNvCxnSpPr>
                  <a:stCxn id="85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6" name="Skupina 75"/>
              <p:cNvGrpSpPr/>
              <p:nvPr/>
            </p:nvGrpSpPr>
            <p:grpSpPr>
              <a:xfrm>
                <a:off x="3147688" y="1571277"/>
                <a:ext cx="1224136" cy="648000"/>
                <a:chOff x="683568" y="1556792"/>
                <a:chExt cx="1224136" cy="648000"/>
              </a:xfrm>
            </p:grpSpPr>
            <p:sp>
              <p:nvSpPr>
                <p:cNvPr id="83" name="Ovál 82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84" name="Přímá spojnice se šipkou 83"/>
                <p:cNvCxnSpPr>
                  <a:stCxn id="83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7" name="Skupina 76"/>
              <p:cNvGrpSpPr/>
              <p:nvPr/>
            </p:nvGrpSpPr>
            <p:grpSpPr>
              <a:xfrm>
                <a:off x="4371824" y="1571277"/>
                <a:ext cx="1224136" cy="648000"/>
                <a:chOff x="683568" y="1556792"/>
                <a:chExt cx="1224136" cy="648000"/>
              </a:xfrm>
            </p:grpSpPr>
            <p:sp>
              <p:nvSpPr>
                <p:cNvPr id="81" name="Ovál 80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82" name="Přímá spojnice se šipkou 81"/>
                <p:cNvCxnSpPr>
                  <a:stCxn id="81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8" name="Skupina 77"/>
              <p:cNvGrpSpPr/>
              <p:nvPr/>
            </p:nvGrpSpPr>
            <p:grpSpPr>
              <a:xfrm>
                <a:off x="5595960" y="1571277"/>
                <a:ext cx="1224136" cy="648000"/>
                <a:chOff x="683568" y="1556792"/>
                <a:chExt cx="1224136" cy="648000"/>
              </a:xfrm>
            </p:grpSpPr>
            <p:sp>
              <p:nvSpPr>
                <p:cNvPr id="79" name="Ovál 78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80" name="Přímá spojnice se šipkou 79"/>
                <p:cNvCxnSpPr>
                  <a:stCxn id="79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66" name="TextovéPole 65"/>
            <p:cNvSpPr txBox="1"/>
            <p:nvPr/>
          </p:nvSpPr>
          <p:spPr>
            <a:xfrm>
              <a:off x="1331568" y="1371222"/>
              <a:ext cx="43633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. 6</a:t>
              </a:r>
              <a:endParaRPr lang="cs-CZ" sz="2000" dirty="0"/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2572777" y="1371222"/>
              <a:ext cx="4171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: 3</a:t>
              </a:r>
              <a:endParaRPr lang="cs-CZ" dirty="0"/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3812688" y="1371222"/>
              <a:ext cx="58702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+ 46</a:t>
              </a:r>
              <a:endParaRPr lang="cs-CZ" dirty="0"/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5054275" y="1383417"/>
              <a:ext cx="4171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: 6</a:t>
              </a:r>
              <a:endParaRPr lang="cs-CZ" dirty="0"/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6243196" y="1386611"/>
              <a:ext cx="4122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. 7</a:t>
              </a:r>
              <a:endParaRPr lang="cs-CZ" dirty="0"/>
            </a:p>
          </p:txBody>
        </p:sp>
        <p:sp>
          <p:nvSpPr>
            <p:cNvPr id="71" name="Ovál 70"/>
            <p:cNvSpPr/>
            <p:nvPr/>
          </p:nvSpPr>
          <p:spPr>
            <a:xfrm>
              <a:off x="6828033" y="1606631"/>
              <a:ext cx="648000" cy="648000"/>
            </a:xfrm>
            <a:prstGeom prst="ellipse">
              <a:avLst/>
            </a:prstGeom>
            <a:solidFill>
              <a:srgbClr val="FFC000"/>
            </a:solidFill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schemeClr val="tx1"/>
                </a:solidFill>
              </a:endParaRPr>
            </a:p>
          </p:txBody>
        </p:sp>
        <p:cxnSp>
          <p:nvCxnSpPr>
            <p:cNvPr id="72" name="Přímá spojnice se šipkou 71"/>
            <p:cNvCxnSpPr>
              <a:stCxn id="71" idx="6"/>
            </p:cNvCxnSpPr>
            <p:nvPr/>
          </p:nvCxnSpPr>
          <p:spPr>
            <a:xfrm>
              <a:off x="7476033" y="1930631"/>
              <a:ext cx="576136" cy="0"/>
            </a:xfrm>
            <a:prstGeom prst="straightConnector1">
              <a:avLst/>
            </a:prstGeom>
            <a:ln w="38100">
              <a:solidFill>
                <a:schemeClr val="bg1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3" name="TextovéPole 72"/>
            <p:cNvSpPr txBox="1"/>
            <p:nvPr/>
          </p:nvSpPr>
          <p:spPr>
            <a:xfrm>
              <a:off x="7476033" y="1421965"/>
              <a:ext cx="4251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- 7</a:t>
              </a:r>
              <a:endParaRPr lang="cs-CZ" dirty="0"/>
            </a:p>
          </p:txBody>
        </p:sp>
      </p:grpSp>
      <p:sp>
        <p:nvSpPr>
          <p:cNvPr id="64" name="Ovál 63"/>
          <p:cNvSpPr/>
          <p:nvPr/>
        </p:nvSpPr>
        <p:spPr>
          <a:xfrm>
            <a:off x="7829790" y="4683597"/>
            <a:ext cx="1206372" cy="576064"/>
          </a:xfrm>
          <a:prstGeom prst="ellipse">
            <a:avLst/>
          </a:prstGeom>
          <a:solidFill>
            <a:srgbClr val="C4B248"/>
          </a:solidFill>
          <a:ln>
            <a:solidFill>
              <a:srgbClr val="BD983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1" name="Skupina 90"/>
          <p:cNvGrpSpPr/>
          <p:nvPr/>
        </p:nvGrpSpPr>
        <p:grpSpPr>
          <a:xfrm>
            <a:off x="314081" y="5452572"/>
            <a:ext cx="7368601" cy="883409"/>
            <a:chOff x="683568" y="1371222"/>
            <a:chExt cx="7368601" cy="883409"/>
          </a:xfrm>
        </p:grpSpPr>
        <p:grpSp>
          <p:nvGrpSpPr>
            <p:cNvPr id="93" name="Skupina 92"/>
            <p:cNvGrpSpPr/>
            <p:nvPr/>
          </p:nvGrpSpPr>
          <p:grpSpPr>
            <a:xfrm>
              <a:off x="683568" y="1556792"/>
              <a:ext cx="6136528" cy="662485"/>
              <a:chOff x="683568" y="1556792"/>
              <a:chExt cx="6136528" cy="662485"/>
            </a:xfrm>
          </p:grpSpPr>
          <p:grpSp>
            <p:nvGrpSpPr>
              <p:cNvPr id="102" name="Skupina 101"/>
              <p:cNvGrpSpPr/>
              <p:nvPr/>
            </p:nvGrpSpPr>
            <p:grpSpPr>
              <a:xfrm>
                <a:off x="683568" y="1556792"/>
                <a:ext cx="1224136" cy="648000"/>
                <a:chOff x="683568" y="1556792"/>
                <a:chExt cx="1224136" cy="648000"/>
              </a:xfrm>
            </p:grpSpPr>
            <p:sp>
              <p:nvSpPr>
                <p:cNvPr id="115" name="Ovál 114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2000" dirty="0" smtClean="0">
                      <a:solidFill>
                        <a:schemeClr val="tx1"/>
                      </a:solidFill>
                    </a:rPr>
                    <a:t>42</a:t>
                  </a:r>
                  <a:endParaRPr lang="cs-CZ" sz="2000" dirty="0">
                    <a:solidFill>
                      <a:schemeClr val="tx1"/>
                    </a:solidFill>
                  </a:endParaRPr>
                </a:p>
              </p:txBody>
            </p:sp>
            <p:cxnSp>
              <p:nvCxnSpPr>
                <p:cNvPr id="116" name="Přímá spojnice se šipkou 115"/>
                <p:cNvCxnSpPr>
                  <a:stCxn id="115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3" name="Skupina 102"/>
              <p:cNvGrpSpPr/>
              <p:nvPr/>
            </p:nvGrpSpPr>
            <p:grpSpPr>
              <a:xfrm>
                <a:off x="1912694" y="1571277"/>
                <a:ext cx="1224136" cy="648000"/>
                <a:chOff x="683568" y="1556792"/>
                <a:chExt cx="1224136" cy="648000"/>
              </a:xfrm>
            </p:grpSpPr>
            <p:sp>
              <p:nvSpPr>
                <p:cNvPr id="113" name="Ovál 112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114" name="Přímá spojnice se šipkou 113"/>
                <p:cNvCxnSpPr>
                  <a:stCxn id="113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4" name="Skupina 103"/>
              <p:cNvGrpSpPr/>
              <p:nvPr/>
            </p:nvGrpSpPr>
            <p:grpSpPr>
              <a:xfrm>
                <a:off x="3147688" y="1571277"/>
                <a:ext cx="1224136" cy="648000"/>
                <a:chOff x="683568" y="1556792"/>
                <a:chExt cx="1224136" cy="648000"/>
              </a:xfrm>
            </p:grpSpPr>
            <p:sp>
              <p:nvSpPr>
                <p:cNvPr id="111" name="Ovál 110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112" name="Přímá spojnice se šipkou 111"/>
                <p:cNvCxnSpPr>
                  <a:stCxn id="111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5" name="Skupina 104"/>
              <p:cNvGrpSpPr/>
              <p:nvPr/>
            </p:nvGrpSpPr>
            <p:grpSpPr>
              <a:xfrm>
                <a:off x="4371824" y="1571277"/>
                <a:ext cx="1224136" cy="648000"/>
                <a:chOff x="683568" y="1556792"/>
                <a:chExt cx="1224136" cy="648000"/>
              </a:xfrm>
            </p:grpSpPr>
            <p:sp>
              <p:nvSpPr>
                <p:cNvPr id="109" name="Ovál 108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110" name="Přímá spojnice se šipkou 109"/>
                <p:cNvCxnSpPr>
                  <a:stCxn id="109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6" name="Skupina 105"/>
              <p:cNvGrpSpPr/>
              <p:nvPr/>
            </p:nvGrpSpPr>
            <p:grpSpPr>
              <a:xfrm>
                <a:off x="5595960" y="1571277"/>
                <a:ext cx="1224136" cy="648000"/>
                <a:chOff x="683568" y="1556792"/>
                <a:chExt cx="1224136" cy="648000"/>
              </a:xfrm>
            </p:grpSpPr>
            <p:sp>
              <p:nvSpPr>
                <p:cNvPr id="107" name="Ovál 106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108" name="Přímá spojnice se šipkou 107"/>
                <p:cNvCxnSpPr>
                  <a:stCxn id="107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94" name="TextovéPole 93"/>
            <p:cNvSpPr txBox="1"/>
            <p:nvPr/>
          </p:nvSpPr>
          <p:spPr>
            <a:xfrm>
              <a:off x="1331568" y="1371222"/>
              <a:ext cx="49885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 : 6</a:t>
              </a:r>
              <a:endParaRPr lang="cs-CZ" sz="2000" dirty="0"/>
            </a:p>
          </p:txBody>
        </p:sp>
        <p:sp>
          <p:nvSpPr>
            <p:cNvPr id="95" name="TextovéPole 94"/>
            <p:cNvSpPr txBox="1"/>
            <p:nvPr/>
          </p:nvSpPr>
          <p:spPr>
            <a:xfrm>
              <a:off x="2572777" y="1371222"/>
              <a:ext cx="4122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. 7</a:t>
              </a:r>
              <a:endParaRPr lang="cs-CZ" dirty="0"/>
            </a:p>
          </p:txBody>
        </p:sp>
        <p:sp>
          <p:nvSpPr>
            <p:cNvPr id="96" name="TextovéPole 95"/>
            <p:cNvSpPr txBox="1"/>
            <p:nvPr/>
          </p:nvSpPr>
          <p:spPr>
            <a:xfrm>
              <a:off x="3812688" y="1371222"/>
              <a:ext cx="4700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+ 7</a:t>
              </a:r>
              <a:endParaRPr lang="cs-CZ" dirty="0"/>
            </a:p>
          </p:txBody>
        </p:sp>
        <p:sp>
          <p:nvSpPr>
            <p:cNvPr id="97" name="TextovéPole 96"/>
            <p:cNvSpPr txBox="1"/>
            <p:nvPr/>
          </p:nvSpPr>
          <p:spPr>
            <a:xfrm>
              <a:off x="5054275" y="1383417"/>
              <a:ext cx="4171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: 7</a:t>
              </a:r>
              <a:endParaRPr lang="cs-CZ" dirty="0"/>
            </a:p>
          </p:txBody>
        </p:sp>
        <p:sp>
          <p:nvSpPr>
            <p:cNvPr id="98" name="TextovéPole 97"/>
            <p:cNvSpPr txBox="1"/>
            <p:nvPr/>
          </p:nvSpPr>
          <p:spPr>
            <a:xfrm>
              <a:off x="6243196" y="1386611"/>
              <a:ext cx="4122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. 2</a:t>
              </a:r>
              <a:endParaRPr lang="cs-CZ" dirty="0"/>
            </a:p>
          </p:txBody>
        </p:sp>
        <p:sp>
          <p:nvSpPr>
            <p:cNvPr id="99" name="Ovál 98"/>
            <p:cNvSpPr/>
            <p:nvPr/>
          </p:nvSpPr>
          <p:spPr>
            <a:xfrm>
              <a:off x="6828033" y="1606631"/>
              <a:ext cx="648000" cy="648000"/>
            </a:xfrm>
            <a:prstGeom prst="ellipse">
              <a:avLst/>
            </a:prstGeom>
            <a:solidFill>
              <a:srgbClr val="FFC000"/>
            </a:solidFill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schemeClr val="tx1"/>
                </a:solidFill>
              </a:endParaRPr>
            </a:p>
          </p:txBody>
        </p:sp>
        <p:cxnSp>
          <p:nvCxnSpPr>
            <p:cNvPr id="100" name="Přímá spojnice se šipkou 99"/>
            <p:cNvCxnSpPr>
              <a:stCxn id="99" idx="6"/>
            </p:cNvCxnSpPr>
            <p:nvPr/>
          </p:nvCxnSpPr>
          <p:spPr>
            <a:xfrm>
              <a:off x="7476033" y="1930631"/>
              <a:ext cx="576136" cy="0"/>
            </a:xfrm>
            <a:prstGeom prst="straightConnector1">
              <a:avLst/>
            </a:prstGeom>
            <a:ln w="38100">
              <a:solidFill>
                <a:schemeClr val="bg1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1" name="TextovéPole 100"/>
            <p:cNvSpPr txBox="1"/>
            <p:nvPr/>
          </p:nvSpPr>
          <p:spPr>
            <a:xfrm>
              <a:off x="7476033" y="1421965"/>
              <a:ext cx="4171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: 4</a:t>
              </a:r>
              <a:endParaRPr lang="cs-CZ" dirty="0"/>
            </a:p>
          </p:txBody>
        </p:sp>
      </p:grpSp>
      <p:sp>
        <p:nvSpPr>
          <p:cNvPr id="92" name="Ovál 91"/>
          <p:cNvSpPr/>
          <p:nvPr/>
        </p:nvSpPr>
        <p:spPr>
          <a:xfrm>
            <a:off x="7810458" y="5730916"/>
            <a:ext cx="1206372" cy="576064"/>
          </a:xfrm>
          <a:prstGeom prst="ellipse">
            <a:avLst/>
          </a:prstGeom>
          <a:solidFill>
            <a:srgbClr val="C4B248"/>
          </a:solidFill>
          <a:ln>
            <a:solidFill>
              <a:srgbClr val="BD983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E:\nápady\škola\kuličkář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36549" y="-311191"/>
            <a:ext cx="2212636" cy="285483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7" name="TextovéPole 116"/>
          <p:cNvSpPr txBox="1"/>
          <p:nvPr/>
        </p:nvSpPr>
        <p:spPr>
          <a:xfrm>
            <a:off x="8154550" y="5694354"/>
            <a:ext cx="540000" cy="649188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2" name="TextovéPole 121"/>
          <p:cNvSpPr txBox="1"/>
          <p:nvPr/>
        </p:nvSpPr>
        <p:spPr>
          <a:xfrm>
            <a:off x="8163023" y="2769288"/>
            <a:ext cx="540000" cy="540000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7998983" y="4697603"/>
            <a:ext cx="868081" cy="649188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56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8128525" y="3749138"/>
            <a:ext cx="540000" cy="649188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8" name="Obláček 117"/>
          <p:cNvSpPr/>
          <p:nvPr/>
        </p:nvSpPr>
        <p:spPr>
          <a:xfrm>
            <a:off x="1886539" y="180120"/>
            <a:ext cx="3361769" cy="1872208"/>
          </a:xfrm>
          <a:prstGeom prst="cloudCallout">
            <a:avLst>
              <a:gd name="adj1" fmla="val -64486"/>
              <a:gd name="adj2" fmla="val 1703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i="1" dirty="0" smtClean="0">
                <a:solidFill>
                  <a:schemeClr val="tx1"/>
                </a:solidFill>
              </a:rPr>
              <a:t>Docvrnkej </a:t>
            </a:r>
            <a:r>
              <a:rPr lang="cs-CZ" sz="1600" i="1" dirty="0" smtClean="0">
                <a:solidFill>
                  <a:schemeClr val="tx1"/>
                </a:solidFill>
              </a:rPr>
              <a:t>kuličku </a:t>
            </a:r>
          </a:p>
          <a:p>
            <a:pPr algn="ctr"/>
            <a:r>
              <a:rPr lang="cs-CZ" sz="1600" i="1" dirty="0" smtClean="0">
                <a:solidFill>
                  <a:schemeClr val="tx1"/>
                </a:solidFill>
              </a:rPr>
              <a:t>do důlku.</a:t>
            </a:r>
          </a:p>
          <a:p>
            <a:pPr algn="ctr"/>
            <a:r>
              <a:rPr lang="cs-CZ" sz="1600" i="1" dirty="0" smtClean="0">
                <a:solidFill>
                  <a:schemeClr val="tx1"/>
                </a:solidFill>
              </a:rPr>
              <a:t>Jaké číslo bude mít ?</a:t>
            </a:r>
          </a:p>
          <a:p>
            <a:pPr algn="ctr"/>
            <a:r>
              <a:rPr lang="cs-CZ" sz="1600" i="1" dirty="0" smtClean="0">
                <a:solidFill>
                  <a:schemeClr val="tx1"/>
                </a:solidFill>
              </a:rPr>
              <a:t>Namaluj.</a:t>
            </a:r>
            <a:endParaRPr lang="cs-CZ" sz="1600" i="1" dirty="0">
              <a:solidFill>
                <a:schemeClr val="tx1"/>
              </a:solidFill>
            </a:endParaRPr>
          </a:p>
        </p:txBody>
      </p:sp>
      <p:pic>
        <p:nvPicPr>
          <p:cNvPr id="1028" name="Picture 4" descr="E:\nápady\škola\mo7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104355">
            <a:off x="6787126" y="491599"/>
            <a:ext cx="1055941" cy="1013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0090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0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 tmFilter="0, 0; .2, .5; .8, .5; 1, 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2" dur="250" autoRev="1" fill="hold"/>
                                        <p:tgtEl>
                                          <p:spTgt spid="6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500" tmFilter="0, 0; .2, .5; .8, .5; 1, 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6" dur="250" autoRev="1" fill="hold"/>
                                        <p:tgtEl>
                                          <p:spTgt spid="9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</p:childTnLst>
        </p:cTn>
      </p:par>
    </p:tnLst>
    <p:bldLst>
      <p:bldP spid="33" grpId="0" animBg="1"/>
      <p:bldP spid="37" grpId="0" animBg="1"/>
      <p:bldP spid="64" grpId="0" animBg="1"/>
      <p:bldP spid="92" grpId="0" animBg="1"/>
      <p:bldP spid="117" grpId="0"/>
      <p:bldP spid="122" grpId="0"/>
      <p:bldP spid="123" grpId="0"/>
      <p:bldP spid="12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rgbClr val="92D050"/>
            </a:gs>
            <a:gs pos="100000">
              <a:schemeClr val="accent3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6732240" y="5346292"/>
            <a:ext cx="2016224" cy="1080120"/>
          </a:xfrm>
          <a:prstGeom prst="ellipse">
            <a:avLst/>
          </a:prstGeom>
          <a:solidFill>
            <a:srgbClr val="DBD25B"/>
          </a:solidFill>
          <a:ln>
            <a:solidFill>
              <a:srgbClr val="C4B248"/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2549747" y="2341267"/>
            <a:ext cx="2016224" cy="1080120"/>
          </a:xfrm>
          <a:prstGeom prst="ellipse">
            <a:avLst/>
          </a:prstGeom>
          <a:solidFill>
            <a:srgbClr val="DBD25B"/>
          </a:solidFill>
          <a:ln>
            <a:solidFill>
              <a:srgbClr val="C4B248"/>
            </a:solidFill>
          </a:ln>
          <a:effectLst>
            <a:glow rad="101600">
              <a:srgbClr val="C4B248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655407" y="3919452"/>
            <a:ext cx="2016224" cy="1080120"/>
          </a:xfrm>
          <a:prstGeom prst="ellipse">
            <a:avLst/>
          </a:prstGeom>
          <a:solidFill>
            <a:srgbClr val="DBD25B"/>
          </a:solidFill>
          <a:ln>
            <a:solidFill>
              <a:srgbClr val="C4B248"/>
            </a:solidFill>
          </a:ln>
          <a:effectLst>
            <a:glow rad="101600">
              <a:srgbClr val="C4B248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323050" y="5312221"/>
            <a:ext cx="2016224" cy="1080120"/>
          </a:xfrm>
          <a:prstGeom prst="ellipse">
            <a:avLst/>
          </a:prstGeom>
          <a:solidFill>
            <a:srgbClr val="DBD25B"/>
          </a:solidFill>
          <a:ln>
            <a:solidFill>
              <a:srgbClr val="C4B248"/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704725" y="5475338"/>
            <a:ext cx="2016224" cy="1080120"/>
          </a:xfrm>
          <a:prstGeom prst="ellipse">
            <a:avLst/>
          </a:prstGeom>
          <a:solidFill>
            <a:srgbClr val="DBD25B"/>
          </a:solidFill>
          <a:ln>
            <a:solidFill>
              <a:srgbClr val="C4B248"/>
            </a:solidFill>
          </a:ln>
          <a:effectLst>
            <a:glow rad="101600">
              <a:srgbClr val="C4B248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054632" y="4133238"/>
            <a:ext cx="2016224" cy="1080120"/>
          </a:xfrm>
          <a:prstGeom prst="ellipse">
            <a:avLst/>
          </a:prstGeom>
          <a:solidFill>
            <a:srgbClr val="DBD25B"/>
          </a:solidFill>
          <a:ln>
            <a:solidFill>
              <a:srgbClr val="C4B248"/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89950" y="4395218"/>
            <a:ext cx="2016224" cy="1080120"/>
          </a:xfrm>
          <a:prstGeom prst="ellipse">
            <a:avLst/>
          </a:prstGeom>
          <a:solidFill>
            <a:srgbClr val="DBD25B"/>
          </a:solidFill>
          <a:ln>
            <a:solidFill>
              <a:srgbClr val="C4B248"/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711615" y="2310095"/>
            <a:ext cx="2016224" cy="1080120"/>
          </a:xfrm>
          <a:prstGeom prst="ellipse">
            <a:avLst/>
          </a:prstGeom>
          <a:solidFill>
            <a:srgbClr val="DBD25B"/>
          </a:solidFill>
          <a:ln>
            <a:solidFill>
              <a:srgbClr val="C4B248"/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732240" y="980728"/>
            <a:ext cx="2016224" cy="1080120"/>
          </a:xfrm>
          <a:prstGeom prst="ellipse">
            <a:avLst/>
          </a:prstGeom>
          <a:solidFill>
            <a:srgbClr val="DBD25B"/>
          </a:solidFill>
          <a:ln>
            <a:solidFill>
              <a:srgbClr val="C4B248"/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973085" y="2832858"/>
            <a:ext cx="2016224" cy="1080120"/>
          </a:xfrm>
          <a:prstGeom prst="ellipse">
            <a:avLst/>
          </a:prstGeom>
          <a:solidFill>
            <a:srgbClr val="DBD25B"/>
          </a:solidFill>
          <a:ln>
            <a:solidFill>
              <a:srgbClr val="C4B248"/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61861" y="2548907"/>
            <a:ext cx="2016224" cy="1080120"/>
          </a:xfrm>
          <a:prstGeom prst="ellipse">
            <a:avLst/>
          </a:prstGeom>
          <a:solidFill>
            <a:srgbClr val="DBD25B"/>
          </a:solidFill>
          <a:ln>
            <a:solidFill>
              <a:srgbClr val="C4B248"/>
            </a:solidFill>
          </a:ln>
          <a:effectLst>
            <a:glow rad="101600">
              <a:srgbClr val="BD9831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737190" y="2593327"/>
            <a:ext cx="576000" cy="576000"/>
          </a:xfrm>
          <a:prstGeom prst="ellipse">
            <a:avLst/>
          </a:prstGeom>
          <a:solidFill>
            <a:schemeClr val="accent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48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818407" y="737505"/>
            <a:ext cx="2016224" cy="1080120"/>
          </a:xfrm>
          <a:prstGeom prst="ellipse">
            <a:avLst/>
          </a:prstGeom>
          <a:solidFill>
            <a:srgbClr val="DBD25B"/>
          </a:solidFill>
          <a:ln>
            <a:solidFill>
              <a:srgbClr val="C4B248"/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337708" y="2796918"/>
            <a:ext cx="576000" cy="5760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56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901913" y="2529585"/>
            <a:ext cx="576000" cy="576000"/>
          </a:xfrm>
          <a:prstGeom prst="ellipse">
            <a:avLst/>
          </a:prstGeom>
          <a:solidFill>
            <a:srgbClr val="92D050"/>
          </a:solidFill>
          <a:ln>
            <a:solidFill>
              <a:srgbClr val="6DAB2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54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442035" y="2774396"/>
            <a:ext cx="576000" cy="576000"/>
          </a:xfrm>
          <a:prstGeom prst="ellipse">
            <a:avLst/>
          </a:prstGeom>
          <a:solidFill>
            <a:srgbClr val="92D050"/>
          </a:solidFill>
          <a:ln>
            <a:solidFill>
              <a:srgbClr val="6DAB2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56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051533" y="3009758"/>
            <a:ext cx="576000" cy="57600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54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1682111" y="2842894"/>
            <a:ext cx="576000" cy="576000"/>
          </a:xfrm>
          <a:prstGeom prst="ellipse">
            <a:avLst/>
          </a:prstGeom>
          <a:solidFill>
            <a:srgbClr val="00B0F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49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518997" y="4608860"/>
            <a:ext cx="576000" cy="5760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32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1187656" y="4858291"/>
            <a:ext cx="576000" cy="57600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tx1"/>
                </a:solidFill>
              </a:rPr>
              <a:t>3</a:t>
            </a:r>
            <a:r>
              <a:rPr lang="cs-CZ" sz="1600" b="1" dirty="0" smtClean="0">
                <a:solidFill>
                  <a:schemeClr val="tx1"/>
                </a:solidFill>
              </a:rPr>
              <a:t>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1723101" y="4579494"/>
            <a:ext cx="576000" cy="5760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30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3133286" y="4315255"/>
            <a:ext cx="576000" cy="576000"/>
          </a:xfrm>
          <a:prstGeom prst="ellipse">
            <a:avLst/>
          </a:prstGeom>
          <a:solidFill>
            <a:schemeClr val="accent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49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3671081" y="4603255"/>
            <a:ext cx="576000" cy="5760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tx1"/>
                </a:solidFill>
              </a:rPr>
              <a:t>3</a:t>
            </a:r>
            <a:r>
              <a:rPr lang="cs-CZ" sz="1600" b="1" dirty="0" smtClean="0">
                <a:solidFill>
                  <a:schemeClr val="tx1"/>
                </a:solidFill>
              </a:rPr>
              <a:t>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4250519" y="4416028"/>
            <a:ext cx="576000" cy="57600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56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1707915" y="5693433"/>
            <a:ext cx="576000" cy="5760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35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2339700" y="5820688"/>
            <a:ext cx="576000" cy="576000"/>
          </a:xfrm>
          <a:prstGeom prst="ellipse">
            <a:avLst/>
          </a:prstGeom>
          <a:solidFill>
            <a:srgbClr val="00B0F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40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2949665" y="5705056"/>
            <a:ext cx="576000" cy="576000"/>
          </a:xfrm>
          <a:prstGeom prst="ellipse">
            <a:avLst/>
          </a:prstGeom>
          <a:solidFill>
            <a:srgbClr val="92D050"/>
          </a:solidFill>
          <a:ln>
            <a:solidFill>
              <a:srgbClr val="6DAB2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45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4538519" y="5439040"/>
            <a:ext cx="576000" cy="5760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32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5043162" y="5800813"/>
            <a:ext cx="576000" cy="57600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28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5583082" y="5495324"/>
            <a:ext cx="576000" cy="576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27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6911421" y="5511321"/>
            <a:ext cx="576000" cy="5760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56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7449216" y="5799321"/>
            <a:ext cx="576000" cy="576000"/>
          </a:xfrm>
          <a:prstGeom prst="ellipse">
            <a:avLst/>
          </a:prstGeom>
          <a:solidFill>
            <a:schemeClr val="accent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tx1"/>
                </a:solidFill>
              </a:rPr>
              <a:t>4</a:t>
            </a:r>
            <a:r>
              <a:rPr lang="cs-CZ" sz="1600" b="1" dirty="0" smtClean="0">
                <a:solidFill>
                  <a:schemeClr val="tx1"/>
                </a:solidFill>
              </a:rPr>
              <a:t>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>
            <a:off x="7976294" y="5495324"/>
            <a:ext cx="576000" cy="57600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tx1"/>
                </a:solidFill>
              </a:rPr>
              <a:t>3</a:t>
            </a:r>
            <a:r>
              <a:rPr lang="cs-CZ" sz="1600" b="1" dirty="0" smtClean="0">
                <a:solidFill>
                  <a:schemeClr val="tx1"/>
                </a:solidFill>
              </a:rPr>
              <a:t>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5763274" y="4155520"/>
            <a:ext cx="576000" cy="57600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38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6375519" y="4315255"/>
            <a:ext cx="576000" cy="576000"/>
          </a:xfrm>
          <a:prstGeom prst="ellipse">
            <a:avLst/>
          </a:prstGeom>
          <a:solidFill>
            <a:schemeClr val="accent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42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7452352" y="1473573"/>
            <a:ext cx="576000" cy="5760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32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4802298" y="2593327"/>
            <a:ext cx="576000" cy="5760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63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5367407" y="2545825"/>
            <a:ext cx="576000" cy="57600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64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6068523" y="2593327"/>
            <a:ext cx="576000" cy="576000"/>
          </a:xfrm>
          <a:prstGeom prst="ellipse">
            <a:avLst/>
          </a:prstGeom>
          <a:solidFill>
            <a:srgbClr val="00B0F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56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3869953" y="980728"/>
            <a:ext cx="576000" cy="576000"/>
          </a:xfrm>
          <a:prstGeom prst="ellipse">
            <a:avLst/>
          </a:prstGeom>
          <a:solidFill>
            <a:schemeClr val="accent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32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3" name="Ovál 52"/>
          <p:cNvSpPr/>
          <p:nvPr/>
        </p:nvSpPr>
        <p:spPr>
          <a:xfrm>
            <a:off x="4590534" y="1232788"/>
            <a:ext cx="576000" cy="5760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28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5198871" y="951346"/>
            <a:ext cx="576000" cy="57600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tx1"/>
                </a:solidFill>
              </a:rPr>
              <a:t>3</a:t>
            </a:r>
            <a:r>
              <a:rPr lang="cs-CZ" sz="1600" b="1" dirty="0" smtClean="0">
                <a:solidFill>
                  <a:schemeClr val="tx1"/>
                </a:solidFill>
              </a:rPr>
              <a:t>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5" name="Ovál 54"/>
          <p:cNvSpPr/>
          <p:nvPr/>
        </p:nvSpPr>
        <p:spPr>
          <a:xfrm>
            <a:off x="6911421" y="1116466"/>
            <a:ext cx="576000" cy="5760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tx1"/>
                </a:solidFill>
              </a:rPr>
              <a:t>3</a:t>
            </a:r>
            <a:r>
              <a:rPr lang="cs-CZ" sz="1600" b="1" dirty="0" smtClean="0">
                <a:solidFill>
                  <a:schemeClr val="tx1"/>
                </a:solidFill>
              </a:rPr>
              <a:t>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7049010" y="4160145"/>
            <a:ext cx="576000" cy="5760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48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7976294" y="1100469"/>
            <a:ext cx="576000" cy="576000"/>
          </a:xfrm>
          <a:prstGeom prst="ellipse">
            <a:avLst/>
          </a:prstGeom>
          <a:solidFill>
            <a:schemeClr val="accent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24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7141299" y="3024414"/>
            <a:ext cx="576000" cy="5760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tx1"/>
                </a:solidFill>
              </a:rPr>
              <a:t>2</a:t>
            </a:r>
            <a:r>
              <a:rPr lang="cs-CZ" sz="1600" b="1" dirty="0" smtClean="0">
                <a:solidFill>
                  <a:schemeClr val="tx1"/>
                </a:solidFill>
              </a:rPr>
              <a:t>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7671631" y="3297758"/>
            <a:ext cx="576000" cy="576000"/>
          </a:xfrm>
          <a:prstGeom prst="ellipse">
            <a:avLst/>
          </a:prstGeom>
          <a:solidFill>
            <a:srgbClr val="92D050"/>
          </a:solidFill>
          <a:ln>
            <a:solidFill>
              <a:srgbClr val="6DAB2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30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8247631" y="3025592"/>
            <a:ext cx="576000" cy="576000"/>
          </a:xfrm>
          <a:prstGeom prst="ellipse">
            <a:avLst/>
          </a:prstGeom>
          <a:solidFill>
            <a:srgbClr val="00B0F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35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 rot="5400000">
            <a:off x="985092" y="2110434"/>
            <a:ext cx="825939" cy="461665"/>
          </a:xfrm>
          <a:prstGeom prst="homePlat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8 . 7</a:t>
            </a:r>
            <a:endParaRPr lang="cs-CZ" sz="2400" b="1" dirty="0"/>
          </a:p>
        </p:txBody>
      </p:sp>
      <p:sp>
        <p:nvSpPr>
          <p:cNvPr id="63" name="TextovéPole 62"/>
          <p:cNvSpPr txBox="1"/>
          <p:nvPr/>
        </p:nvSpPr>
        <p:spPr>
          <a:xfrm rot="5400000">
            <a:off x="6157137" y="3494551"/>
            <a:ext cx="825939" cy="461665"/>
          </a:xfrm>
          <a:prstGeom prst="homePlat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8 . 6</a:t>
            </a:r>
            <a:endParaRPr lang="cs-CZ" sz="2400" b="1" dirty="0"/>
          </a:p>
        </p:txBody>
      </p:sp>
      <p:sp>
        <p:nvSpPr>
          <p:cNvPr id="64" name="TextovéPole 63"/>
          <p:cNvSpPr txBox="1"/>
          <p:nvPr/>
        </p:nvSpPr>
        <p:spPr>
          <a:xfrm rot="5400000">
            <a:off x="7489495" y="4886165"/>
            <a:ext cx="825939" cy="461665"/>
          </a:xfrm>
          <a:prstGeom prst="homePlat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6 . 6</a:t>
            </a:r>
            <a:endParaRPr lang="cs-CZ" sz="2400" b="1" dirty="0"/>
          </a:p>
        </p:txBody>
      </p:sp>
      <p:sp>
        <p:nvSpPr>
          <p:cNvPr id="65" name="TextovéPole 64"/>
          <p:cNvSpPr txBox="1"/>
          <p:nvPr/>
        </p:nvSpPr>
        <p:spPr>
          <a:xfrm rot="5400000">
            <a:off x="4984397" y="4840091"/>
            <a:ext cx="825939" cy="461665"/>
          </a:xfrm>
          <a:prstGeom prst="homePlat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3 . 9</a:t>
            </a:r>
            <a:endParaRPr lang="cs-CZ" sz="2400" b="1" dirty="0"/>
          </a:p>
        </p:txBody>
      </p:sp>
      <p:sp>
        <p:nvSpPr>
          <p:cNvPr id="66" name="TextovéPole 65"/>
          <p:cNvSpPr txBox="1"/>
          <p:nvPr/>
        </p:nvSpPr>
        <p:spPr>
          <a:xfrm rot="5400000">
            <a:off x="3226619" y="1902023"/>
            <a:ext cx="825939" cy="461665"/>
          </a:xfrm>
          <a:prstGeom prst="homePlat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6 . 9</a:t>
            </a:r>
            <a:endParaRPr lang="cs-CZ" sz="2400" b="1" dirty="0"/>
          </a:p>
        </p:txBody>
      </p:sp>
      <p:sp>
        <p:nvSpPr>
          <p:cNvPr id="67" name="TextovéPole 66"/>
          <p:cNvSpPr txBox="1"/>
          <p:nvPr/>
        </p:nvSpPr>
        <p:spPr>
          <a:xfrm rot="5400000">
            <a:off x="3834111" y="3708875"/>
            <a:ext cx="825939" cy="461665"/>
          </a:xfrm>
          <a:prstGeom prst="homePlat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7 . 7</a:t>
            </a:r>
            <a:endParaRPr lang="cs-CZ" sz="2400" b="1" dirty="0"/>
          </a:p>
        </p:txBody>
      </p:sp>
      <p:sp>
        <p:nvSpPr>
          <p:cNvPr id="68" name="TextovéPole 67"/>
          <p:cNvSpPr txBox="1"/>
          <p:nvPr/>
        </p:nvSpPr>
        <p:spPr>
          <a:xfrm rot="5400000">
            <a:off x="1060923" y="3907520"/>
            <a:ext cx="825939" cy="461665"/>
          </a:xfrm>
          <a:prstGeom prst="homePlat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4 . 9</a:t>
            </a:r>
            <a:endParaRPr lang="cs-CZ" sz="2400" b="1" dirty="0"/>
          </a:p>
        </p:txBody>
      </p:sp>
      <p:sp>
        <p:nvSpPr>
          <p:cNvPr id="69" name="TextovéPole 68"/>
          <p:cNvSpPr txBox="1"/>
          <p:nvPr/>
        </p:nvSpPr>
        <p:spPr>
          <a:xfrm rot="5400000">
            <a:off x="2335480" y="5049631"/>
            <a:ext cx="825939" cy="461665"/>
          </a:xfrm>
          <a:prstGeom prst="homePlat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5 . 7</a:t>
            </a:r>
            <a:endParaRPr lang="cs-CZ" sz="2400" b="1" dirty="0"/>
          </a:p>
        </p:txBody>
      </p:sp>
      <p:sp>
        <p:nvSpPr>
          <p:cNvPr id="70" name="TextovéPole 69"/>
          <p:cNvSpPr txBox="1"/>
          <p:nvPr/>
        </p:nvSpPr>
        <p:spPr>
          <a:xfrm rot="5400000">
            <a:off x="7332492" y="498629"/>
            <a:ext cx="825939" cy="461665"/>
          </a:xfrm>
          <a:prstGeom prst="homePlat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8 . </a:t>
            </a:r>
            <a:r>
              <a:rPr lang="cs-CZ" sz="2400" b="1" dirty="0"/>
              <a:t>3</a:t>
            </a:r>
          </a:p>
        </p:txBody>
      </p:sp>
      <p:sp>
        <p:nvSpPr>
          <p:cNvPr id="71" name="TextovéPole 70"/>
          <p:cNvSpPr txBox="1"/>
          <p:nvPr/>
        </p:nvSpPr>
        <p:spPr>
          <a:xfrm rot="5400000">
            <a:off x="7603219" y="2353983"/>
            <a:ext cx="825939" cy="461665"/>
          </a:xfrm>
          <a:prstGeom prst="homePlat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6 . 5</a:t>
            </a:r>
            <a:endParaRPr lang="cs-CZ" sz="2400" b="1" dirty="0"/>
          </a:p>
        </p:txBody>
      </p:sp>
      <p:sp>
        <p:nvSpPr>
          <p:cNvPr id="72" name="TextovéPole 71"/>
          <p:cNvSpPr txBox="1"/>
          <p:nvPr/>
        </p:nvSpPr>
        <p:spPr>
          <a:xfrm rot="5400000">
            <a:off x="4520922" y="267989"/>
            <a:ext cx="825939" cy="461665"/>
          </a:xfrm>
          <a:prstGeom prst="homePlat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7 . 4</a:t>
            </a:r>
            <a:endParaRPr lang="cs-CZ" sz="2400" b="1" dirty="0"/>
          </a:p>
        </p:txBody>
      </p:sp>
      <p:sp>
        <p:nvSpPr>
          <p:cNvPr id="73" name="TextovéPole 72"/>
          <p:cNvSpPr txBox="1"/>
          <p:nvPr/>
        </p:nvSpPr>
        <p:spPr>
          <a:xfrm rot="5400000">
            <a:off x="5537590" y="1845271"/>
            <a:ext cx="825939" cy="461665"/>
          </a:xfrm>
          <a:prstGeom prst="homePlat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/>
              <a:t>9</a:t>
            </a:r>
            <a:r>
              <a:rPr lang="cs-CZ" sz="2400" b="1" dirty="0" smtClean="0"/>
              <a:t> . 7</a:t>
            </a:r>
            <a:endParaRPr lang="cs-CZ" sz="2400" b="1" dirty="0"/>
          </a:p>
        </p:txBody>
      </p:sp>
      <p:pic>
        <p:nvPicPr>
          <p:cNvPr id="1026" name="Picture 2" descr="E:\nápady\škola\kuličkář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17498" y="-237265"/>
            <a:ext cx="1781153" cy="229811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4" name="Obláček 73"/>
          <p:cNvSpPr/>
          <p:nvPr/>
        </p:nvSpPr>
        <p:spPr>
          <a:xfrm>
            <a:off x="1339533" y="107994"/>
            <a:ext cx="2396528" cy="1242933"/>
          </a:xfrm>
          <a:prstGeom prst="cloudCallout">
            <a:avLst>
              <a:gd name="adj1" fmla="val -59876"/>
              <a:gd name="adj2" fmla="val 8607"/>
            </a:avLst>
          </a:prstGeom>
          <a:solidFill>
            <a:schemeClr val="bg1"/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i="1" dirty="0" smtClean="0">
                <a:solidFill>
                  <a:schemeClr val="tx1"/>
                </a:solidFill>
              </a:rPr>
              <a:t>Vyber kuličky, které nepatří do důlku.</a:t>
            </a:r>
            <a:endParaRPr lang="cs-CZ" sz="1600" i="1" dirty="0">
              <a:solidFill>
                <a:schemeClr val="tx1"/>
              </a:solidFill>
            </a:endParaRPr>
          </a:p>
        </p:txBody>
      </p:sp>
      <p:sp>
        <p:nvSpPr>
          <p:cNvPr id="75" name="Tlačítko akce: Dopředu nebo Další 74">
            <a:hlinkClick r:id="" action="ppaction://hlinkshowjump?jump=nextslide" highlightClick="1"/>
          </p:cNvPr>
          <p:cNvSpPr/>
          <p:nvPr/>
        </p:nvSpPr>
        <p:spPr>
          <a:xfrm>
            <a:off x="8307562" y="107994"/>
            <a:ext cx="681747" cy="436563"/>
          </a:xfrm>
          <a:prstGeom prst="actionButtonForwardNex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705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5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50" autoRev="1" fill="remove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3" dur="250" autoRev="1" fill="remove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4" dur="250" autoRev="1" fill="remove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50" autoRev="1" fill="remove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1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2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50" autoRev="1" fill="remove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9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0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7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8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5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6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1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3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>
                      <p:stCondLst>
                        <p:cond delay="0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9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9" fill="hold">
                      <p:stCondLst>
                        <p:cond delay="0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2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41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2" fill="hold">
                      <p:stCondLst>
                        <p:cond delay="0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5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1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8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1" fill="hold">
                      <p:stCondLst>
                        <p:cond delay="0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93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4" fill="hold">
                      <p:stCondLst>
                        <p:cond delay="0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30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7" fill="hold">
                      <p:stCondLst>
                        <p:cond delay="0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31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0" fill="hold">
                      <p:stCondLst>
                        <p:cond delay="0"/>
                      </p:stCondLst>
                      <p:childTnLst>
                        <p:par>
                          <p:cTn id="321" fill="hold">
                            <p:stCondLst>
                              <p:cond delay="0"/>
                            </p:stCondLst>
                            <p:childTnLst>
                              <p:par>
                                <p:cTn id="322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3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4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9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0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5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9" fill="hold">
                      <p:stCondLst>
                        <p:cond delay="0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71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2" fill="hold">
                      <p:stCondLst>
                        <p:cond delay="0"/>
                      </p:stCondLst>
                      <p:childTnLst>
                        <p:par>
                          <p:cTn id="373" fill="hold">
                            <p:stCondLst>
                              <p:cond delay="0"/>
                            </p:stCondLst>
                            <p:childTnLst>
                              <p:par>
                                <p:cTn id="374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5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6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2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8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5" fill="hold">
                      <p:stCondLst>
                        <p:cond delay="0"/>
                      </p:stCondLst>
                      <p:childTnLst>
                        <p:par>
                          <p:cTn id="386" fill="hold">
                            <p:stCondLst>
                              <p:cond delay="0"/>
                            </p:stCondLst>
                            <p:childTnLst>
                              <p:par>
                                <p:cTn id="38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9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8" fill="hold">
                      <p:stCondLst>
                        <p:cond delay="0"/>
                      </p:stCondLst>
                      <p:childTnLst>
                        <p:par>
                          <p:cTn id="399" fill="hold">
                            <p:stCondLst>
                              <p:cond delay="0"/>
                            </p:stCondLst>
                            <p:childTnLst>
                              <p:par>
                                <p:cTn id="400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1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5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6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18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752503" y="3218049"/>
            <a:ext cx="5163825" cy="2304256"/>
          </a:xfrm>
          <a:prstGeom prst="ellipse">
            <a:avLst/>
          </a:prstGeom>
          <a:solidFill>
            <a:srgbClr val="DBD25B"/>
          </a:solidFill>
          <a:ln>
            <a:solidFill>
              <a:srgbClr val="C4B248"/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5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3" name="Picture 2" descr="E:\nápady\škola\kuličkář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35559" y="-192524"/>
            <a:ext cx="2212636" cy="285483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1547664" y="332656"/>
            <a:ext cx="2396528" cy="1242933"/>
          </a:xfrm>
          <a:prstGeom prst="cloudCallout">
            <a:avLst>
              <a:gd name="adj1" fmla="val -59876"/>
              <a:gd name="adj2" fmla="val 8607"/>
            </a:avLst>
          </a:prstGeom>
          <a:solidFill>
            <a:schemeClr val="bg1"/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i="1" dirty="0" smtClean="0">
                <a:solidFill>
                  <a:schemeClr val="tx1"/>
                </a:solidFill>
              </a:rPr>
              <a:t>Vyber kuličky, které patří do důlku.</a:t>
            </a:r>
            <a:endParaRPr lang="cs-CZ" sz="1600" i="1" dirty="0">
              <a:solidFill>
                <a:schemeClr val="tx1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922237" y="5628456"/>
            <a:ext cx="870751" cy="756000"/>
            <a:chOff x="5090688" y="1898015"/>
            <a:chExt cx="870751" cy="756000"/>
          </a:xfrm>
        </p:grpSpPr>
        <p:sp>
          <p:nvSpPr>
            <p:cNvPr id="5" name="Ovál 4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15 : 3</a:t>
              </a:r>
              <a:endParaRPr lang="cs-CZ" sz="24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7250417" y="960000"/>
            <a:ext cx="870751" cy="756000"/>
            <a:chOff x="5090688" y="1898015"/>
            <a:chExt cx="870751" cy="756000"/>
          </a:xfrm>
        </p:grpSpPr>
        <p:sp>
          <p:nvSpPr>
            <p:cNvPr id="9" name="Ovál 8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ln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45 : 9</a:t>
              </a:r>
              <a:endParaRPr lang="cs-CZ" sz="24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908617" y="2309973"/>
            <a:ext cx="870751" cy="756000"/>
            <a:chOff x="5090688" y="1898015"/>
            <a:chExt cx="870751" cy="756000"/>
          </a:xfrm>
        </p:grpSpPr>
        <p:sp>
          <p:nvSpPr>
            <p:cNvPr id="12" name="Ovál 11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36 : 6</a:t>
              </a:r>
              <a:endParaRPr lang="cs-CZ" sz="24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7774691" y="4229105"/>
            <a:ext cx="870751" cy="756000"/>
            <a:chOff x="5090688" y="1898015"/>
            <a:chExt cx="870751" cy="756000"/>
          </a:xfrm>
        </p:grpSpPr>
        <p:sp>
          <p:nvSpPr>
            <p:cNvPr id="15" name="Ovál 14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35 : 7</a:t>
              </a:r>
              <a:endParaRPr lang="cs-CZ" sz="24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98912" y="2918805"/>
            <a:ext cx="870751" cy="756000"/>
            <a:chOff x="5090688" y="1898015"/>
            <a:chExt cx="870751" cy="756000"/>
          </a:xfrm>
        </p:grpSpPr>
        <p:sp>
          <p:nvSpPr>
            <p:cNvPr id="18" name="Ovál 17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49 : 7</a:t>
              </a:r>
              <a:endParaRPr lang="cs-CZ" sz="2400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98912" y="4607105"/>
            <a:ext cx="870751" cy="756000"/>
            <a:chOff x="5090688" y="1898015"/>
            <a:chExt cx="870751" cy="756000"/>
          </a:xfrm>
        </p:grpSpPr>
        <p:sp>
          <p:nvSpPr>
            <p:cNvPr id="21" name="Ovál 20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3</a:t>
              </a:r>
              <a:r>
                <a:rPr lang="cs-CZ" sz="2400" dirty="0" smtClean="0"/>
                <a:t>0 : 6</a:t>
              </a:r>
              <a:endParaRPr lang="cs-CZ" sz="24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5114449" y="2199124"/>
            <a:ext cx="870751" cy="756000"/>
            <a:chOff x="5090688" y="1898015"/>
            <a:chExt cx="870751" cy="756000"/>
          </a:xfrm>
        </p:grpSpPr>
        <p:sp>
          <p:nvSpPr>
            <p:cNvPr id="24" name="Ovál 23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54 : 6</a:t>
              </a:r>
              <a:endParaRPr lang="cs-CZ" sz="24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600787" y="507393"/>
            <a:ext cx="870751" cy="756000"/>
            <a:chOff x="5090688" y="1898015"/>
            <a:chExt cx="870751" cy="756000"/>
          </a:xfrm>
        </p:grpSpPr>
        <p:sp>
          <p:nvSpPr>
            <p:cNvPr id="27" name="Ovál 26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40 : 5</a:t>
              </a:r>
              <a:endParaRPr lang="cs-CZ" sz="24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6699541" y="2771637"/>
            <a:ext cx="870751" cy="756000"/>
            <a:chOff x="5090688" y="1898015"/>
            <a:chExt cx="870751" cy="756000"/>
          </a:xfrm>
        </p:grpSpPr>
        <p:sp>
          <p:nvSpPr>
            <p:cNvPr id="30" name="Ovál 29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rgbClr val="82D23A"/>
            </a:solidFill>
            <a:ln>
              <a:solidFill>
                <a:srgbClr val="82D23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42 : 6</a:t>
              </a:r>
              <a:endParaRPr lang="cs-CZ" sz="2400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568919" y="1410560"/>
            <a:ext cx="870751" cy="756000"/>
            <a:chOff x="5090688" y="1898015"/>
            <a:chExt cx="870751" cy="756000"/>
          </a:xfrm>
        </p:grpSpPr>
        <p:sp>
          <p:nvSpPr>
            <p:cNvPr id="33" name="Ovál 32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20 : 4</a:t>
              </a:r>
              <a:endParaRPr lang="cs-CZ" sz="2400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8061125" y="2073338"/>
            <a:ext cx="870751" cy="756000"/>
            <a:chOff x="5090688" y="1898015"/>
            <a:chExt cx="870751" cy="756000"/>
          </a:xfrm>
        </p:grpSpPr>
        <p:sp>
          <p:nvSpPr>
            <p:cNvPr id="36" name="Ovál 35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25 : 5</a:t>
              </a:r>
              <a:endParaRPr lang="cs-CZ" sz="2400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7707144" y="5636628"/>
            <a:ext cx="870751" cy="756000"/>
            <a:chOff x="5090688" y="1898015"/>
            <a:chExt cx="870751" cy="756000"/>
          </a:xfrm>
        </p:grpSpPr>
        <p:sp>
          <p:nvSpPr>
            <p:cNvPr id="39" name="Ovál 38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56 : 7</a:t>
              </a:r>
              <a:endParaRPr lang="cs-CZ" sz="2400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2062679" y="5554118"/>
            <a:ext cx="870751" cy="756000"/>
            <a:chOff x="5090688" y="1898015"/>
            <a:chExt cx="870751" cy="756000"/>
          </a:xfrm>
        </p:grpSpPr>
        <p:sp>
          <p:nvSpPr>
            <p:cNvPr id="42" name="Ovál 41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28 : 4</a:t>
              </a:r>
              <a:endParaRPr lang="cs-CZ" sz="2400" dirty="0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676913" y="5932118"/>
            <a:ext cx="870751" cy="756000"/>
            <a:chOff x="5090688" y="1898015"/>
            <a:chExt cx="870751" cy="756000"/>
          </a:xfrm>
        </p:grpSpPr>
        <p:sp>
          <p:nvSpPr>
            <p:cNvPr id="45" name="Ovál 44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20 : 2</a:t>
              </a:r>
              <a:endParaRPr lang="cs-CZ" sz="2400" dirty="0"/>
            </a:p>
          </p:txBody>
        </p:sp>
      </p:grpSp>
      <p:sp>
        <p:nvSpPr>
          <p:cNvPr id="47" name="Tlačítko akce: Dopředu nebo Další 46">
            <a:hlinkClick r:id="" action="ppaction://hlinkshowjump?jump=nextslide" highlightClick="1"/>
          </p:cNvPr>
          <p:cNvSpPr/>
          <p:nvPr/>
        </p:nvSpPr>
        <p:spPr>
          <a:xfrm>
            <a:off x="8126971" y="195020"/>
            <a:ext cx="792088" cy="624745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9235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7037E-7 L -0.04028 0.4175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4" y="208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85185E-6 L -0.31493 0.3673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47" y="18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59259E-6 L -0.26372 0.2476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94" y="12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7.40741E-7 L -0.35052 -0.0143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535" y="-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8 -0.02106 L -0.21111 -0.1446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74" y="-6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85185E-6 L 0.24653 -0.1638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26" y="-8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752503" y="3218049"/>
            <a:ext cx="5163825" cy="2304256"/>
          </a:xfrm>
          <a:prstGeom prst="ellipse">
            <a:avLst/>
          </a:prstGeom>
          <a:solidFill>
            <a:srgbClr val="DBD25B"/>
          </a:solidFill>
          <a:ln>
            <a:solidFill>
              <a:srgbClr val="C4B248"/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rgbClr val="FF0000"/>
                </a:solidFill>
              </a:rPr>
              <a:t>4</a:t>
            </a:r>
          </a:p>
        </p:txBody>
      </p:sp>
      <p:pic>
        <p:nvPicPr>
          <p:cNvPr id="3" name="Picture 2" descr="E:\nápady\škola\kuličkář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35559" y="-192524"/>
            <a:ext cx="2212636" cy="285483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1547664" y="332656"/>
            <a:ext cx="2396528" cy="1242933"/>
          </a:xfrm>
          <a:prstGeom prst="cloudCallout">
            <a:avLst>
              <a:gd name="adj1" fmla="val -59876"/>
              <a:gd name="adj2" fmla="val 8607"/>
            </a:avLst>
          </a:prstGeom>
          <a:solidFill>
            <a:schemeClr val="bg1"/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i="1" dirty="0" smtClean="0">
                <a:solidFill>
                  <a:schemeClr val="tx1"/>
                </a:solidFill>
              </a:rPr>
              <a:t>Vyber kuličky, které patří do důlku.</a:t>
            </a:r>
            <a:endParaRPr lang="cs-CZ" sz="1600" i="1" dirty="0">
              <a:solidFill>
                <a:schemeClr val="tx1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3125946" y="5741106"/>
            <a:ext cx="870751" cy="756000"/>
            <a:chOff x="5090688" y="1898015"/>
            <a:chExt cx="870751" cy="756000"/>
          </a:xfrm>
        </p:grpSpPr>
        <p:sp>
          <p:nvSpPr>
            <p:cNvPr id="5" name="Ovál 4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15 : 3</a:t>
              </a:r>
              <a:endParaRPr lang="cs-CZ" sz="24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7827018" y="2903932"/>
            <a:ext cx="870751" cy="756000"/>
            <a:chOff x="5090688" y="1898015"/>
            <a:chExt cx="870751" cy="756000"/>
          </a:xfrm>
        </p:grpSpPr>
        <p:sp>
          <p:nvSpPr>
            <p:cNvPr id="9" name="Ovál 8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ln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36 : 9</a:t>
              </a:r>
              <a:endParaRPr lang="cs-CZ" sz="24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908617" y="2309973"/>
            <a:ext cx="870751" cy="756000"/>
            <a:chOff x="5090688" y="1898015"/>
            <a:chExt cx="870751" cy="756000"/>
          </a:xfrm>
        </p:grpSpPr>
        <p:sp>
          <p:nvSpPr>
            <p:cNvPr id="12" name="Ovál 11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16 : 2</a:t>
              </a:r>
              <a:endParaRPr lang="cs-CZ" sz="24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7774691" y="4229105"/>
            <a:ext cx="870751" cy="756000"/>
            <a:chOff x="5090688" y="1898015"/>
            <a:chExt cx="870751" cy="756000"/>
          </a:xfrm>
        </p:grpSpPr>
        <p:sp>
          <p:nvSpPr>
            <p:cNvPr id="15" name="Ovál 14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35 : 7</a:t>
              </a:r>
              <a:endParaRPr lang="cs-CZ" sz="24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550274" y="3483728"/>
            <a:ext cx="870751" cy="756000"/>
            <a:chOff x="5090688" y="1898015"/>
            <a:chExt cx="870751" cy="756000"/>
          </a:xfrm>
        </p:grpSpPr>
        <p:sp>
          <p:nvSpPr>
            <p:cNvPr id="18" name="Ovál 17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28 : 7</a:t>
              </a:r>
              <a:endParaRPr lang="cs-CZ" sz="2400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862567" y="5779125"/>
            <a:ext cx="870751" cy="756000"/>
            <a:chOff x="5090688" y="1898015"/>
            <a:chExt cx="870751" cy="756000"/>
          </a:xfrm>
        </p:grpSpPr>
        <p:sp>
          <p:nvSpPr>
            <p:cNvPr id="21" name="Ovál 20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24 : 6</a:t>
              </a:r>
              <a:endParaRPr lang="cs-CZ" sz="24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5114449" y="2199124"/>
            <a:ext cx="870751" cy="756000"/>
            <a:chOff x="5090688" y="1898015"/>
            <a:chExt cx="870751" cy="756000"/>
          </a:xfrm>
        </p:grpSpPr>
        <p:sp>
          <p:nvSpPr>
            <p:cNvPr id="24" name="Ovál 23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</a:t>
              </a:r>
              <a:r>
                <a:rPr lang="cs-CZ" sz="2400" dirty="0" smtClean="0"/>
                <a:t>4 : 2</a:t>
              </a:r>
              <a:endParaRPr lang="cs-CZ" sz="24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600787" y="507393"/>
            <a:ext cx="870751" cy="756000"/>
            <a:chOff x="5090688" y="1898015"/>
            <a:chExt cx="870751" cy="756000"/>
          </a:xfrm>
        </p:grpSpPr>
        <p:sp>
          <p:nvSpPr>
            <p:cNvPr id="27" name="Ovál 26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18 : 3</a:t>
              </a:r>
              <a:endParaRPr lang="cs-CZ" sz="24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2144022" y="5971938"/>
            <a:ext cx="870751" cy="756000"/>
            <a:chOff x="5090688" y="1898015"/>
            <a:chExt cx="870751" cy="756000"/>
          </a:xfrm>
        </p:grpSpPr>
        <p:sp>
          <p:nvSpPr>
            <p:cNvPr id="30" name="Ovál 29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rgbClr val="82D23A"/>
            </a:solidFill>
            <a:ln>
              <a:solidFill>
                <a:srgbClr val="82D23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12 : 3</a:t>
              </a:r>
              <a:endParaRPr lang="cs-CZ" sz="2400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565320" y="4766305"/>
            <a:ext cx="870751" cy="756000"/>
            <a:chOff x="5090688" y="1898015"/>
            <a:chExt cx="870751" cy="756000"/>
          </a:xfrm>
        </p:grpSpPr>
        <p:sp>
          <p:nvSpPr>
            <p:cNvPr id="33" name="Ovál 32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24 : 8</a:t>
              </a:r>
              <a:endParaRPr lang="cs-CZ" sz="2400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7083572" y="2235305"/>
            <a:ext cx="758667" cy="756000"/>
            <a:chOff x="5090688" y="1876634"/>
            <a:chExt cx="758667" cy="756000"/>
          </a:xfrm>
        </p:grpSpPr>
        <p:sp>
          <p:nvSpPr>
            <p:cNvPr id="36" name="Ovál 35"/>
            <p:cNvSpPr/>
            <p:nvPr/>
          </p:nvSpPr>
          <p:spPr>
            <a:xfrm>
              <a:off x="5093355" y="1876634"/>
              <a:ext cx="756000" cy="75600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5090688" y="2045183"/>
              <a:ext cx="71526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4 : 1</a:t>
              </a:r>
              <a:endParaRPr lang="cs-CZ" sz="2400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221834" y="5735982"/>
            <a:ext cx="759649" cy="756000"/>
            <a:chOff x="5144414" y="1898015"/>
            <a:chExt cx="759649" cy="756000"/>
          </a:xfrm>
        </p:grpSpPr>
        <p:sp>
          <p:nvSpPr>
            <p:cNvPr id="39" name="Ovál 38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5144414" y="2037010"/>
              <a:ext cx="71526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6 : 2</a:t>
              </a:r>
              <a:endParaRPr lang="cs-CZ" sz="2400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4301035" y="729168"/>
            <a:ext cx="870751" cy="756000"/>
            <a:chOff x="5090688" y="1898015"/>
            <a:chExt cx="870751" cy="756000"/>
          </a:xfrm>
        </p:grpSpPr>
        <p:sp>
          <p:nvSpPr>
            <p:cNvPr id="42" name="Ovál 41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16 : 4</a:t>
              </a:r>
              <a:endParaRPr lang="cs-CZ" sz="2400" dirty="0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6928081" y="871953"/>
            <a:ext cx="870751" cy="756000"/>
            <a:chOff x="5090688" y="1898015"/>
            <a:chExt cx="870751" cy="756000"/>
          </a:xfrm>
        </p:grpSpPr>
        <p:sp>
          <p:nvSpPr>
            <p:cNvPr id="45" name="Ovál 44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20 : 5</a:t>
              </a:r>
              <a:endParaRPr lang="cs-CZ" sz="2400" dirty="0"/>
            </a:p>
          </p:txBody>
        </p:sp>
      </p:grpSp>
      <p:sp>
        <p:nvSpPr>
          <p:cNvPr id="47" name="Tlačítko akce: Dopředu nebo Další 46">
            <a:hlinkClick r:id="" action="ppaction://hlinkshowjump?jump=nextslide" highlightClick="1"/>
          </p:cNvPr>
          <p:cNvSpPr/>
          <p:nvPr/>
        </p:nvSpPr>
        <p:spPr>
          <a:xfrm>
            <a:off x="8126971" y="195020"/>
            <a:ext cx="792088" cy="624745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7329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96296E-6 L 0.34497 -0.0210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240" y="-1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21 0.01504 L -0.0184 -0.2578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1" y="-1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81481E-6 L -0.14062 -0.2402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31" y="-120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22222E-6 L -0.34826 0.1159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13" y="5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48148E-6 L -0.24532 0.3289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74" y="16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07407E-6 L -0.42327 0.4858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63" y="24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59259E-6 L -0.0809 0.580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45" y="290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752503" y="3218049"/>
            <a:ext cx="5163825" cy="2304256"/>
          </a:xfrm>
          <a:prstGeom prst="ellipse">
            <a:avLst/>
          </a:prstGeom>
          <a:solidFill>
            <a:srgbClr val="DBD25B"/>
          </a:solidFill>
          <a:ln>
            <a:solidFill>
              <a:srgbClr val="C4B248"/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7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3" name="Picture 2" descr="E:\nápady\škola\kuličkář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35559" y="-192524"/>
            <a:ext cx="2212636" cy="285483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1547664" y="332656"/>
            <a:ext cx="2396528" cy="1242933"/>
          </a:xfrm>
          <a:prstGeom prst="cloudCallout">
            <a:avLst>
              <a:gd name="adj1" fmla="val -59876"/>
              <a:gd name="adj2" fmla="val 8607"/>
            </a:avLst>
          </a:prstGeom>
          <a:solidFill>
            <a:schemeClr val="bg1"/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i="1" dirty="0" smtClean="0">
                <a:solidFill>
                  <a:schemeClr val="tx1"/>
                </a:solidFill>
              </a:rPr>
              <a:t>Vyber kuličky, které patří do důlku.</a:t>
            </a:r>
            <a:endParaRPr lang="cs-CZ" sz="1600" i="1" dirty="0">
              <a:solidFill>
                <a:schemeClr val="tx1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3125946" y="5741106"/>
            <a:ext cx="870751" cy="756000"/>
            <a:chOff x="5090688" y="1898015"/>
            <a:chExt cx="870751" cy="756000"/>
          </a:xfrm>
        </p:grpSpPr>
        <p:sp>
          <p:nvSpPr>
            <p:cNvPr id="5" name="Ovál 4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15 : 3</a:t>
              </a:r>
              <a:endParaRPr lang="cs-CZ" sz="24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7827018" y="2903932"/>
            <a:ext cx="870751" cy="756000"/>
            <a:chOff x="5090688" y="1898015"/>
            <a:chExt cx="870751" cy="756000"/>
          </a:xfrm>
        </p:grpSpPr>
        <p:sp>
          <p:nvSpPr>
            <p:cNvPr id="9" name="Ovál 8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ln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36 : 6</a:t>
              </a:r>
              <a:endParaRPr lang="cs-CZ" sz="24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908617" y="2309973"/>
            <a:ext cx="870751" cy="756000"/>
            <a:chOff x="5090688" y="1898015"/>
            <a:chExt cx="870751" cy="756000"/>
          </a:xfrm>
        </p:grpSpPr>
        <p:sp>
          <p:nvSpPr>
            <p:cNvPr id="12" name="Ovál 11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18 : 2</a:t>
              </a:r>
              <a:endParaRPr lang="cs-CZ" sz="24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7774691" y="4229105"/>
            <a:ext cx="870751" cy="756000"/>
            <a:chOff x="5090688" y="1898015"/>
            <a:chExt cx="870751" cy="756000"/>
          </a:xfrm>
        </p:grpSpPr>
        <p:sp>
          <p:nvSpPr>
            <p:cNvPr id="15" name="Ovál 14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49 : 7</a:t>
              </a:r>
              <a:endParaRPr lang="cs-CZ" sz="24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550274" y="3483728"/>
            <a:ext cx="870751" cy="756000"/>
            <a:chOff x="5090688" y="1898015"/>
            <a:chExt cx="870751" cy="756000"/>
          </a:xfrm>
        </p:grpSpPr>
        <p:sp>
          <p:nvSpPr>
            <p:cNvPr id="18" name="Ovál 17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28 : </a:t>
              </a:r>
              <a:r>
                <a:rPr lang="cs-CZ" sz="2400" dirty="0"/>
                <a:t>4</a:t>
              </a: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862567" y="5779125"/>
            <a:ext cx="870751" cy="756000"/>
            <a:chOff x="5090688" y="1898015"/>
            <a:chExt cx="870751" cy="756000"/>
          </a:xfrm>
        </p:grpSpPr>
        <p:sp>
          <p:nvSpPr>
            <p:cNvPr id="21" name="Ovál 20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42 : 6</a:t>
              </a:r>
              <a:endParaRPr lang="cs-CZ" sz="24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5114449" y="2199124"/>
            <a:ext cx="870751" cy="756000"/>
            <a:chOff x="5090688" y="1898015"/>
            <a:chExt cx="870751" cy="756000"/>
          </a:xfrm>
        </p:grpSpPr>
        <p:sp>
          <p:nvSpPr>
            <p:cNvPr id="24" name="Ovál 23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</a:t>
              </a:r>
              <a:r>
                <a:rPr lang="cs-CZ" sz="2400" dirty="0" smtClean="0"/>
                <a:t>4 : 2</a:t>
              </a:r>
              <a:endParaRPr lang="cs-CZ" sz="24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600787" y="507393"/>
            <a:ext cx="870751" cy="756000"/>
            <a:chOff x="5090688" y="1898015"/>
            <a:chExt cx="870751" cy="756000"/>
          </a:xfrm>
        </p:grpSpPr>
        <p:sp>
          <p:nvSpPr>
            <p:cNvPr id="27" name="Ovál 26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18 : 3</a:t>
              </a:r>
              <a:endParaRPr lang="cs-CZ" sz="24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2144022" y="5971938"/>
            <a:ext cx="870751" cy="756000"/>
            <a:chOff x="5090688" y="1898015"/>
            <a:chExt cx="870751" cy="756000"/>
          </a:xfrm>
        </p:grpSpPr>
        <p:sp>
          <p:nvSpPr>
            <p:cNvPr id="30" name="Ovál 29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rgbClr val="82D23A"/>
            </a:solidFill>
            <a:ln>
              <a:solidFill>
                <a:srgbClr val="82D23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16 : 2</a:t>
              </a:r>
              <a:endParaRPr lang="cs-CZ" sz="2400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565320" y="4766305"/>
            <a:ext cx="870751" cy="756000"/>
            <a:chOff x="5090688" y="1898015"/>
            <a:chExt cx="870751" cy="756000"/>
          </a:xfrm>
        </p:grpSpPr>
        <p:sp>
          <p:nvSpPr>
            <p:cNvPr id="33" name="Ovál 32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21 : 3</a:t>
              </a:r>
              <a:endParaRPr lang="cs-CZ" sz="2400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7013642" y="2235305"/>
            <a:ext cx="870751" cy="756000"/>
            <a:chOff x="5020758" y="1876634"/>
            <a:chExt cx="870751" cy="756000"/>
          </a:xfrm>
        </p:grpSpPr>
        <p:sp>
          <p:nvSpPr>
            <p:cNvPr id="36" name="Ovál 35"/>
            <p:cNvSpPr/>
            <p:nvPr/>
          </p:nvSpPr>
          <p:spPr>
            <a:xfrm>
              <a:off x="5093355" y="1876634"/>
              <a:ext cx="756000" cy="75600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5020758" y="2072802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70 : 7</a:t>
              </a:r>
              <a:endParaRPr lang="cs-CZ" sz="2400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168107" y="5735982"/>
            <a:ext cx="870751" cy="756000"/>
            <a:chOff x="5090687" y="1898015"/>
            <a:chExt cx="870751" cy="756000"/>
          </a:xfrm>
        </p:grpSpPr>
        <p:sp>
          <p:nvSpPr>
            <p:cNvPr id="39" name="Ovál 38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5090687" y="2060576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54 : 6</a:t>
              </a:r>
              <a:endParaRPr lang="cs-CZ" sz="2400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4301035" y="729168"/>
            <a:ext cx="870751" cy="756000"/>
            <a:chOff x="5090688" y="1898015"/>
            <a:chExt cx="870751" cy="756000"/>
          </a:xfrm>
        </p:grpSpPr>
        <p:sp>
          <p:nvSpPr>
            <p:cNvPr id="42" name="Ovál 41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5</a:t>
              </a:r>
              <a:r>
                <a:rPr lang="cs-CZ" sz="2400" dirty="0" smtClean="0"/>
                <a:t>6 : 8</a:t>
              </a:r>
              <a:endParaRPr lang="cs-CZ" sz="2400" dirty="0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6928081" y="871953"/>
            <a:ext cx="870751" cy="756000"/>
            <a:chOff x="5090688" y="1898015"/>
            <a:chExt cx="870751" cy="756000"/>
          </a:xfrm>
        </p:grpSpPr>
        <p:sp>
          <p:nvSpPr>
            <p:cNvPr id="45" name="Ovál 44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4</a:t>
              </a:r>
              <a:r>
                <a:rPr lang="cs-CZ" sz="2400" dirty="0" smtClean="0"/>
                <a:t>0 : 5</a:t>
              </a:r>
              <a:endParaRPr lang="cs-CZ" sz="2400" dirty="0"/>
            </a:p>
          </p:txBody>
        </p:sp>
      </p:grpSp>
      <p:sp>
        <p:nvSpPr>
          <p:cNvPr id="48" name="Tlačítko akce: Dopředu nebo Další 47">
            <a:hlinkClick r:id="" action="ppaction://hlinkshowjump?jump=nextslide" highlightClick="1"/>
          </p:cNvPr>
          <p:cNvSpPr/>
          <p:nvPr/>
        </p:nvSpPr>
        <p:spPr>
          <a:xfrm>
            <a:off x="8126971" y="195020"/>
            <a:ext cx="792088" cy="624745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4348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96296E-6 L 0.21111 0.1365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556" y="6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1022E-16 L 0.18594 -0.1763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88" y="-88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7 L 0.18108 0.4828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45" y="24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44444E-6 L -0.09114 0.3553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66" y="17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7.40741E-7 L -0.29531 -0.0247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74" y="-1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81481E-6 L -0.40833 -0.2821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417" y="-14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7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752503" y="3218049"/>
            <a:ext cx="5163825" cy="2304256"/>
          </a:xfrm>
          <a:prstGeom prst="ellipse">
            <a:avLst/>
          </a:prstGeom>
          <a:solidFill>
            <a:srgbClr val="DBD25B"/>
          </a:solidFill>
          <a:ln>
            <a:solidFill>
              <a:srgbClr val="C4B248"/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rgbClr val="FF0000"/>
                </a:solidFill>
              </a:rPr>
              <a:t>6</a:t>
            </a:r>
          </a:p>
        </p:txBody>
      </p:sp>
      <p:pic>
        <p:nvPicPr>
          <p:cNvPr id="3" name="Picture 2" descr="E:\nápady\škola\kuličkář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35559" y="-192524"/>
            <a:ext cx="2212636" cy="285483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1547664" y="332656"/>
            <a:ext cx="2396528" cy="1242933"/>
          </a:xfrm>
          <a:prstGeom prst="cloudCallout">
            <a:avLst>
              <a:gd name="adj1" fmla="val -59876"/>
              <a:gd name="adj2" fmla="val 8607"/>
            </a:avLst>
          </a:prstGeom>
          <a:solidFill>
            <a:schemeClr val="bg1"/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i="1" dirty="0" smtClean="0">
                <a:solidFill>
                  <a:schemeClr val="tx1"/>
                </a:solidFill>
              </a:rPr>
              <a:t>Vyber kuličky, které patří do důlku.</a:t>
            </a:r>
            <a:endParaRPr lang="cs-CZ" sz="1600" i="1" dirty="0">
              <a:solidFill>
                <a:schemeClr val="tx1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3114875" y="5741106"/>
            <a:ext cx="870751" cy="756000"/>
            <a:chOff x="5079617" y="1898015"/>
            <a:chExt cx="870751" cy="756000"/>
          </a:xfrm>
        </p:grpSpPr>
        <p:sp>
          <p:nvSpPr>
            <p:cNvPr id="5" name="Ovál 4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079617" y="2083202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3</a:t>
              </a:r>
              <a:r>
                <a:rPr lang="cs-CZ" sz="2400" dirty="0" smtClean="0"/>
                <a:t>5 : 5</a:t>
              </a:r>
              <a:endParaRPr lang="cs-CZ" sz="24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908616" y="5614714"/>
            <a:ext cx="870751" cy="756000"/>
            <a:chOff x="5090688" y="1898015"/>
            <a:chExt cx="870751" cy="756000"/>
          </a:xfrm>
        </p:grpSpPr>
        <p:sp>
          <p:nvSpPr>
            <p:cNvPr id="9" name="Ovál 8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ln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36 : 6</a:t>
              </a:r>
              <a:endParaRPr lang="cs-CZ" sz="24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908617" y="2309973"/>
            <a:ext cx="870751" cy="756000"/>
            <a:chOff x="5090688" y="1898015"/>
            <a:chExt cx="870751" cy="756000"/>
          </a:xfrm>
        </p:grpSpPr>
        <p:sp>
          <p:nvSpPr>
            <p:cNvPr id="12" name="Ovál 11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14 : 2</a:t>
              </a:r>
              <a:endParaRPr lang="cs-CZ" sz="24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7331571" y="4370177"/>
            <a:ext cx="870751" cy="756000"/>
            <a:chOff x="5090688" y="1898015"/>
            <a:chExt cx="870751" cy="756000"/>
          </a:xfrm>
        </p:grpSpPr>
        <p:sp>
          <p:nvSpPr>
            <p:cNvPr id="15" name="Ovál 14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49 : 7</a:t>
              </a:r>
              <a:endParaRPr lang="cs-CZ" sz="24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550274" y="3483728"/>
            <a:ext cx="870751" cy="756000"/>
            <a:chOff x="5090688" y="1898015"/>
            <a:chExt cx="870751" cy="756000"/>
          </a:xfrm>
        </p:grpSpPr>
        <p:sp>
          <p:nvSpPr>
            <p:cNvPr id="18" name="Ovál 17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28 : </a:t>
              </a:r>
              <a:r>
                <a:rPr lang="cs-CZ" sz="2400" dirty="0"/>
                <a:t>4</a:t>
              </a: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4988084" y="1868687"/>
            <a:ext cx="870751" cy="756000"/>
            <a:chOff x="5090688" y="1898015"/>
            <a:chExt cx="870751" cy="756000"/>
          </a:xfrm>
        </p:grpSpPr>
        <p:sp>
          <p:nvSpPr>
            <p:cNvPr id="21" name="Ovál 20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3</a:t>
              </a:r>
              <a:r>
                <a:rPr lang="cs-CZ" sz="2400" dirty="0" smtClean="0"/>
                <a:t>2 : 4</a:t>
              </a:r>
              <a:endParaRPr lang="cs-CZ" sz="24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7845428" y="5766847"/>
            <a:ext cx="870751" cy="756000"/>
            <a:chOff x="5090688" y="1898015"/>
            <a:chExt cx="870751" cy="756000"/>
          </a:xfrm>
        </p:grpSpPr>
        <p:sp>
          <p:nvSpPr>
            <p:cNvPr id="24" name="Ovál 23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30 : </a:t>
              </a:r>
              <a:r>
                <a:rPr lang="cs-CZ" sz="2400" dirty="0"/>
                <a:t>5</a:t>
              </a: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600787" y="507393"/>
            <a:ext cx="870751" cy="756000"/>
            <a:chOff x="5090688" y="1898015"/>
            <a:chExt cx="870751" cy="756000"/>
          </a:xfrm>
        </p:grpSpPr>
        <p:sp>
          <p:nvSpPr>
            <p:cNvPr id="27" name="Ovál 26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18 : 3</a:t>
              </a:r>
              <a:endParaRPr lang="cs-CZ" sz="24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766947" y="2309973"/>
            <a:ext cx="870751" cy="756000"/>
            <a:chOff x="5090688" y="1898015"/>
            <a:chExt cx="870751" cy="756000"/>
          </a:xfrm>
        </p:grpSpPr>
        <p:sp>
          <p:nvSpPr>
            <p:cNvPr id="30" name="Ovál 29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rgbClr val="82D23A"/>
            </a:solidFill>
            <a:ln>
              <a:solidFill>
                <a:srgbClr val="82D23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12 : 2</a:t>
              </a:r>
              <a:endParaRPr lang="cs-CZ" sz="2400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565320" y="4766305"/>
            <a:ext cx="870751" cy="756000"/>
            <a:chOff x="5090688" y="1898015"/>
            <a:chExt cx="870751" cy="756000"/>
          </a:xfrm>
        </p:grpSpPr>
        <p:sp>
          <p:nvSpPr>
            <p:cNvPr id="33" name="Ovál 32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24 : 3</a:t>
              </a:r>
              <a:endParaRPr lang="cs-CZ" sz="2400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6247569" y="1701141"/>
            <a:ext cx="870751" cy="756000"/>
            <a:chOff x="5046713" y="1876634"/>
            <a:chExt cx="870751" cy="756000"/>
          </a:xfrm>
        </p:grpSpPr>
        <p:sp>
          <p:nvSpPr>
            <p:cNvPr id="36" name="Ovál 35"/>
            <p:cNvSpPr/>
            <p:nvPr/>
          </p:nvSpPr>
          <p:spPr>
            <a:xfrm>
              <a:off x="5093355" y="1876634"/>
              <a:ext cx="756000" cy="75600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5046713" y="2072802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56 : 7</a:t>
              </a:r>
              <a:endParaRPr lang="cs-CZ" sz="2400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181827" y="5712507"/>
            <a:ext cx="870751" cy="756000"/>
            <a:chOff x="5090687" y="1898015"/>
            <a:chExt cx="870751" cy="756000"/>
          </a:xfrm>
        </p:grpSpPr>
        <p:sp>
          <p:nvSpPr>
            <p:cNvPr id="39" name="Ovál 38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5090687" y="2060576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2</a:t>
              </a:r>
              <a:r>
                <a:rPr lang="cs-CZ" sz="2400" dirty="0" smtClean="0"/>
                <a:t>4 : 4</a:t>
              </a:r>
              <a:endParaRPr lang="cs-CZ" sz="2400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4301035" y="729168"/>
            <a:ext cx="870751" cy="756000"/>
            <a:chOff x="5090688" y="1898015"/>
            <a:chExt cx="870751" cy="756000"/>
          </a:xfrm>
        </p:grpSpPr>
        <p:sp>
          <p:nvSpPr>
            <p:cNvPr id="42" name="Ovál 41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5</a:t>
              </a:r>
              <a:r>
                <a:rPr lang="cs-CZ" sz="2400" dirty="0"/>
                <a:t>4</a:t>
              </a:r>
              <a:r>
                <a:rPr lang="cs-CZ" sz="2400" dirty="0" smtClean="0"/>
                <a:t> : </a:t>
              </a:r>
              <a:r>
                <a:rPr lang="cs-CZ" sz="2400" dirty="0"/>
                <a:t>9</a:t>
              </a: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6928081" y="871953"/>
            <a:ext cx="870751" cy="756000"/>
            <a:chOff x="5090688" y="1898015"/>
            <a:chExt cx="870751" cy="756000"/>
          </a:xfrm>
        </p:grpSpPr>
        <p:sp>
          <p:nvSpPr>
            <p:cNvPr id="45" name="Ovál 44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5090688" y="2045183"/>
              <a:ext cx="87075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40 : 5</a:t>
              </a:r>
              <a:endParaRPr lang="cs-CZ" sz="2400" dirty="0"/>
            </a:p>
          </p:txBody>
        </p:sp>
      </p:grpSp>
      <p:sp>
        <p:nvSpPr>
          <p:cNvPr id="47" name="Tlačítko akce: Dopředu nebo Další 46">
            <a:hlinkClick r:id="" action="ppaction://hlinkshowjump?jump=nextslide" highlightClick="1"/>
          </p:cNvPr>
          <p:cNvSpPr/>
          <p:nvPr/>
        </p:nvSpPr>
        <p:spPr>
          <a:xfrm>
            <a:off x="8126971" y="195020"/>
            <a:ext cx="792088" cy="624745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4147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96296E-6 L 0.2198 -0.303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90" y="-15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112E-17 -2.59259E-6 L 0.43281 -0.1953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32" y="-9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59259E-6 L -0.19896 0.5592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48" y="27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33333E-6 L -0.27813 0.4444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06" y="22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85185E-6 L -0.34184 0.1606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01" y="8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07407E-6 L -0.37014 -0.2101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07" y="-10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Skupina 27"/>
          <p:cNvGrpSpPr/>
          <p:nvPr/>
        </p:nvGrpSpPr>
        <p:grpSpPr>
          <a:xfrm>
            <a:off x="365252" y="2066580"/>
            <a:ext cx="7368601" cy="883409"/>
            <a:chOff x="683568" y="1371222"/>
            <a:chExt cx="7368601" cy="883409"/>
          </a:xfrm>
          <a:solidFill>
            <a:schemeClr val="bg1"/>
          </a:solidFill>
        </p:grpSpPr>
        <p:grpSp>
          <p:nvGrpSpPr>
            <p:cNvPr id="19" name="Skupina 18"/>
            <p:cNvGrpSpPr/>
            <p:nvPr/>
          </p:nvGrpSpPr>
          <p:grpSpPr>
            <a:xfrm>
              <a:off x="683568" y="1556792"/>
              <a:ext cx="6136528" cy="662485"/>
              <a:chOff x="683568" y="1556792"/>
              <a:chExt cx="6136528" cy="662485"/>
            </a:xfrm>
            <a:grpFill/>
          </p:grpSpPr>
          <p:grpSp>
            <p:nvGrpSpPr>
              <p:cNvPr id="6" name="Skupina 5"/>
              <p:cNvGrpSpPr/>
              <p:nvPr/>
            </p:nvGrpSpPr>
            <p:grpSpPr>
              <a:xfrm>
                <a:off x="683568" y="1556792"/>
                <a:ext cx="1224136" cy="648000"/>
                <a:chOff x="683568" y="1556792"/>
                <a:chExt cx="1224136" cy="648000"/>
              </a:xfrm>
              <a:grpFill/>
            </p:grpSpPr>
            <p:sp>
              <p:nvSpPr>
                <p:cNvPr id="2" name="Ovál 1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grpFill/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2000" dirty="0">
                      <a:solidFill>
                        <a:schemeClr val="tx1"/>
                      </a:solidFill>
                    </a:rPr>
                    <a:t>7</a:t>
                  </a:r>
                </a:p>
              </p:txBody>
            </p:sp>
            <p:cxnSp>
              <p:nvCxnSpPr>
                <p:cNvPr id="5" name="Přímá spojnice se šipkou 4"/>
                <p:cNvCxnSpPr>
                  <a:stCxn id="2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grpFill/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" name="Skupina 6"/>
              <p:cNvGrpSpPr/>
              <p:nvPr/>
            </p:nvGrpSpPr>
            <p:grpSpPr>
              <a:xfrm>
                <a:off x="1912694" y="1571277"/>
                <a:ext cx="1224136" cy="648000"/>
                <a:chOff x="683568" y="1556792"/>
                <a:chExt cx="1224136" cy="648000"/>
              </a:xfrm>
              <a:grpFill/>
            </p:grpSpPr>
            <p:sp>
              <p:nvSpPr>
                <p:cNvPr id="8" name="Ovál 7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grpFill/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9" name="Přímá spojnice se šipkou 8"/>
                <p:cNvCxnSpPr>
                  <a:stCxn id="8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grpFill/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" name="Skupina 9"/>
              <p:cNvGrpSpPr/>
              <p:nvPr/>
            </p:nvGrpSpPr>
            <p:grpSpPr>
              <a:xfrm>
                <a:off x="3147688" y="1571277"/>
                <a:ext cx="1224136" cy="648000"/>
                <a:chOff x="683568" y="1556792"/>
                <a:chExt cx="1224136" cy="648000"/>
              </a:xfrm>
              <a:grpFill/>
            </p:grpSpPr>
            <p:sp>
              <p:nvSpPr>
                <p:cNvPr id="11" name="Ovál 10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grpFill/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12" name="Přímá spojnice se šipkou 11"/>
                <p:cNvCxnSpPr>
                  <a:stCxn id="11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grpFill/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3" name="Skupina 12"/>
              <p:cNvGrpSpPr/>
              <p:nvPr/>
            </p:nvGrpSpPr>
            <p:grpSpPr>
              <a:xfrm>
                <a:off x="4371824" y="1571277"/>
                <a:ext cx="1224136" cy="648000"/>
                <a:chOff x="683568" y="1556792"/>
                <a:chExt cx="1224136" cy="648000"/>
              </a:xfrm>
              <a:grpFill/>
            </p:grpSpPr>
            <p:sp>
              <p:nvSpPr>
                <p:cNvPr id="14" name="Ovál 13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grpFill/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15" name="Přímá spojnice se šipkou 14"/>
                <p:cNvCxnSpPr>
                  <a:stCxn id="14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grpFill/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6" name="Skupina 15"/>
              <p:cNvGrpSpPr/>
              <p:nvPr/>
            </p:nvGrpSpPr>
            <p:grpSpPr>
              <a:xfrm>
                <a:off x="5595960" y="1571277"/>
                <a:ext cx="1224136" cy="648000"/>
                <a:chOff x="683568" y="1556792"/>
                <a:chExt cx="1224136" cy="648000"/>
              </a:xfrm>
              <a:grpFill/>
            </p:grpSpPr>
            <p:sp>
              <p:nvSpPr>
                <p:cNvPr id="17" name="Ovál 16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grpFill/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18" name="Přímá spojnice se šipkou 17"/>
                <p:cNvCxnSpPr>
                  <a:stCxn id="17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grpFill/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20" name="TextovéPole 19"/>
            <p:cNvSpPr txBox="1"/>
            <p:nvPr/>
          </p:nvSpPr>
          <p:spPr>
            <a:xfrm>
              <a:off x="1331568" y="1371222"/>
              <a:ext cx="436338" cy="400110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. 6</a:t>
              </a:r>
              <a:endParaRPr lang="cs-CZ" sz="20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572777" y="1371222"/>
              <a:ext cx="542136" cy="369332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- 10</a:t>
              </a:r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812688" y="1371222"/>
              <a:ext cx="417102" cy="369332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/>
                <a:t>:</a:t>
              </a:r>
              <a:r>
                <a:rPr lang="cs-CZ" dirty="0" smtClean="0"/>
                <a:t> 4</a:t>
              </a:r>
              <a:endParaRPr lang="cs-CZ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5054275" y="1383417"/>
              <a:ext cx="412292" cy="369332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. 7</a:t>
              </a:r>
              <a:endParaRPr lang="cs-CZ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6243196" y="1386611"/>
              <a:ext cx="542136" cy="369332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- 20</a:t>
              </a:r>
              <a:endParaRPr lang="cs-CZ" dirty="0"/>
            </a:p>
          </p:txBody>
        </p:sp>
        <p:sp>
          <p:nvSpPr>
            <p:cNvPr id="25" name="Ovál 24"/>
            <p:cNvSpPr/>
            <p:nvPr/>
          </p:nvSpPr>
          <p:spPr>
            <a:xfrm>
              <a:off x="6828033" y="1606631"/>
              <a:ext cx="648000" cy="648000"/>
            </a:xfrm>
            <a:prstGeom prst="ellips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schemeClr val="tx1"/>
                </a:solidFill>
              </a:endParaRPr>
            </a:p>
          </p:txBody>
        </p:sp>
        <p:cxnSp>
          <p:nvCxnSpPr>
            <p:cNvPr id="26" name="Přímá spojnice se šipkou 25"/>
            <p:cNvCxnSpPr>
              <a:stCxn id="25" idx="6"/>
            </p:cNvCxnSpPr>
            <p:nvPr/>
          </p:nvCxnSpPr>
          <p:spPr>
            <a:xfrm>
              <a:off x="7476033" y="1930631"/>
              <a:ext cx="576136" cy="0"/>
            </a:xfrm>
            <a:prstGeom prst="straightConnector1">
              <a:avLst/>
            </a:prstGeom>
            <a:grpFill/>
            <a:ln w="38100">
              <a:solidFill>
                <a:schemeClr val="bg1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/>
            <p:nvPr/>
          </p:nvSpPr>
          <p:spPr>
            <a:xfrm>
              <a:off x="7476033" y="1421965"/>
              <a:ext cx="417102" cy="369332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/>
                <a:t>:</a:t>
              </a:r>
              <a:r>
                <a:rPr lang="cs-CZ" dirty="0" smtClean="0"/>
                <a:t> 6</a:t>
              </a:r>
              <a:endParaRPr lang="cs-CZ" dirty="0"/>
            </a:p>
          </p:txBody>
        </p:sp>
      </p:grpSp>
      <p:sp>
        <p:nvSpPr>
          <p:cNvPr id="33" name="Ovál 32"/>
          <p:cNvSpPr/>
          <p:nvPr/>
        </p:nvSpPr>
        <p:spPr>
          <a:xfrm>
            <a:off x="7861629" y="2344924"/>
            <a:ext cx="12063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6" name="Skupina 35"/>
          <p:cNvGrpSpPr/>
          <p:nvPr/>
        </p:nvGrpSpPr>
        <p:grpSpPr>
          <a:xfrm>
            <a:off x="350133" y="3065574"/>
            <a:ext cx="7368601" cy="883409"/>
            <a:chOff x="683568" y="1371222"/>
            <a:chExt cx="7368601" cy="883409"/>
          </a:xfrm>
          <a:solidFill>
            <a:schemeClr val="bg1"/>
          </a:solidFill>
        </p:grpSpPr>
        <p:grpSp>
          <p:nvGrpSpPr>
            <p:cNvPr id="38" name="Skupina 37"/>
            <p:cNvGrpSpPr/>
            <p:nvPr/>
          </p:nvGrpSpPr>
          <p:grpSpPr>
            <a:xfrm>
              <a:off x="683568" y="1556792"/>
              <a:ext cx="6136528" cy="662485"/>
              <a:chOff x="683568" y="1556792"/>
              <a:chExt cx="6136528" cy="662485"/>
            </a:xfrm>
            <a:grpFill/>
          </p:grpSpPr>
          <p:grpSp>
            <p:nvGrpSpPr>
              <p:cNvPr id="47" name="Skupina 46"/>
              <p:cNvGrpSpPr/>
              <p:nvPr/>
            </p:nvGrpSpPr>
            <p:grpSpPr>
              <a:xfrm>
                <a:off x="683568" y="1556792"/>
                <a:ext cx="1224136" cy="648000"/>
                <a:chOff x="683568" y="1556792"/>
                <a:chExt cx="1224136" cy="648000"/>
              </a:xfrm>
              <a:grpFill/>
            </p:grpSpPr>
            <p:sp>
              <p:nvSpPr>
                <p:cNvPr id="60" name="Ovál 59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grpFill/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2000" dirty="0">
                      <a:solidFill>
                        <a:schemeClr val="tx1"/>
                      </a:solidFill>
                    </a:rPr>
                    <a:t>7</a:t>
                  </a:r>
                </a:p>
              </p:txBody>
            </p:sp>
            <p:cxnSp>
              <p:nvCxnSpPr>
                <p:cNvPr id="61" name="Přímá spojnice se šipkou 60"/>
                <p:cNvCxnSpPr>
                  <a:stCxn id="60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grpFill/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8" name="Skupina 47"/>
              <p:cNvGrpSpPr/>
              <p:nvPr/>
            </p:nvGrpSpPr>
            <p:grpSpPr>
              <a:xfrm>
                <a:off x="1912694" y="1571277"/>
                <a:ext cx="1224136" cy="648000"/>
                <a:chOff x="683568" y="1556792"/>
                <a:chExt cx="1224136" cy="648000"/>
              </a:xfrm>
              <a:grpFill/>
            </p:grpSpPr>
            <p:sp>
              <p:nvSpPr>
                <p:cNvPr id="58" name="Ovál 57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grpFill/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59" name="Přímá spojnice se šipkou 58"/>
                <p:cNvCxnSpPr>
                  <a:stCxn id="58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grpFill/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9" name="Skupina 48"/>
              <p:cNvGrpSpPr/>
              <p:nvPr/>
            </p:nvGrpSpPr>
            <p:grpSpPr>
              <a:xfrm>
                <a:off x="3147688" y="1571277"/>
                <a:ext cx="1224136" cy="648000"/>
                <a:chOff x="683568" y="1556792"/>
                <a:chExt cx="1224136" cy="648000"/>
              </a:xfrm>
              <a:grpFill/>
            </p:grpSpPr>
            <p:sp>
              <p:nvSpPr>
                <p:cNvPr id="56" name="Ovál 55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grpFill/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57" name="Přímá spojnice se šipkou 56"/>
                <p:cNvCxnSpPr>
                  <a:stCxn id="56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grpFill/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0" name="Skupina 49"/>
              <p:cNvGrpSpPr/>
              <p:nvPr/>
            </p:nvGrpSpPr>
            <p:grpSpPr>
              <a:xfrm>
                <a:off x="4371824" y="1571277"/>
                <a:ext cx="1224136" cy="648000"/>
                <a:chOff x="683568" y="1556792"/>
                <a:chExt cx="1224136" cy="648000"/>
              </a:xfrm>
              <a:grpFill/>
            </p:grpSpPr>
            <p:sp>
              <p:nvSpPr>
                <p:cNvPr id="54" name="Ovál 53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grpFill/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55" name="Přímá spojnice se šipkou 54"/>
                <p:cNvCxnSpPr>
                  <a:stCxn id="54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grpFill/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51" name="Skupina 50"/>
              <p:cNvGrpSpPr/>
              <p:nvPr/>
            </p:nvGrpSpPr>
            <p:grpSpPr>
              <a:xfrm>
                <a:off x="5595960" y="1571277"/>
                <a:ext cx="1224136" cy="648000"/>
                <a:chOff x="683568" y="1556792"/>
                <a:chExt cx="1224136" cy="648000"/>
              </a:xfrm>
              <a:grpFill/>
            </p:grpSpPr>
            <p:sp>
              <p:nvSpPr>
                <p:cNvPr id="52" name="Ovál 51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grpFill/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53" name="Přímá spojnice se šipkou 52"/>
                <p:cNvCxnSpPr>
                  <a:stCxn id="52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grpFill/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39" name="TextovéPole 38"/>
            <p:cNvSpPr txBox="1"/>
            <p:nvPr/>
          </p:nvSpPr>
          <p:spPr>
            <a:xfrm>
              <a:off x="1331568" y="1371222"/>
              <a:ext cx="436338" cy="400110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. 4</a:t>
              </a:r>
              <a:endParaRPr lang="cs-CZ" sz="2000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2572777" y="1371222"/>
              <a:ext cx="587020" cy="369332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+ 20</a:t>
              </a:r>
              <a:endParaRPr lang="cs-CZ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3812688" y="1371222"/>
              <a:ext cx="417102" cy="369332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/>
                <a:t>:</a:t>
              </a:r>
              <a:r>
                <a:rPr lang="cs-CZ" dirty="0" smtClean="0"/>
                <a:t> 6</a:t>
              </a:r>
              <a:endParaRPr lang="cs-CZ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5054275" y="1383417"/>
              <a:ext cx="412292" cy="369332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. 5</a:t>
              </a:r>
              <a:endParaRPr lang="cs-CZ" dirty="0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6243196" y="1386611"/>
              <a:ext cx="542136" cy="369332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- 20</a:t>
              </a:r>
              <a:endParaRPr lang="cs-CZ" dirty="0"/>
            </a:p>
          </p:txBody>
        </p:sp>
        <p:sp>
          <p:nvSpPr>
            <p:cNvPr id="44" name="Ovál 43"/>
            <p:cNvSpPr/>
            <p:nvPr/>
          </p:nvSpPr>
          <p:spPr>
            <a:xfrm>
              <a:off x="6828033" y="1606631"/>
              <a:ext cx="648000" cy="648000"/>
            </a:xfrm>
            <a:prstGeom prst="ellips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schemeClr val="tx1"/>
                </a:solidFill>
              </a:endParaRPr>
            </a:p>
          </p:txBody>
        </p:sp>
        <p:cxnSp>
          <p:nvCxnSpPr>
            <p:cNvPr id="45" name="Přímá spojnice se šipkou 44"/>
            <p:cNvCxnSpPr>
              <a:stCxn id="44" idx="6"/>
            </p:cNvCxnSpPr>
            <p:nvPr/>
          </p:nvCxnSpPr>
          <p:spPr>
            <a:xfrm>
              <a:off x="7476033" y="1930631"/>
              <a:ext cx="576136" cy="0"/>
            </a:xfrm>
            <a:prstGeom prst="straightConnector1">
              <a:avLst/>
            </a:prstGeom>
            <a:grpFill/>
            <a:ln w="38100">
              <a:solidFill>
                <a:schemeClr val="bg1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TextovéPole 45"/>
            <p:cNvSpPr txBox="1"/>
            <p:nvPr/>
          </p:nvSpPr>
          <p:spPr>
            <a:xfrm>
              <a:off x="7476033" y="1421965"/>
              <a:ext cx="417102" cy="369332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/>
                <a:t>:</a:t>
              </a:r>
              <a:r>
                <a:rPr lang="cs-CZ" dirty="0" smtClean="0"/>
                <a:t> 5</a:t>
              </a:r>
              <a:endParaRPr lang="cs-CZ" dirty="0"/>
            </a:p>
          </p:txBody>
        </p:sp>
      </p:grpSp>
      <p:sp>
        <p:nvSpPr>
          <p:cNvPr id="37" name="Ovál 36"/>
          <p:cNvSpPr/>
          <p:nvPr/>
        </p:nvSpPr>
        <p:spPr>
          <a:xfrm>
            <a:off x="7846510" y="3343918"/>
            <a:ext cx="12063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3" name="Skupina 62"/>
          <p:cNvGrpSpPr/>
          <p:nvPr/>
        </p:nvGrpSpPr>
        <p:grpSpPr>
          <a:xfrm>
            <a:off x="384584" y="3978937"/>
            <a:ext cx="7368601" cy="883409"/>
            <a:chOff x="683568" y="1371222"/>
            <a:chExt cx="7368601" cy="883409"/>
          </a:xfrm>
          <a:solidFill>
            <a:schemeClr val="bg1"/>
          </a:solidFill>
        </p:grpSpPr>
        <p:grpSp>
          <p:nvGrpSpPr>
            <p:cNvPr id="65" name="Skupina 64"/>
            <p:cNvGrpSpPr/>
            <p:nvPr/>
          </p:nvGrpSpPr>
          <p:grpSpPr>
            <a:xfrm>
              <a:off x="683568" y="1556792"/>
              <a:ext cx="6136528" cy="662485"/>
              <a:chOff x="683568" y="1556792"/>
              <a:chExt cx="6136528" cy="662485"/>
            </a:xfrm>
            <a:grpFill/>
          </p:grpSpPr>
          <p:grpSp>
            <p:nvGrpSpPr>
              <p:cNvPr id="74" name="Skupina 73"/>
              <p:cNvGrpSpPr/>
              <p:nvPr/>
            </p:nvGrpSpPr>
            <p:grpSpPr>
              <a:xfrm>
                <a:off x="683568" y="1556792"/>
                <a:ext cx="1224136" cy="648000"/>
                <a:chOff x="683568" y="1556792"/>
                <a:chExt cx="1224136" cy="648000"/>
              </a:xfrm>
              <a:grpFill/>
            </p:grpSpPr>
            <p:sp>
              <p:nvSpPr>
                <p:cNvPr id="87" name="Ovál 86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grpFill/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2000" dirty="0" smtClean="0">
                      <a:solidFill>
                        <a:schemeClr val="tx1"/>
                      </a:solidFill>
                    </a:rPr>
                    <a:t>4</a:t>
                  </a:r>
                  <a:endParaRPr lang="cs-CZ" sz="2000" dirty="0">
                    <a:solidFill>
                      <a:schemeClr val="tx1"/>
                    </a:solidFill>
                  </a:endParaRPr>
                </a:p>
              </p:txBody>
            </p:sp>
            <p:cxnSp>
              <p:nvCxnSpPr>
                <p:cNvPr id="88" name="Přímá spojnice se šipkou 87"/>
                <p:cNvCxnSpPr>
                  <a:stCxn id="87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grpFill/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5" name="Skupina 74"/>
              <p:cNvGrpSpPr/>
              <p:nvPr/>
            </p:nvGrpSpPr>
            <p:grpSpPr>
              <a:xfrm>
                <a:off x="1912694" y="1571277"/>
                <a:ext cx="1224136" cy="648000"/>
                <a:chOff x="683568" y="1556792"/>
                <a:chExt cx="1224136" cy="648000"/>
              </a:xfrm>
              <a:grpFill/>
            </p:grpSpPr>
            <p:sp>
              <p:nvSpPr>
                <p:cNvPr id="85" name="Ovál 84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grpFill/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86" name="Přímá spojnice se šipkou 85"/>
                <p:cNvCxnSpPr>
                  <a:stCxn id="85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grpFill/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6" name="Skupina 75"/>
              <p:cNvGrpSpPr/>
              <p:nvPr/>
            </p:nvGrpSpPr>
            <p:grpSpPr>
              <a:xfrm>
                <a:off x="3147688" y="1571277"/>
                <a:ext cx="1224136" cy="648000"/>
                <a:chOff x="683568" y="1556792"/>
                <a:chExt cx="1224136" cy="648000"/>
              </a:xfrm>
              <a:grpFill/>
            </p:grpSpPr>
            <p:sp>
              <p:nvSpPr>
                <p:cNvPr id="83" name="Ovál 82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grpFill/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84" name="Přímá spojnice se šipkou 83"/>
                <p:cNvCxnSpPr>
                  <a:stCxn id="83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grpFill/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7" name="Skupina 76"/>
              <p:cNvGrpSpPr/>
              <p:nvPr/>
            </p:nvGrpSpPr>
            <p:grpSpPr>
              <a:xfrm>
                <a:off x="4371824" y="1571277"/>
                <a:ext cx="1224136" cy="648000"/>
                <a:chOff x="683568" y="1556792"/>
                <a:chExt cx="1224136" cy="648000"/>
              </a:xfrm>
              <a:grpFill/>
            </p:grpSpPr>
            <p:sp>
              <p:nvSpPr>
                <p:cNvPr id="81" name="Ovál 80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grpFill/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82" name="Přímá spojnice se šipkou 81"/>
                <p:cNvCxnSpPr>
                  <a:stCxn id="81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grpFill/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78" name="Skupina 77"/>
              <p:cNvGrpSpPr/>
              <p:nvPr/>
            </p:nvGrpSpPr>
            <p:grpSpPr>
              <a:xfrm>
                <a:off x="5595960" y="1571277"/>
                <a:ext cx="1224136" cy="648000"/>
                <a:chOff x="683568" y="1556792"/>
                <a:chExt cx="1224136" cy="648000"/>
              </a:xfrm>
              <a:grpFill/>
            </p:grpSpPr>
            <p:sp>
              <p:nvSpPr>
                <p:cNvPr id="79" name="Ovál 78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grpFill/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80" name="Přímá spojnice se šipkou 79"/>
                <p:cNvCxnSpPr>
                  <a:stCxn id="79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grpFill/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66" name="TextovéPole 65"/>
            <p:cNvSpPr txBox="1"/>
            <p:nvPr/>
          </p:nvSpPr>
          <p:spPr>
            <a:xfrm>
              <a:off x="1331568" y="1371222"/>
              <a:ext cx="436338" cy="400110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. 6</a:t>
              </a:r>
              <a:endParaRPr lang="cs-CZ" sz="2000" dirty="0"/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2572777" y="1371222"/>
              <a:ext cx="417102" cy="369332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: 3</a:t>
              </a:r>
              <a:endParaRPr lang="cs-CZ" dirty="0"/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3812688" y="1371222"/>
              <a:ext cx="587020" cy="369332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+ 46</a:t>
              </a:r>
              <a:endParaRPr lang="cs-CZ" dirty="0"/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5054275" y="1383417"/>
              <a:ext cx="417102" cy="369332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: 6</a:t>
              </a:r>
              <a:endParaRPr lang="cs-CZ" dirty="0"/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6243196" y="1386611"/>
              <a:ext cx="412292" cy="369332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. 7</a:t>
              </a:r>
              <a:endParaRPr lang="cs-CZ" dirty="0"/>
            </a:p>
          </p:txBody>
        </p:sp>
        <p:sp>
          <p:nvSpPr>
            <p:cNvPr id="71" name="Ovál 70"/>
            <p:cNvSpPr/>
            <p:nvPr/>
          </p:nvSpPr>
          <p:spPr>
            <a:xfrm>
              <a:off x="6828033" y="1606631"/>
              <a:ext cx="648000" cy="648000"/>
            </a:xfrm>
            <a:prstGeom prst="ellips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schemeClr val="tx1"/>
                </a:solidFill>
              </a:endParaRPr>
            </a:p>
          </p:txBody>
        </p:sp>
        <p:cxnSp>
          <p:nvCxnSpPr>
            <p:cNvPr id="72" name="Přímá spojnice se šipkou 71"/>
            <p:cNvCxnSpPr>
              <a:stCxn id="71" idx="6"/>
            </p:cNvCxnSpPr>
            <p:nvPr/>
          </p:nvCxnSpPr>
          <p:spPr>
            <a:xfrm>
              <a:off x="7476033" y="1930631"/>
              <a:ext cx="576136" cy="0"/>
            </a:xfrm>
            <a:prstGeom prst="straightConnector1">
              <a:avLst/>
            </a:prstGeom>
            <a:grpFill/>
            <a:ln w="38100">
              <a:solidFill>
                <a:schemeClr val="bg1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3" name="TextovéPole 72"/>
            <p:cNvSpPr txBox="1"/>
            <p:nvPr/>
          </p:nvSpPr>
          <p:spPr>
            <a:xfrm>
              <a:off x="7476033" y="1421965"/>
              <a:ext cx="425116" cy="369332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- 7</a:t>
              </a:r>
              <a:endParaRPr lang="cs-CZ" dirty="0"/>
            </a:p>
          </p:txBody>
        </p:sp>
      </p:grpSp>
      <p:sp>
        <p:nvSpPr>
          <p:cNvPr id="64" name="Ovál 63"/>
          <p:cNvSpPr/>
          <p:nvPr/>
        </p:nvSpPr>
        <p:spPr>
          <a:xfrm>
            <a:off x="7880961" y="4257281"/>
            <a:ext cx="12063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1" name="Skupina 90"/>
          <p:cNvGrpSpPr/>
          <p:nvPr/>
        </p:nvGrpSpPr>
        <p:grpSpPr>
          <a:xfrm>
            <a:off x="365252" y="5026256"/>
            <a:ext cx="7368601" cy="883409"/>
            <a:chOff x="683568" y="1371222"/>
            <a:chExt cx="7368601" cy="883409"/>
          </a:xfrm>
          <a:solidFill>
            <a:schemeClr val="bg1"/>
          </a:solidFill>
        </p:grpSpPr>
        <p:grpSp>
          <p:nvGrpSpPr>
            <p:cNvPr id="93" name="Skupina 92"/>
            <p:cNvGrpSpPr/>
            <p:nvPr/>
          </p:nvGrpSpPr>
          <p:grpSpPr>
            <a:xfrm>
              <a:off x="683568" y="1556792"/>
              <a:ext cx="6136528" cy="662485"/>
              <a:chOff x="683568" y="1556792"/>
              <a:chExt cx="6136528" cy="662485"/>
            </a:xfrm>
            <a:grpFill/>
          </p:grpSpPr>
          <p:grpSp>
            <p:nvGrpSpPr>
              <p:cNvPr id="102" name="Skupina 101"/>
              <p:cNvGrpSpPr/>
              <p:nvPr/>
            </p:nvGrpSpPr>
            <p:grpSpPr>
              <a:xfrm>
                <a:off x="683568" y="1556792"/>
                <a:ext cx="1224136" cy="648000"/>
                <a:chOff x="683568" y="1556792"/>
                <a:chExt cx="1224136" cy="648000"/>
              </a:xfrm>
              <a:grpFill/>
            </p:grpSpPr>
            <p:sp>
              <p:nvSpPr>
                <p:cNvPr id="115" name="Ovál 114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grpFill/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2000" dirty="0" smtClean="0">
                      <a:solidFill>
                        <a:schemeClr val="tx1"/>
                      </a:solidFill>
                    </a:rPr>
                    <a:t>42</a:t>
                  </a:r>
                  <a:endParaRPr lang="cs-CZ" sz="2000" dirty="0">
                    <a:solidFill>
                      <a:schemeClr val="tx1"/>
                    </a:solidFill>
                  </a:endParaRPr>
                </a:p>
              </p:txBody>
            </p:sp>
            <p:cxnSp>
              <p:nvCxnSpPr>
                <p:cNvPr id="116" name="Přímá spojnice se šipkou 115"/>
                <p:cNvCxnSpPr>
                  <a:stCxn id="115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grpFill/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3" name="Skupina 102"/>
              <p:cNvGrpSpPr/>
              <p:nvPr/>
            </p:nvGrpSpPr>
            <p:grpSpPr>
              <a:xfrm>
                <a:off x="1912694" y="1571277"/>
                <a:ext cx="1224136" cy="648000"/>
                <a:chOff x="683568" y="1556792"/>
                <a:chExt cx="1224136" cy="648000"/>
              </a:xfrm>
              <a:grpFill/>
            </p:grpSpPr>
            <p:sp>
              <p:nvSpPr>
                <p:cNvPr id="113" name="Ovál 112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grpFill/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114" name="Přímá spojnice se šipkou 113"/>
                <p:cNvCxnSpPr>
                  <a:stCxn id="113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grpFill/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4" name="Skupina 103"/>
              <p:cNvGrpSpPr/>
              <p:nvPr/>
            </p:nvGrpSpPr>
            <p:grpSpPr>
              <a:xfrm>
                <a:off x="3147688" y="1571277"/>
                <a:ext cx="1224136" cy="648000"/>
                <a:chOff x="683568" y="1556792"/>
                <a:chExt cx="1224136" cy="648000"/>
              </a:xfrm>
              <a:grpFill/>
            </p:grpSpPr>
            <p:sp>
              <p:nvSpPr>
                <p:cNvPr id="111" name="Ovál 110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grpFill/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112" name="Přímá spojnice se šipkou 111"/>
                <p:cNvCxnSpPr>
                  <a:stCxn id="111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grpFill/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5" name="Skupina 104"/>
              <p:cNvGrpSpPr/>
              <p:nvPr/>
            </p:nvGrpSpPr>
            <p:grpSpPr>
              <a:xfrm>
                <a:off x="4371824" y="1571277"/>
                <a:ext cx="1224136" cy="648000"/>
                <a:chOff x="683568" y="1556792"/>
                <a:chExt cx="1224136" cy="648000"/>
              </a:xfrm>
              <a:grpFill/>
            </p:grpSpPr>
            <p:sp>
              <p:nvSpPr>
                <p:cNvPr id="109" name="Ovál 108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grpFill/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110" name="Přímá spojnice se šipkou 109"/>
                <p:cNvCxnSpPr>
                  <a:stCxn id="109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grpFill/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6" name="Skupina 105"/>
              <p:cNvGrpSpPr/>
              <p:nvPr/>
            </p:nvGrpSpPr>
            <p:grpSpPr>
              <a:xfrm>
                <a:off x="5595960" y="1571277"/>
                <a:ext cx="1224136" cy="648000"/>
                <a:chOff x="683568" y="1556792"/>
                <a:chExt cx="1224136" cy="648000"/>
              </a:xfrm>
              <a:grpFill/>
            </p:grpSpPr>
            <p:sp>
              <p:nvSpPr>
                <p:cNvPr id="107" name="Ovál 106"/>
                <p:cNvSpPr/>
                <p:nvPr/>
              </p:nvSpPr>
              <p:spPr>
                <a:xfrm>
                  <a:off x="683568" y="1556792"/>
                  <a:ext cx="648000" cy="648000"/>
                </a:xfrm>
                <a:prstGeom prst="ellipse">
                  <a:avLst/>
                </a:prstGeom>
                <a:grpFill/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108" name="Přímá spojnice se šipkou 107"/>
                <p:cNvCxnSpPr>
                  <a:stCxn id="107" idx="6"/>
                </p:cNvCxnSpPr>
                <p:nvPr/>
              </p:nvCxnSpPr>
              <p:spPr>
                <a:xfrm>
                  <a:off x="1331568" y="1880792"/>
                  <a:ext cx="576136" cy="0"/>
                </a:xfrm>
                <a:prstGeom prst="straightConnector1">
                  <a:avLst/>
                </a:prstGeom>
                <a:grpFill/>
                <a:ln w="38100">
                  <a:solidFill>
                    <a:schemeClr val="bg1">
                      <a:lumMod val="50000"/>
                    </a:schemeClr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94" name="TextovéPole 93"/>
            <p:cNvSpPr txBox="1"/>
            <p:nvPr/>
          </p:nvSpPr>
          <p:spPr>
            <a:xfrm>
              <a:off x="1331568" y="1371222"/>
              <a:ext cx="498855" cy="400110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 : 6</a:t>
              </a:r>
              <a:endParaRPr lang="cs-CZ" sz="2000" dirty="0"/>
            </a:p>
          </p:txBody>
        </p:sp>
        <p:sp>
          <p:nvSpPr>
            <p:cNvPr id="95" name="TextovéPole 94"/>
            <p:cNvSpPr txBox="1"/>
            <p:nvPr/>
          </p:nvSpPr>
          <p:spPr>
            <a:xfrm>
              <a:off x="2572777" y="1371222"/>
              <a:ext cx="412292" cy="369332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. 7</a:t>
              </a:r>
              <a:endParaRPr lang="cs-CZ" dirty="0"/>
            </a:p>
          </p:txBody>
        </p:sp>
        <p:sp>
          <p:nvSpPr>
            <p:cNvPr id="96" name="TextovéPole 95"/>
            <p:cNvSpPr txBox="1"/>
            <p:nvPr/>
          </p:nvSpPr>
          <p:spPr>
            <a:xfrm>
              <a:off x="3812688" y="1371222"/>
              <a:ext cx="470000" cy="369332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+ 7</a:t>
              </a:r>
              <a:endParaRPr lang="cs-CZ" dirty="0"/>
            </a:p>
          </p:txBody>
        </p:sp>
        <p:sp>
          <p:nvSpPr>
            <p:cNvPr id="97" name="TextovéPole 96"/>
            <p:cNvSpPr txBox="1"/>
            <p:nvPr/>
          </p:nvSpPr>
          <p:spPr>
            <a:xfrm>
              <a:off x="5054275" y="1383417"/>
              <a:ext cx="417102" cy="369332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: 7</a:t>
              </a:r>
              <a:endParaRPr lang="cs-CZ" dirty="0"/>
            </a:p>
          </p:txBody>
        </p:sp>
        <p:sp>
          <p:nvSpPr>
            <p:cNvPr id="98" name="TextovéPole 97"/>
            <p:cNvSpPr txBox="1"/>
            <p:nvPr/>
          </p:nvSpPr>
          <p:spPr>
            <a:xfrm>
              <a:off x="6243196" y="1386611"/>
              <a:ext cx="412292" cy="369332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. 2</a:t>
              </a:r>
              <a:endParaRPr lang="cs-CZ" dirty="0"/>
            </a:p>
          </p:txBody>
        </p:sp>
        <p:sp>
          <p:nvSpPr>
            <p:cNvPr id="99" name="Ovál 98"/>
            <p:cNvSpPr/>
            <p:nvPr/>
          </p:nvSpPr>
          <p:spPr>
            <a:xfrm>
              <a:off x="6828033" y="1606631"/>
              <a:ext cx="648000" cy="648000"/>
            </a:xfrm>
            <a:prstGeom prst="ellips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>
                <a:solidFill>
                  <a:schemeClr val="tx1"/>
                </a:solidFill>
              </a:endParaRPr>
            </a:p>
          </p:txBody>
        </p:sp>
        <p:cxnSp>
          <p:nvCxnSpPr>
            <p:cNvPr id="100" name="Přímá spojnice se šipkou 99"/>
            <p:cNvCxnSpPr>
              <a:stCxn id="99" idx="6"/>
            </p:cNvCxnSpPr>
            <p:nvPr/>
          </p:nvCxnSpPr>
          <p:spPr>
            <a:xfrm>
              <a:off x="7476033" y="1930631"/>
              <a:ext cx="576136" cy="0"/>
            </a:xfrm>
            <a:prstGeom prst="straightConnector1">
              <a:avLst/>
            </a:prstGeom>
            <a:grpFill/>
            <a:ln w="38100">
              <a:solidFill>
                <a:schemeClr val="bg1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1" name="TextovéPole 100"/>
            <p:cNvSpPr txBox="1"/>
            <p:nvPr/>
          </p:nvSpPr>
          <p:spPr>
            <a:xfrm>
              <a:off x="7476033" y="1421965"/>
              <a:ext cx="417102" cy="369332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: 4</a:t>
              </a:r>
              <a:endParaRPr lang="cs-CZ" dirty="0"/>
            </a:p>
          </p:txBody>
        </p:sp>
      </p:grpSp>
      <p:sp>
        <p:nvSpPr>
          <p:cNvPr id="92" name="Ovál 91"/>
          <p:cNvSpPr/>
          <p:nvPr/>
        </p:nvSpPr>
        <p:spPr>
          <a:xfrm>
            <a:off x="7861629" y="5304600"/>
            <a:ext cx="12063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Obláček 117"/>
          <p:cNvSpPr/>
          <p:nvPr/>
        </p:nvSpPr>
        <p:spPr>
          <a:xfrm>
            <a:off x="1634999" y="116632"/>
            <a:ext cx="2864993" cy="1440160"/>
          </a:xfrm>
          <a:prstGeom prst="cloudCallout">
            <a:avLst>
              <a:gd name="adj1" fmla="val -68026"/>
              <a:gd name="adj2" fmla="val 10562"/>
            </a:avLst>
          </a:prstGeom>
          <a:solidFill>
            <a:schemeClr val="bg1"/>
          </a:solidFill>
          <a:ln w="3175">
            <a:solidFill>
              <a:schemeClr val="bg1">
                <a:lumMod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i="1" dirty="0" smtClean="0">
                <a:solidFill>
                  <a:schemeClr val="tx1"/>
                </a:solidFill>
              </a:rPr>
              <a:t>Docvrnkej </a:t>
            </a:r>
            <a:r>
              <a:rPr lang="cs-CZ" sz="1600" i="1" dirty="0" smtClean="0">
                <a:solidFill>
                  <a:schemeClr val="tx1"/>
                </a:solidFill>
              </a:rPr>
              <a:t>kuličku do důlku.</a:t>
            </a:r>
          </a:p>
          <a:p>
            <a:pPr algn="ctr"/>
            <a:r>
              <a:rPr lang="cs-CZ" sz="1600" i="1" dirty="0" smtClean="0">
                <a:solidFill>
                  <a:schemeClr val="tx1"/>
                </a:solidFill>
              </a:rPr>
              <a:t>Jaké číslo bude mít? Namaluj.</a:t>
            </a:r>
            <a:endParaRPr lang="cs-CZ" sz="1600" i="1" dirty="0">
              <a:solidFill>
                <a:schemeClr val="tx1"/>
              </a:solidFill>
            </a:endParaRPr>
          </a:p>
        </p:txBody>
      </p:sp>
      <p:pic>
        <p:nvPicPr>
          <p:cNvPr id="117" name="Picture 2" descr="E:\nápady\škola\kuličkář.png"/>
          <p:cNvPicPr>
            <a:picLocks noChangeAspect="1" noChangeArrowheads="1"/>
          </p:cNvPicPr>
          <p:nvPr/>
        </p:nvPicPr>
        <p:blipFill>
          <a:blip r:embed="rId3" cstate="print">
            <a:biLevel thresh="5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-126267"/>
            <a:ext cx="1781153" cy="229811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43224" y="6489630"/>
            <a:ext cx="65755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k vytisknutí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415406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6732240" y="5346292"/>
            <a:ext cx="2016224" cy="108012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2549747" y="2341267"/>
            <a:ext cx="2016224" cy="108012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  <a:effectLst>
            <a:glow rad="101600">
              <a:srgbClr val="C4B248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655407" y="3919452"/>
            <a:ext cx="2016224" cy="108012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  <a:effectLst>
            <a:glow rad="101600">
              <a:srgbClr val="C4B248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323050" y="5312221"/>
            <a:ext cx="2016224" cy="108012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704725" y="5475338"/>
            <a:ext cx="2016224" cy="108012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  <a:effectLst>
            <a:glow rad="101600">
              <a:srgbClr val="C4B248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054632" y="4133238"/>
            <a:ext cx="2016224" cy="108012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89950" y="4395218"/>
            <a:ext cx="2016224" cy="108012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711615" y="2310095"/>
            <a:ext cx="2016224" cy="108012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732240" y="980728"/>
            <a:ext cx="2016224" cy="108012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973085" y="2832858"/>
            <a:ext cx="2016224" cy="108012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61861" y="2548907"/>
            <a:ext cx="2016224" cy="108012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  <a:effectLst>
            <a:glow rad="101600">
              <a:srgbClr val="BD9831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737190" y="2593327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48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818407" y="737505"/>
            <a:ext cx="2016224" cy="108012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337708" y="2796918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56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901913" y="2529585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54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442035" y="2774396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56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051533" y="3009758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54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1682111" y="2842894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49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518997" y="4608860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32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1187656" y="4858291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tx1"/>
                </a:solidFill>
              </a:rPr>
              <a:t>3</a:t>
            </a:r>
            <a:r>
              <a:rPr lang="cs-CZ" sz="1600" b="1" dirty="0" smtClean="0">
                <a:solidFill>
                  <a:schemeClr val="tx1"/>
                </a:solidFill>
              </a:rPr>
              <a:t>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1723101" y="4579494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30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3133286" y="4315255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49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3671081" y="4603255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tx1"/>
                </a:solidFill>
              </a:rPr>
              <a:t>3</a:t>
            </a:r>
            <a:r>
              <a:rPr lang="cs-CZ" sz="1600" b="1" dirty="0" smtClean="0">
                <a:solidFill>
                  <a:schemeClr val="tx1"/>
                </a:solidFill>
              </a:rPr>
              <a:t>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4250519" y="4416028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56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1707915" y="5693433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35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2339700" y="5820688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40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2949665" y="5705056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45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4538519" y="5439040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32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5043162" y="5800813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28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5583082" y="5495324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27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6911421" y="5511321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56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7449216" y="5799321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tx1"/>
                </a:solidFill>
              </a:rPr>
              <a:t>4</a:t>
            </a:r>
            <a:r>
              <a:rPr lang="cs-CZ" sz="1600" b="1" dirty="0" smtClean="0">
                <a:solidFill>
                  <a:schemeClr val="tx1"/>
                </a:solidFill>
              </a:rPr>
              <a:t>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>
            <a:off x="7976294" y="5495324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tx1"/>
                </a:solidFill>
              </a:rPr>
              <a:t>3</a:t>
            </a:r>
            <a:r>
              <a:rPr lang="cs-CZ" sz="1600" b="1" dirty="0" smtClean="0">
                <a:solidFill>
                  <a:schemeClr val="tx1"/>
                </a:solidFill>
              </a:rPr>
              <a:t>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5763274" y="4155520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38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6375519" y="4315255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42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7452352" y="1473573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32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4802298" y="2593327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63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5367407" y="2545825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64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6068523" y="2593327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56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3869953" y="980728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32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3" name="Ovál 52"/>
          <p:cNvSpPr/>
          <p:nvPr/>
        </p:nvSpPr>
        <p:spPr>
          <a:xfrm>
            <a:off x="4590534" y="1232788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28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5198871" y="951346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tx1"/>
                </a:solidFill>
              </a:rPr>
              <a:t>3</a:t>
            </a:r>
            <a:r>
              <a:rPr lang="cs-CZ" sz="1600" b="1" dirty="0" smtClean="0">
                <a:solidFill>
                  <a:schemeClr val="tx1"/>
                </a:solidFill>
              </a:rPr>
              <a:t>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5" name="Ovál 54"/>
          <p:cNvSpPr/>
          <p:nvPr/>
        </p:nvSpPr>
        <p:spPr>
          <a:xfrm>
            <a:off x="6911421" y="1116466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tx1"/>
                </a:solidFill>
              </a:rPr>
              <a:t>3</a:t>
            </a:r>
            <a:r>
              <a:rPr lang="cs-CZ" sz="1600" b="1" dirty="0" smtClean="0">
                <a:solidFill>
                  <a:schemeClr val="tx1"/>
                </a:solidFill>
              </a:rPr>
              <a:t>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7049010" y="4160145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48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7976294" y="1100469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24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7141299" y="3024414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tx1"/>
                </a:solidFill>
              </a:rPr>
              <a:t>2</a:t>
            </a:r>
            <a:r>
              <a:rPr lang="cs-CZ" sz="1600" b="1" dirty="0" smtClean="0">
                <a:solidFill>
                  <a:schemeClr val="tx1"/>
                </a:solidFill>
              </a:rPr>
              <a:t>6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7671631" y="3297758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30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8247631" y="3025592"/>
            <a:ext cx="576000" cy="576000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35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 rot="5400000">
            <a:off x="985092" y="2110434"/>
            <a:ext cx="825939" cy="461665"/>
          </a:xfrm>
          <a:prstGeom prst="homePlat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8 . 7</a:t>
            </a:r>
            <a:endParaRPr lang="cs-CZ" sz="2400" b="1" dirty="0"/>
          </a:p>
        </p:txBody>
      </p:sp>
      <p:sp>
        <p:nvSpPr>
          <p:cNvPr id="63" name="TextovéPole 62"/>
          <p:cNvSpPr txBox="1"/>
          <p:nvPr/>
        </p:nvSpPr>
        <p:spPr>
          <a:xfrm rot="5400000">
            <a:off x="6231553" y="3479895"/>
            <a:ext cx="825939" cy="461665"/>
          </a:xfrm>
          <a:prstGeom prst="homePlat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8 . 6</a:t>
            </a:r>
            <a:endParaRPr lang="cs-CZ" sz="2400" b="1" dirty="0"/>
          </a:p>
        </p:txBody>
      </p:sp>
      <p:sp>
        <p:nvSpPr>
          <p:cNvPr id="64" name="TextovéPole 63"/>
          <p:cNvSpPr txBox="1"/>
          <p:nvPr/>
        </p:nvSpPr>
        <p:spPr>
          <a:xfrm rot="5400000">
            <a:off x="7489495" y="4886165"/>
            <a:ext cx="825939" cy="461665"/>
          </a:xfrm>
          <a:prstGeom prst="homePlat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6 . 6</a:t>
            </a:r>
            <a:endParaRPr lang="cs-CZ" sz="2400" b="1" dirty="0"/>
          </a:p>
        </p:txBody>
      </p:sp>
      <p:sp>
        <p:nvSpPr>
          <p:cNvPr id="65" name="TextovéPole 64"/>
          <p:cNvSpPr txBox="1"/>
          <p:nvPr/>
        </p:nvSpPr>
        <p:spPr>
          <a:xfrm rot="5400000">
            <a:off x="4984397" y="4840091"/>
            <a:ext cx="825939" cy="461665"/>
          </a:xfrm>
          <a:prstGeom prst="homePlat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3 . 9</a:t>
            </a:r>
            <a:endParaRPr lang="cs-CZ" sz="2400" b="1" dirty="0"/>
          </a:p>
        </p:txBody>
      </p:sp>
      <p:sp>
        <p:nvSpPr>
          <p:cNvPr id="66" name="TextovéPole 65"/>
          <p:cNvSpPr txBox="1"/>
          <p:nvPr/>
        </p:nvSpPr>
        <p:spPr>
          <a:xfrm rot="5400000">
            <a:off x="3226619" y="1902023"/>
            <a:ext cx="825939" cy="461665"/>
          </a:xfrm>
          <a:prstGeom prst="homePlat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6 . 9</a:t>
            </a:r>
            <a:endParaRPr lang="cs-CZ" sz="2400" b="1" dirty="0"/>
          </a:p>
        </p:txBody>
      </p:sp>
      <p:sp>
        <p:nvSpPr>
          <p:cNvPr id="67" name="TextovéPole 66"/>
          <p:cNvSpPr txBox="1"/>
          <p:nvPr/>
        </p:nvSpPr>
        <p:spPr>
          <a:xfrm rot="5400000">
            <a:off x="3834111" y="3708875"/>
            <a:ext cx="825939" cy="461665"/>
          </a:xfrm>
          <a:prstGeom prst="homePlat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7 . 7</a:t>
            </a:r>
            <a:endParaRPr lang="cs-CZ" sz="2400" b="1" dirty="0"/>
          </a:p>
        </p:txBody>
      </p:sp>
      <p:sp>
        <p:nvSpPr>
          <p:cNvPr id="68" name="TextovéPole 67"/>
          <p:cNvSpPr txBox="1"/>
          <p:nvPr/>
        </p:nvSpPr>
        <p:spPr>
          <a:xfrm rot="5400000">
            <a:off x="1060923" y="3907520"/>
            <a:ext cx="825939" cy="461665"/>
          </a:xfrm>
          <a:prstGeom prst="homePlat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4 . 9</a:t>
            </a:r>
            <a:endParaRPr lang="cs-CZ" sz="2400" b="1" dirty="0"/>
          </a:p>
        </p:txBody>
      </p:sp>
      <p:sp>
        <p:nvSpPr>
          <p:cNvPr id="69" name="TextovéPole 68"/>
          <p:cNvSpPr txBox="1"/>
          <p:nvPr/>
        </p:nvSpPr>
        <p:spPr>
          <a:xfrm rot="5400000">
            <a:off x="2335480" y="5049631"/>
            <a:ext cx="825939" cy="461665"/>
          </a:xfrm>
          <a:prstGeom prst="homePlat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5 . 7</a:t>
            </a:r>
            <a:endParaRPr lang="cs-CZ" sz="2400" b="1" dirty="0"/>
          </a:p>
        </p:txBody>
      </p:sp>
      <p:sp>
        <p:nvSpPr>
          <p:cNvPr id="70" name="TextovéPole 69"/>
          <p:cNvSpPr txBox="1"/>
          <p:nvPr/>
        </p:nvSpPr>
        <p:spPr>
          <a:xfrm rot="5400000">
            <a:off x="7332492" y="498629"/>
            <a:ext cx="825939" cy="461665"/>
          </a:xfrm>
          <a:prstGeom prst="homePlat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8 . </a:t>
            </a:r>
            <a:r>
              <a:rPr lang="cs-CZ" sz="2400" b="1" dirty="0"/>
              <a:t>3</a:t>
            </a:r>
          </a:p>
        </p:txBody>
      </p:sp>
      <p:sp>
        <p:nvSpPr>
          <p:cNvPr id="71" name="TextovéPole 70"/>
          <p:cNvSpPr txBox="1"/>
          <p:nvPr/>
        </p:nvSpPr>
        <p:spPr>
          <a:xfrm rot="5400000">
            <a:off x="7603219" y="2353983"/>
            <a:ext cx="825939" cy="461665"/>
          </a:xfrm>
          <a:prstGeom prst="homePlat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6 . 5</a:t>
            </a:r>
            <a:endParaRPr lang="cs-CZ" sz="2400" b="1" dirty="0"/>
          </a:p>
        </p:txBody>
      </p:sp>
      <p:sp>
        <p:nvSpPr>
          <p:cNvPr id="72" name="TextovéPole 71"/>
          <p:cNvSpPr txBox="1"/>
          <p:nvPr/>
        </p:nvSpPr>
        <p:spPr>
          <a:xfrm rot="5400000">
            <a:off x="4520922" y="267989"/>
            <a:ext cx="825939" cy="461665"/>
          </a:xfrm>
          <a:prstGeom prst="homePlat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7 . 4</a:t>
            </a:r>
            <a:endParaRPr lang="cs-CZ" sz="2400" b="1" dirty="0"/>
          </a:p>
        </p:txBody>
      </p:sp>
      <p:sp>
        <p:nvSpPr>
          <p:cNvPr id="73" name="TextovéPole 72"/>
          <p:cNvSpPr txBox="1"/>
          <p:nvPr/>
        </p:nvSpPr>
        <p:spPr>
          <a:xfrm rot="5400000">
            <a:off x="5537590" y="1845271"/>
            <a:ext cx="825939" cy="461665"/>
          </a:xfrm>
          <a:prstGeom prst="homePlat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/>
              <a:t>9</a:t>
            </a:r>
            <a:r>
              <a:rPr lang="cs-CZ" sz="2400" b="1" dirty="0" smtClean="0"/>
              <a:t> . 7</a:t>
            </a:r>
            <a:endParaRPr lang="cs-CZ" sz="2400" b="1" dirty="0"/>
          </a:p>
        </p:txBody>
      </p:sp>
      <p:sp>
        <p:nvSpPr>
          <p:cNvPr id="74" name="Obláček 73"/>
          <p:cNvSpPr/>
          <p:nvPr/>
        </p:nvSpPr>
        <p:spPr>
          <a:xfrm>
            <a:off x="1324421" y="218855"/>
            <a:ext cx="2396528" cy="1448734"/>
          </a:xfrm>
          <a:prstGeom prst="cloudCallout">
            <a:avLst>
              <a:gd name="adj1" fmla="val -59876"/>
              <a:gd name="adj2" fmla="val 8607"/>
            </a:avLst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i="1" dirty="0" smtClean="0">
                <a:solidFill>
                  <a:schemeClr val="tx1"/>
                </a:solidFill>
              </a:rPr>
              <a:t>Škrtni kuličky, které nepatří do důlku. Správnou kuličku vybarvi.</a:t>
            </a:r>
            <a:endParaRPr lang="cs-CZ" sz="1600" i="1" dirty="0">
              <a:solidFill>
                <a:schemeClr val="tx1"/>
              </a:solidFill>
            </a:endParaRPr>
          </a:p>
        </p:txBody>
      </p:sp>
      <p:pic>
        <p:nvPicPr>
          <p:cNvPr id="76" name="Picture 2" descr="E:\nápady\škola\kuličkář.png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-126267"/>
            <a:ext cx="1781153" cy="229811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8" name="TextovéPole 77"/>
          <p:cNvSpPr txBox="1"/>
          <p:nvPr/>
        </p:nvSpPr>
        <p:spPr>
          <a:xfrm>
            <a:off x="4243224" y="6489630"/>
            <a:ext cx="65755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k vytisknutí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795794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752503" y="3218049"/>
            <a:ext cx="5163825" cy="2304256"/>
          </a:xfrm>
          <a:prstGeom prst="ellipse">
            <a:avLst/>
          </a:prstGeom>
          <a:solidFill>
            <a:schemeClr val="bg2"/>
          </a:solidFill>
          <a:ln>
            <a:solidFill>
              <a:schemeClr val="bg1">
                <a:lumMod val="50000"/>
              </a:schemeClr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bg1">
                    <a:lumMod val="50000"/>
                  </a:schemeClr>
                </a:solidFill>
              </a:rPr>
              <a:t>7</a:t>
            </a:r>
            <a:endParaRPr lang="cs-CZ" sz="6000" b="1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" name="Picture 2" descr="E:\nápady\škola\kuličkář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35559" y="-192524"/>
            <a:ext cx="2212636" cy="285483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1547664" y="332656"/>
            <a:ext cx="2396528" cy="1242933"/>
          </a:xfrm>
          <a:prstGeom prst="cloudCallout">
            <a:avLst>
              <a:gd name="adj1" fmla="val -59876"/>
              <a:gd name="adj2" fmla="val 8607"/>
            </a:avLst>
          </a:prstGeom>
          <a:solidFill>
            <a:schemeClr val="bg1"/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i="1" dirty="0" smtClean="0">
                <a:solidFill>
                  <a:schemeClr val="tx1"/>
                </a:solidFill>
              </a:rPr>
              <a:t>Naznač šipkou, které kuličky patří do důlku.</a:t>
            </a:r>
            <a:endParaRPr lang="cs-CZ" sz="1600" i="1" dirty="0">
              <a:solidFill>
                <a:schemeClr val="tx1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3183321" y="5741106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5" name="Ovál 4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203699" y="2101614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15 : 3</a:t>
              </a:r>
              <a:endParaRPr lang="cs-CZ" sz="16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7884393" y="2903932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9" name="Ovál 8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203699" y="2137125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36 : 6</a:t>
              </a:r>
              <a:endParaRPr lang="cs-CZ" sz="16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965992" y="2309973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12" name="Ovál 11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203699" y="2103611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18 : 2</a:t>
              </a:r>
              <a:endParaRPr lang="cs-CZ" sz="16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7832066" y="4229105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15" name="Ovál 14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207068" y="2106738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49 : 7</a:t>
              </a:r>
              <a:endParaRPr lang="cs-CZ" sz="16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07649" y="3483728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18" name="Ovál 17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5199533" y="2108003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28 : </a:t>
              </a:r>
              <a:r>
                <a:rPr lang="cs-CZ" sz="1600" dirty="0"/>
                <a:t>4</a:t>
              </a: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919942" y="5779125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21" name="Ovál 20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5213577" y="2143177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42 : 6</a:t>
              </a:r>
              <a:endParaRPr lang="cs-CZ" sz="16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5171824" y="2199124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24" name="Ovál 23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203699" y="2130364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/>
                <a:t>1</a:t>
              </a:r>
              <a:r>
                <a:rPr lang="cs-CZ" sz="1600" dirty="0" smtClean="0"/>
                <a:t>4 : 2</a:t>
              </a:r>
              <a:endParaRPr lang="cs-CZ" sz="16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658162" y="507393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27" name="Ovál 26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203699" y="2119790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18 : 3</a:t>
              </a:r>
              <a:endParaRPr lang="cs-CZ" sz="16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2201397" y="5971938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30" name="Ovál 29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5203699" y="2127613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16 : 2</a:t>
              </a:r>
              <a:endParaRPr lang="cs-CZ" sz="1600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622695" y="4766305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33" name="Ovál 32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5203699" y="2116815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21 : 3</a:t>
              </a:r>
              <a:endParaRPr lang="cs-CZ" sz="1600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7086239" y="2235305"/>
            <a:ext cx="756000" cy="756000"/>
            <a:chOff x="5093355" y="1876634"/>
            <a:chExt cx="756000" cy="756000"/>
          </a:xfrm>
          <a:solidFill>
            <a:schemeClr val="bg1"/>
          </a:solidFill>
        </p:grpSpPr>
        <p:sp>
          <p:nvSpPr>
            <p:cNvPr id="36" name="Ovál 35"/>
            <p:cNvSpPr/>
            <p:nvPr/>
          </p:nvSpPr>
          <p:spPr>
            <a:xfrm>
              <a:off x="5093355" y="1876634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5148991" y="2085357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70 : 7</a:t>
              </a:r>
              <a:endParaRPr lang="cs-CZ" sz="1600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225483" y="5735982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39" name="Ovál 38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5207865" y="2133971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54 : 6</a:t>
              </a:r>
              <a:endParaRPr lang="cs-CZ" sz="1600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4358410" y="729168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42" name="Ovál 41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5203699" y="2120520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/>
                <a:t>5</a:t>
              </a:r>
              <a:r>
                <a:rPr lang="cs-CZ" sz="1600" dirty="0" smtClean="0"/>
                <a:t>6 : 8</a:t>
              </a:r>
              <a:endParaRPr lang="cs-CZ" sz="1600" dirty="0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6985456" y="871953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45" name="Ovál 44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5215269" y="2147012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/>
                <a:t>4</a:t>
              </a:r>
              <a:r>
                <a:rPr lang="cs-CZ" sz="1600" dirty="0" smtClean="0"/>
                <a:t>0 : 5</a:t>
              </a:r>
              <a:endParaRPr lang="cs-CZ" sz="1600" dirty="0"/>
            </a:p>
          </p:txBody>
        </p:sp>
      </p:grpSp>
      <p:sp>
        <p:nvSpPr>
          <p:cNvPr id="49" name="TextovéPole 48"/>
          <p:cNvSpPr txBox="1"/>
          <p:nvPr/>
        </p:nvSpPr>
        <p:spPr>
          <a:xfrm>
            <a:off x="4243224" y="6489630"/>
            <a:ext cx="65755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k vytisknutí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772810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96296E-6 L 0.21111 0.1365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556" y="6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1022E-16 L 0.18594 -0.1763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88" y="-88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7 L 0.18108 0.4828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45" y="24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44444E-6 L -0.09114 0.3553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66" y="17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7.40741E-7 L -0.29531 -0.0247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74" y="-1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81481E-6 L -0.40833 -0.2821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417" y="-14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7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046991" y="2942834"/>
            <a:ext cx="5163825" cy="2304256"/>
          </a:xfrm>
          <a:prstGeom prst="ellipse">
            <a:avLst/>
          </a:prstGeom>
          <a:solidFill>
            <a:schemeClr val="bg2"/>
          </a:solidFill>
          <a:ln>
            <a:solidFill>
              <a:schemeClr val="tx1">
                <a:lumMod val="50000"/>
                <a:lumOff val="50000"/>
              </a:schemeClr>
            </a:solidFill>
          </a:ln>
          <a:effectLst>
            <a:glow rad="101600">
              <a:srgbClr val="BD9831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bg1">
                    <a:lumMod val="50000"/>
                  </a:schemeClr>
                </a:solidFill>
              </a:rPr>
              <a:t>6</a:t>
            </a:r>
          </a:p>
        </p:txBody>
      </p:sp>
      <p:pic>
        <p:nvPicPr>
          <p:cNvPr id="3" name="Picture 2" descr="E:\nápady\škola\kuličkář.pn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35559" y="-192524"/>
            <a:ext cx="2212636" cy="285483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1547664" y="332656"/>
            <a:ext cx="2396528" cy="1242933"/>
          </a:xfrm>
          <a:prstGeom prst="cloudCallout">
            <a:avLst>
              <a:gd name="adj1" fmla="val -59876"/>
              <a:gd name="adj2" fmla="val 8607"/>
            </a:avLst>
          </a:prstGeom>
          <a:solidFill>
            <a:schemeClr val="bg1"/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i="1" dirty="0" smtClean="0">
              <a:solidFill>
                <a:schemeClr val="tx1"/>
              </a:solidFill>
            </a:endParaRPr>
          </a:p>
          <a:p>
            <a:pPr algn="ctr"/>
            <a:r>
              <a:rPr lang="cs-CZ" sz="1600" i="1" dirty="0" smtClean="0">
                <a:solidFill>
                  <a:schemeClr val="tx1"/>
                </a:solidFill>
              </a:rPr>
              <a:t>Naznač </a:t>
            </a:r>
            <a:r>
              <a:rPr lang="cs-CZ" sz="1600" i="1" dirty="0">
                <a:solidFill>
                  <a:schemeClr val="tx1"/>
                </a:solidFill>
              </a:rPr>
              <a:t>šipkou, které kuličky patří do důlku.</a:t>
            </a:r>
          </a:p>
          <a:p>
            <a:pPr algn="ctr"/>
            <a:endParaRPr lang="cs-CZ" sz="1600" i="1" dirty="0">
              <a:solidFill>
                <a:schemeClr val="tx1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3183321" y="5741106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5" name="Ovál 4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203699" y="2106738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/>
                <a:t>3</a:t>
              </a:r>
              <a:r>
                <a:rPr lang="cs-CZ" sz="1600" dirty="0" smtClean="0"/>
                <a:t>5 : 5</a:t>
              </a:r>
              <a:endParaRPr lang="cs-CZ" sz="16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6804248" y="5766847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9" name="Ovál 8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232267" y="2106738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36 : 6</a:t>
              </a:r>
              <a:endParaRPr lang="cs-CZ" sz="16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965992" y="2309973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12" name="Ovál 11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203698" y="2106738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14 : 2</a:t>
              </a:r>
              <a:endParaRPr lang="cs-CZ" sz="16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7388946" y="4370177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15" name="Ovál 14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214642" y="2106738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49 : 7</a:t>
              </a:r>
              <a:endParaRPr lang="cs-CZ" sz="16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07649" y="3483728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18" name="Ovál 17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5204152" y="2106738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28 : </a:t>
              </a:r>
              <a:r>
                <a:rPr lang="cs-CZ" sz="1600" dirty="0"/>
                <a:t>4</a:t>
              </a: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045459" y="1868687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21" name="Ovál 20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5203699" y="2106738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/>
                <a:t>3</a:t>
              </a:r>
              <a:r>
                <a:rPr lang="cs-CZ" sz="1600" dirty="0" smtClean="0"/>
                <a:t>2 : 4</a:t>
              </a:r>
              <a:endParaRPr lang="cs-CZ" sz="16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7956376" y="5723254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24" name="Ovál 23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221559" y="2123882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30 : </a:t>
              </a:r>
              <a:r>
                <a:rPr lang="cs-CZ" sz="1600" dirty="0"/>
                <a:t>5</a:t>
              </a: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658162" y="507393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27" name="Ovál 26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206171" y="2106738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18 : 3</a:t>
              </a:r>
              <a:endParaRPr lang="cs-CZ" sz="16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824322" y="2309973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30" name="Ovál 29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5202028" y="2106738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12 : 2</a:t>
              </a:r>
              <a:endParaRPr lang="cs-CZ" sz="1600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1421077" y="5557061"/>
            <a:ext cx="756000" cy="756000"/>
            <a:chOff x="6173604" y="2654015"/>
            <a:chExt cx="756000" cy="756000"/>
          </a:xfrm>
          <a:solidFill>
            <a:schemeClr val="bg1"/>
          </a:solidFill>
        </p:grpSpPr>
        <p:sp>
          <p:nvSpPr>
            <p:cNvPr id="33" name="Ovál 32"/>
            <p:cNvSpPr/>
            <p:nvPr/>
          </p:nvSpPr>
          <p:spPr>
            <a:xfrm>
              <a:off x="6173604" y="2654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6229240" y="2876798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24 : 3</a:t>
              </a:r>
              <a:endParaRPr lang="cs-CZ" sz="1600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6294211" y="1701141"/>
            <a:ext cx="756000" cy="756000"/>
            <a:chOff x="5093355" y="1876634"/>
            <a:chExt cx="756000" cy="756000"/>
          </a:xfrm>
          <a:solidFill>
            <a:schemeClr val="bg1"/>
          </a:solidFill>
        </p:grpSpPr>
        <p:sp>
          <p:nvSpPr>
            <p:cNvPr id="36" name="Ovál 35"/>
            <p:cNvSpPr/>
            <p:nvPr/>
          </p:nvSpPr>
          <p:spPr>
            <a:xfrm>
              <a:off x="5093355" y="1876634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5148991" y="2097284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56 : 7</a:t>
              </a:r>
              <a:endParaRPr lang="cs-CZ" sz="1600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280086" y="5247090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39" name="Ovál 38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5210749" y="2106738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/>
                <a:t>2</a:t>
              </a:r>
              <a:r>
                <a:rPr lang="cs-CZ" sz="1600" dirty="0" smtClean="0"/>
                <a:t>4 : 4</a:t>
              </a:r>
              <a:endParaRPr lang="cs-CZ" sz="1600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4358410" y="729168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42" name="Ovál 41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5190384" y="2128913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5</a:t>
              </a:r>
              <a:r>
                <a:rPr lang="cs-CZ" sz="1600" dirty="0"/>
                <a:t>4</a:t>
              </a:r>
              <a:r>
                <a:rPr lang="cs-CZ" sz="1600" dirty="0" smtClean="0"/>
                <a:t> : </a:t>
              </a:r>
              <a:r>
                <a:rPr lang="cs-CZ" sz="1600" dirty="0"/>
                <a:t>9</a:t>
              </a: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6985456" y="871953"/>
            <a:ext cx="756000" cy="756000"/>
            <a:chOff x="5148063" y="1898015"/>
            <a:chExt cx="756000" cy="756000"/>
          </a:xfrm>
          <a:solidFill>
            <a:schemeClr val="bg1"/>
          </a:solidFill>
        </p:grpSpPr>
        <p:sp>
          <p:nvSpPr>
            <p:cNvPr id="45" name="Ovál 44"/>
            <p:cNvSpPr/>
            <p:nvPr/>
          </p:nvSpPr>
          <p:spPr>
            <a:xfrm>
              <a:off x="5148063" y="1898015"/>
              <a:ext cx="756000" cy="756000"/>
            </a:xfrm>
            <a:prstGeom prst="ellipse">
              <a:avLst/>
            </a:prstGeom>
            <a:grp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5212818" y="2129938"/>
              <a:ext cx="644728" cy="338554"/>
            </a:xfrm>
            <a:prstGeom prst="rect">
              <a:avLst/>
            </a:prstGeom>
            <a:grpFill/>
            <a:ln w="31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40 : 5</a:t>
              </a:r>
              <a:endParaRPr lang="cs-CZ" sz="1600" dirty="0"/>
            </a:p>
          </p:txBody>
        </p:sp>
      </p:grpSp>
      <p:sp>
        <p:nvSpPr>
          <p:cNvPr id="48" name="TextovéPole 47"/>
          <p:cNvSpPr txBox="1"/>
          <p:nvPr/>
        </p:nvSpPr>
        <p:spPr>
          <a:xfrm>
            <a:off x="4306290" y="6489630"/>
            <a:ext cx="65755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k vytisknutí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809534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96296E-6 L 0.2198 -0.303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90" y="-15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112E-17 -2.59259E-6 L 0.43281 -0.1953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32" y="-9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59259E-6 L -0.19896 0.5592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48" y="27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33333E-6 L -0.27813 0.4444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06" y="22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85185E-6 L -0.34184 0.1606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01" y="8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07407E-6 L -0.37014 -0.2101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07" y="-10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1053" y="1268760"/>
            <a:ext cx="10811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Zdroje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294081" y="1883557"/>
            <a:ext cx="619268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u="sng" dirty="0"/>
              <a:t>narcis</a:t>
            </a:r>
          </a:p>
          <a:p>
            <a:r>
              <a:rPr lang="cs-CZ" sz="1400" u="sng" dirty="0" smtClean="0">
                <a:hlinkClick r:id="rId2"/>
              </a:rPr>
              <a:t>http</a:t>
            </a:r>
            <a:r>
              <a:rPr lang="cs-CZ" sz="1400" u="sng" dirty="0">
                <a:hlinkClick r:id="rId2"/>
              </a:rPr>
              <a:t>://</a:t>
            </a:r>
            <a:r>
              <a:rPr lang="cs-CZ" sz="1400" u="sng" dirty="0" smtClean="0">
                <a:hlinkClick r:id="rId2"/>
              </a:rPr>
              <a:t>www.clker.com/cliparts/7/6/0/a/1194984732275610276daffodil_jonathan_dietri_01.svg.med.png</a:t>
            </a:r>
            <a:endParaRPr lang="cs-CZ" sz="1400" u="sng" dirty="0"/>
          </a:p>
        </p:txBody>
      </p:sp>
      <p:sp>
        <p:nvSpPr>
          <p:cNvPr id="4" name="Obdélník 3"/>
          <p:cNvSpPr/>
          <p:nvPr/>
        </p:nvSpPr>
        <p:spPr>
          <a:xfrm>
            <a:off x="1295636" y="2564904"/>
            <a:ext cx="655272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u="sng" dirty="0"/>
              <a:t>pampeliška</a:t>
            </a:r>
          </a:p>
          <a:p>
            <a:r>
              <a:rPr lang="cs-CZ" sz="1400" u="sng" dirty="0" smtClean="0">
                <a:hlinkClick r:id="rId3"/>
              </a:rPr>
              <a:t>http</a:t>
            </a:r>
            <a:r>
              <a:rPr lang="cs-CZ" sz="1400" u="sng" dirty="0">
                <a:hlinkClick r:id="rId3"/>
              </a:rPr>
              <a:t>://</a:t>
            </a:r>
            <a:r>
              <a:rPr lang="cs-CZ" sz="1400" u="sng" dirty="0" smtClean="0">
                <a:hlinkClick r:id="rId3"/>
              </a:rPr>
              <a:t>www.clker.com/cliparts/f/f/6/c/11954458641265747371Gerald_G_KU_taraxacum_officinale.svg.med.png</a:t>
            </a:r>
            <a:endParaRPr lang="cs-CZ" sz="14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20855" y="3347700"/>
            <a:ext cx="69967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u="sng" dirty="0"/>
              <a:t>H</a:t>
            </a:r>
            <a:r>
              <a:rPr lang="cs-CZ" sz="1400" u="sng" dirty="0" smtClean="0"/>
              <a:t>ráči</a:t>
            </a:r>
            <a:r>
              <a:rPr lang="cs-CZ" u="sng" dirty="0" smtClean="0"/>
              <a:t> </a:t>
            </a:r>
            <a:r>
              <a:rPr lang="cs-CZ" sz="1400" u="sng" dirty="0" smtClean="0"/>
              <a:t>kuliček</a:t>
            </a:r>
            <a:r>
              <a:rPr lang="cs-CZ" sz="1400" dirty="0"/>
              <a:t> </a:t>
            </a:r>
            <a:r>
              <a:rPr lang="cs-CZ" sz="1400" dirty="0" smtClean="0"/>
              <a:t>:    Ilustrace: </a:t>
            </a:r>
            <a:r>
              <a:rPr lang="cs-CZ" sz="1400" dirty="0"/>
              <a:t>J</a:t>
            </a:r>
            <a:r>
              <a:rPr lang="cs-CZ" sz="1400" dirty="0" smtClean="0"/>
              <a:t>osef Pospíchal - </a:t>
            </a:r>
            <a:r>
              <a:rPr lang="cs-CZ" sz="1400" dirty="0"/>
              <a:t>Omalovánky – „Jaro“ </a:t>
            </a:r>
            <a:r>
              <a:rPr lang="cs-CZ" sz="1400" dirty="0" smtClean="0"/>
              <a:t>(Vydavatel: MFP PAPER s.r.o</a:t>
            </a:r>
            <a:r>
              <a:rPr lang="cs-CZ" sz="1400" dirty="0" smtClean="0"/>
              <a:t>.)</a:t>
            </a:r>
          </a:p>
          <a:p>
            <a:r>
              <a:rPr lang="cs-CZ" sz="1400" dirty="0" smtClean="0"/>
              <a:t>- použito se souhlasem autora.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00731" y="4293096"/>
            <a:ext cx="15425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Vlastní tvorba.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744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661</TotalTime>
  <Words>1308</Words>
  <Application>Microsoft Office PowerPoint</Application>
  <PresentationFormat>Předvádění na obrazovce (4:3)</PresentationFormat>
  <Paragraphs>567</Paragraphs>
  <Slides>43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Mamka</dc:creator>
  <cp:lastModifiedBy>Mamka</cp:lastModifiedBy>
  <cp:revision>77</cp:revision>
  <dcterms:created xsi:type="dcterms:W3CDTF">2012-04-21T04:59:59Z</dcterms:created>
  <dcterms:modified xsi:type="dcterms:W3CDTF">2012-06-06T18:55:41Z</dcterms:modified>
</cp:coreProperties>
</file>