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3" r:id="rId2"/>
    <p:sldId id="284" r:id="rId3"/>
    <p:sldId id="279" r:id="rId4"/>
    <p:sldId id="258" r:id="rId5"/>
    <p:sldId id="259" r:id="rId6"/>
    <p:sldId id="256" r:id="rId7"/>
    <p:sldId id="278" r:id="rId8"/>
    <p:sldId id="274" r:id="rId9"/>
    <p:sldId id="257" r:id="rId10"/>
    <p:sldId id="266" r:id="rId11"/>
    <p:sldId id="269" r:id="rId12"/>
    <p:sldId id="273" r:id="rId13"/>
    <p:sldId id="277" r:id="rId14"/>
    <p:sldId id="264" r:id="rId15"/>
    <p:sldId id="265" r:id="rId16"/>
    <p:sldId id="275" r:id="rId17"/>
    <p:sldId id="267" r:id="rId18"/>
    <p:sldId id="263" r:id="rId19"/>
    <p:sldId id="262" r:id="rId20"/>
    <p:sldId id="276" r:id="rId21"/>
    <p:sldId id="268" r:id="rId22"/>
    <p:sldId id="270" r:id="rId23"/>
    <p:sldId id="271" r:id="rId24"/>
    <p:sldId id="281" r:id="rId25"/>
    <p:sldId id="282" r:id="rId26"/>
    <p:sldId id="280" r:id="rId27"/>
    <p:sldId id="261" r:id="rId28"/>
    <p:sldId id="272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E329AE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79" autoAdjust="0"/>
  </p:normalViewPr>
  <p:slideViewPr>
    <p:cSldViewPr>
      <p:cViewPr varScale="1">
        <p:scale>
          <a:sx n="84" d="100"/>
          <a:sy n="84" d="100"/>
        </p:scale>
        <p:origin x="-15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A0148-62CE-4604-BFA6-7BB169E08C2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CE9A3-6A28-430C-B0A9-B329F9385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944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966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6778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5976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CE9A3-6A28-430C-B0A9-B329F9385079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8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92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54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01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325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690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495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84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270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380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47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42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1F19B-93A2-461F-9CF9-D890A6B5E44E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54E9D-528E-4B5D-B134-5AE41027CF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979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lik.idnes.cz/foto.aspx?r=alik-foto&amp;c=A100206_164425_alik-alikoviny_mrk" TargetMode="External"/><Relationship Id="rId7" Type="http://schemas.openxmlformats.org/officeDocument/2006/relationships/hyperlink" Target="http://www.rozhlas.cz/hlas/kukacky/_zprava/kukacka-obecna--14966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2.png"/><Relationship Id="rId18" Type="http://schemas.openxmlformats.org/officeDocument/2006/relationships/image" Target="../media/image16.gif"/><Relationship Id="rId3" Type="http://schemas.openxmlformats.org/officeDocument/2006/relationships/audio" Target="../media/audio2.wav"/><Relationship Id="rId7" Type="http://schemas.microsoft.com/office/2007/relationships/hdphoto" Target="../media/hdphoto2.wdp"/><Relationship Id="rId12" Type="http://schemas.microsoft.com/office/2007/relationships/hdphoto" Target="../media/hdphoto4.wdp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microsoft.com/office/2007/relationships/hdphoto" Target="../media/hdphoto1.wdp"/><Relationship Id="rId15" Type="http://schemas.openxmlformats.org/officeDocument/2006/relationships/image" Target="../media/image13.png"/><Relationship Id="rId10" Type="http://schemas.microsoft.com/office/2007/relationships/hdphoto" Target="../media/hdphoto3.wdp"/><Relationship Id="rId19" Type="http://schemas.openxmlformats.org/officeDocument/2006/relationships/image" Target="../media/image17.gif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microsoft.com/office/2007/relationships/hdphoto" Target="../media/hdphoto2.wdp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5.gif"/><Relationship Id="rId5" Type="http://schemas.microsoft.com/office/2007/relationships/hdphoto" Target="../media/hdphoto4.wdp"/><Relationship Id="rId15" Type="http://schemas.openxmlformats.org/officeDocument/2006/relationships/image" Target="../media/image20.jpe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microsoft.com/office/2007/relationships/hdphoto" Target="../media/hdphoto1.wdp"/><Relationship Id="rId14" Type="http://schemas.openxmlformats.org/officeDocument/2006/relationships/image" Target="../media/image1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1.png"/><Relationship Id="rId4" Type="http://schemas.openxmlformats.org/officeDocument/2006/relationships/image" Target="../media/image9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vojweb.istudio.sk/gify/bird2.gif" TargetMode="External"/><Relationship Id="rId3" Type="http://schemas.openxmlformats.org/officeDocument/2006/relationships/hyperlink" Target="http://www.zsmarianske.cz/ekostranky/malyokruh/koruna/kukacka1.JPG" TargetMode="External"/><Relationship Id="rId7" Type="http://schemas.openxmlformats.org/officeDocument/2006/relationships/hyperlink" Target="http://www.tvojweb.istudio.sk/pozadia/oblaky.jpg" TargetMode="External"/><Relationship Id="rId2" Type="http://schemas.openxmlformats.org/officeDocument/2006/relationships/hyperlink" Target="http://upload.wikimedia.org/wikipedia/commons/thumb/4/4f/Kuckuck_(Cuculus_canorus)_by_Tim_Peukert.jpg/800px-Kuckuck_(Cuculus_canorus)_by_Tim_Peuker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5/5c/Reed_warbler_cuckoo.jpg/220px-Reed_warbler_cuckoo.jpg" TargetMode="External"/><Relationship Id="rId5" Type="http://schemas.openxmlformats.org/officeDocument/2006/relationships/hyperlink" Target="http://upload.wikimedia.org/wikipedia/commons/2/29/Cowbird_egg.JPG" TargetMode="External"/><Relationship Id="rId4" Type="http://schemas.openxmlformats.org/officeDocument/2006/relationships/hyperlink" Target="http://www.zsmarianske.cz/ekostranky/malyokruh/koruna/kukacka2.JPG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vojweb.istudio.sk/gify/butter.gif" TargetMode="External"/><Relationship Id="rId3" Type="http://schemas.openxmlformats.org/officeDocument/2006/relationships/hyperlink" Target="http://grovit.cz/ZABAVNY_majka57/GIF/kvetiny_ostatni/trava_listi_stromy/39.gif" TargetMode="External"/><Relationship Id="rId7" Type="http://schemas.openxmlformats.org/officeDocument/2006/relationships/hyperlink" Target="http://grovit.cz/ZABAVNY_majka57/GIF/kvetiny_ostatni/trava_listi_stromy/9.png" TargetMode="External"/><Relationship Id="rId12" Type="http://schemas.openxmlformats.org/officeDocument/2006/relationships/image" Target="../media/image9.wmf"/><Relationship Id="rId2" Type="http://schemas.openxmlformats.org/officeDocument/2006/relationships/hyperlink" Target="http://grovit.cz/ZABAVNY_majka57/GIF/kvetiny_ostatni/trava_listi_stromy/35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rovit.cz/ZABAVNY_majka57/GIF/kvetiny_ostatni/trava_listi_stromy/8.png" TargetMode="External"/><Relationship Id="rId11" Type="http://schemas.openxmlformats.org/officeDocument/2006/relationships/hyperlink" Target="http://grovit.cz/ZABAVNY_majka57/GIF/ptaci/ptaci1/ptaci37.gif" TargetMode="External"/><Relationship Id="rId5" Type="http://schemas.openxmlformats.org/officeDocument/2006/relationships/hyperlink" Target="http://grovit.cz/ZABAVNY_majka57/GIF/kvetiny_ostatni/trava_listi_stromy/6.png" TargetMode="External"/><Relationship Id="rId10" Type="http://schemas.openxmlformats.org/officeDocument/2006/relationships/hyperlink" Target="http://grovit.cz/ZABAVNY_majka57/GIF/ptaci/ptaci1/14.gif" TargetMode="External"/><Relationship Id="rId4" Type="http://schemas.openxmlformats.org/officeDocument/2006/relationships/hyperlink" Target="http://grovit.cz/ZABAVNY_majka57/GIF/kvetiny_ostatni/trava_listi_stromy/41.png" TargetMode="External"/><Relationship Id="rId9" Type="http://schemas.openxmlformats.org/officeDocument/2006/relationships/hyperlink" Target="http://grovit.cz/ZABAVNY_majka57/GIF/ptaci/ptaci1/15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047927"/>
              </p:ext>
            </p:extLst>
          </p:nvPr>
        </p:nvGraphicFramePr>
        <p:xfrm>
          <a:off x="1115616" y="1700808"/>
          <a:ext cx="7344816" cy="3816426"/>
        </p:xfrm>
        <a:graphic>
          <a:graphicData uri="http://schemas.openxmlformats.org/drawingml/2006/table">
            <a:tbl>
              <a:tblPr/>
              <a:tblGrid>
                <a:gridCol w="1147466"/>
                <a:gridCol w="6197350"/>
              </a:tblGrid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   školy: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u="sng" dirty="0">
                          <a:latin typeface="Times New Roman"/>
                          <a:ea typeface="Calibri"/>
                          <a:cs typeface="Times New Roman"/>
                        </a:rPr>
                        <a:t>Základní škola a mateřská škola,  </a:t>
                      </a:r>
                      <a:r>
                        <a:rPr lang="cs-CZ" sz="1600" b="1" u="sng" dirty="0" err="1">
                          <a:latin typeface="Times New Roman"/>
                          <a:ea typeface="Calibri"/>
                          <a:cs typeface="Times New Roman"/>
                        </a:rPr>
                        <a:t>Hlušice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Jméno autora: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Calibri"/>
                          <a:cs typeface="Times New Roman"/>
                        </a:rPr>
                        <a:t>Martina Skalová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Calibri"/>
                          <a:cs typeface="Times New Roman"/>
                        </a:rPr>
                        <a:t>CZ.1.07/1.4.00/21.3235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035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 materiálu: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27000" algn="ctr">
                        <a:lnSpc>
                          <a:spcPct val="115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VY_32_INOVACE_4C_09_</a:t>
                      </a:r>
                      <a:r>
                        <a:rPr lang="cs-CZ" sz="16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KUKAČČÍ NÁSOBILKA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3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1.– 3.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ročníku  ZŠ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506" marR="605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9"/>
            <a:ext cx="597217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155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196752"/>
            <a:ext cx="77048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Anotace:</a:t>
            </a:r>
          </a:p>
          <a:p>
            <a:r>
              <a:rPr lang="cs-CZ" b="1" dirty="0"/>
              <a:t>Prezentace slouží k zábavnému procvičení </a:t>
            </a:r>
            <a:r>
              <a:rPr lang="cs-CZ" b="1" dirty="0" smtClean="0"/>
              <a:t>a upevnění násobilky </a:t>
            </a:r>
            <a:r>
              <a:rPr lang="cs-CZ" b="1" dirty="0" smtClean="0"/>
              <a:t>8. </a:t>
            </a:r>
            <a:endParaRPr lang="cs-CZ" b="1" dirty="0" smtClean="0"/>
          </a:p>
          <a:p>
            <a:r>
              <a:rPr lang="cs-CZ" b="1" dirty="0" smtClean="0"/>
              <a:t>Určeno pro žáky 2.-3. ročníku.  </a:t>
            </a:r>
          </a:p>
          <a:p>
            <a:r>
              <a:rPr lang="cs-CZ" b="1" dirty="0" smtClean="0"/>
              <a:t>S </a:t>
            </a:r>
            <a:r>
              <a:rPr lang="cs-CZ" b="1" dirty="0"/>
              <a:t>prezentací mohou žáci pracovat  </a:t>
            </a:r>
            <a:r>
              <a:rPr lang="cs-CZ" b="1" dirty="0" smtClean="0"/>
              <a:t>sami (zpětná vazba). </a:t>
            </a:r>
          </a:p>
          <a:p>
            <a:r>
              <a:rPr lang="cs-CZ" b="1" dirty="0" smtClean="0"/>
              <a:t>Prezentováno v několika vyučovacích hodinách na interaktivní tabuli.</a:t>
            </a:r>
          </a:p>
          <a:p>
            <a:endParaRPr lang="cs-CZ" dirty="0" smtClean="0"/>
          </a:p>
          <a:p>
            <a:r>
              <a:rPr lang="cs-CZ" dirty="0" smtClean="0"/>
              <a:t>Popis na  jednotlivých snímcích.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41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8589" y="1443939"/>
            <a:ext cx="712682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Kukaččí násobilka </a:t>
            </a:r>
          </a:p>
          <a:p>
            <a:pPr algn="ctr"/>
            <a:r>
              <a:rPr lang="cs-CZ" sz="4000" dirty="0" smtClean="0"/>
              <a:t>(násobilka 8)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09824" y="3933056"/>
            <a:ext cx="37243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/>
              <a:t>Autor : Martina Skalová</a:t>
            </a:r>
          </a:p>
          <a:p>
            <a:pPr algn="ctr"/>
            <a:r>
              <a:rPr lang="cs-CZ" sz="2800" b="1" dirty="0" smtClean="0"/>
              <a:t>               ZŠ Hlušice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35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34000">
              <a:schemeClr val="accent5">
                <a:lumMod val="20000"/>
                <a:lumOff val="80000"/>
              </a:schemeClr>
            </a:gs>
            <a:gs pos="81000">
              <a:srgbClr val="92D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435" y="578715"/>
            <a:ext cx="5998807" cy="39967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</p:pic>
      <p:sp>
        <p:nvSpPr>
          <p:cNvPr id="5" name="Obdélník 4"/>
          <p:cNvSpPr/>
          <p:nvPr/>
        </p:nvSpPr>
        <p:spPr>
          <a:xfrm>
            <a:off x="1664487" y="583450"/>
            <a:ext cx="2376264" cy="115212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664487" y="1621815"/>
            <a:ext cx="1584176" cy="1557241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997803" y="578715"/>
            <a:ext cx="2736304" cy="1728192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664487" y="3135260"/>
            <a:ext cx="2448272" cy="144016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254024" y="2271164"/>
            <a:ext cx="1343219" cy="23042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" name="Obdélník 1023"/>
          <p:cNvSpPr/>
          <p:nvPr/>
        </p:nvSpPr>
        <p:spPr>
          <a:xfrm flipH="1">
            <a:off x="4277723" y="3822430"/>
            <a:ext cx="1758658" cy="75299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5" name="Obdélník 1024"/>
          <p:cNvSpPr/>
          <p:nvPr/>
        </p:nvSpPr>
        <p:spPr>
          <a:xfrm>
            <a:off x="2117483" y="1298795"/>
            <a:ext cx="2003757" cy="23042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7" name="Obdélník 1026"/>
          <p:cNvSpPr/>
          <p:nvPr/>
        </p:nvSpPr>
        <p:spPr>
          <a:xfrm>
            <a:off x="6036381" y="2090883"/>
            <a:ext cx="1697726" cy="1512168"/>
          </a:xfrm>
          <a:prstGeom prst="rect">
            <a:avLst/>
          </a:prstGeom>
          <a:solidFill>
            <a:srgbClr val="E329A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0" name="Obdélník 1029"/>
          <p:cNvSpPr/>
          <p:nvPr/>
        </p:nvSpPr>
        <p:spPr>
          <a:xfrm>
            <a:off x="4421739" y="1946867"/>
            <a:ext cx="1800200" cy="206776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1" name="Obdélník 1030"/>
          <p:cNvSpPr/>
          <p:nvPr/>
        </p:nvSpPr>
        <p:spPr>
          <a:xfrm>
            <a:off x="5686709" y="3279276"/>
            <a:ext cx="2047398" cy="129614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Čtyřiadvaceticípá hvězda 51"/>
          <p:cNvSpPr/>
          <p:nvPr/>
        </p:nvSpPr>
        <p:spPr>
          <a:xfrm>
            <a:off x="395536" y="809670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4" name="Čtyřiadvaceticípá hvězda 53"/>
          <p:cNvSpPr/>
          <p:nvPr/>
        </p:nvSpPr>
        <p:spPr>
          <a:xfrm>
            <a:off x="2746867" y="5714586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56" name="Čtyřiadvaceticípá hvězda 55"/>
          <p:cNvSpPr/>
          <p:nvPr/>
        </p:nvSpPr>
        <p:spPr>
          <a:xfrm>
            <a:off x="7884368" y="4071364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72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7" name="Čtyřiadvaceticípá hvězda 56"/>
          <p:cNvSpPr/>
          <p:nvPr/>
        </p:nvSpPr>
        <p:spPr>
          <a:xfrm>
            <a:off x="7216190" y="5426579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64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8" name="Čtyřiadvaceticípá hvězda 57"/>
          <p:cNvSpPr/>
          <p:nvPr/>
        </p:nvSpPr>
        <p:spPr>
          <a:xfrm>
            <a:off x="8027504" y="2721083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56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9" name="Čtyřiadvaceticípá hvězda 58"/>
          <p:cNvSpPr/>
          <p:nvPr/>
        </p:nvSpPr>
        <p:spPr>
          <a:xfrm>
            <a:off x="4338609" y="5629613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48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0" name="Čtyřiadvaceticípá hvězda 59"/>
          <p:cNvSpPr/>
          <p:nvPr/>
        </p:nvSpPr>
        <p:spPr>
          <a:xfrm>
            <a:off x="5736673" y="5635588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40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1" name="Čtyřiadvaceticípá hvězda 60"/>
          <p:cNvSpPr/>
          <p:nvPr/>
        </p:nvSpPr>
        <p:spPr>
          <a:xfrm>
            <a:off x="683119" y="3179056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32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2" name="Čtyřiadvaceticípá hvězda 61"/>
          <p:cNvSpPr/>
          <p:nvPr/>
        </p:nvSpPr>
        <p:spPr>
          <a:xfrm>
            <a:off x="6360640" y="4496439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24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6" name="Čtyřiadvaceticípá hvězda 65"/>
          <p:cNvSpPr/>
          <p:nvPr/>
        </p:nvSpPr>
        <p:spPr>
          <a:xfrm>
            <a:off x="1151620" y="5661248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16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9" name="Čtyřiadvaceticípá hvězda 68"/>
          <p:cNvSpPr/>
          <p:nvPr/>
        </p:nvSpPr>
        <p:spPr>
          <a:xfrm>
            <a:off x="134216" y="4339586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54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Čtyřiadvaceticípá hvězda 32"/>
          <p:cNvSpPr/>
          <p:nvPr/>
        </p:nvSpPr>
        <p:spPr>
          <a:xfrm>
            <a:off x="3593203" y="4732194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80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Čtyřiadvaceticípá hvězda 33"/>
          <p:cNvSpPr/>
          <p:nvPr/>
        </p:nvSpPr>
        <p:spPr>
          <a:xfrm>
            <a:off x="-17725" y="2152277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Čtyřiadvaceticípá hvězda 34"/>
          <p:cNvSpPr/>
          <p:nvPr/>
        </p:nvSpPr>
        <p:spPr>
          <a:xfrm>
            <a:off x="1070320" y="4613272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36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Čtyřiadvaceticípá hvězda 35"/>
          <p:cNvSpPr/>
          <p:nvPr/>
        </p:nvSpPr>
        <p:spPr>
          <a:xfrm>
            <a:off x="8207896" y="5796751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Čtyřiadvaceticípá hvězda 36"/>
          <p:cNvSpPr/>
          <p:nvPr/>
        </p:nvSpPr>
        <p:spPr>
          <a:xfrm>
            <a:off x="8081333" y="1477162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26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Čtyřiadvaceticípá hvězda 37"/>
          <p:cNvSpPr/>
          <p:nvPr/>
        </p:nvSpPr>
        <p:spPr>
          <a:xfrm>
            <a:off x="80499" y="5629613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42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Čtyřiadvaceticípá hvězda 38"/>
          <p:cNvSpPr/>
          <p:nvPr/>
        </p:nvSpPr>
        <p:spPr>
          <a:xfrm>
            <a:off x="5157052" y="4653136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74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Čtyřiadvaceticípá hvězda 39"/>
          <p:cNvSpPr/>
          <p:nvPr/>
        </p:nvSpPr>
        <p:spPr>
          <a:xfrm>
            <a:off x="2117494" y="4864684"/>
            <a:ext cx="936104" cy="1008112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49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3053587" y="578715"/>
            <a:ext cx="1944216" cy="214236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554778" y="114691"/>
            <a:ext cx="8034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Klikni na násobky 8. Poznáš ptáka na obrázku ? Co o něm víš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207524" y="672841"/>
            <a:ext cx="756084" cy="635205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02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2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4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0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9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5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5" grpId="0" animBg="1"/>
      <p:bldP spid="7" grpId="1" animBg="1"/>
      <p:bldP spid="29" grpId="0" animBg="1"/>
      <p:bldP spid="30" grpId="0" animBg="1"/>
      <p:bldP spid="31" grpId="0" animBg="1"/>
      <p:bldP spid="1024" grpId="0" animBg="1"/>
      <p:bldP spid="1025" grpId="0" animBg="1"/>
      <p:bldP spid="1027" grpId="0" animBg="1"/>
      <p:bldP spid="1030" grpId="0" animBg="1"/>
      <p:bldP spid="1031" grpId="0" animBg="1"/>
      <p:bldP spid="52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6" grpId="0" animBg="1"/>
      <p:bldP spid="69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10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9632" y="4181800"/>
            <a:ext cx="3271747" cy="22558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828" y="3830012"/>
            <a:ext cx="3766058" cy="2348159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2334"/>
            <a:ext cx="2135617" cy="16017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9" y="177243"/>
            <a:ext cx="2592288" cy="36527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707904" y="-282130"/>
            <a:ext cx="4945761" cy="39703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b="1" u="sng" dirty="0">
                <a:solidFill>
                  <a:srgbClr val="FF0000"/>
                </a:solidFill>
              </a:rPr>
              <a:t>Kukačka obecná </a:t>
            </a:r>
            <a:r>
              <a:rPr lang="cs-CZ" dirty="0">
                <a:solidFill>
                  <a:srgbClr val="FF0000"/>
                </a:solidFill>
              </a:rPr>
              <a:t>j</a:t>
            </a:r>
            <a:r>
              <a:rPr lang="cs-CZ" dirty="0" smtClean="0">
                <a:solidFill>
                  <a:srgbClr val="FF0000"/>
                </a:solidFill>
              </a:rPr>
              <a:t>e veliká asi jako štíhlá hrdlička. </a:t>
            </a:r>
            <a:r>
              <a:rPr lang="cs-CZ" dirty="0">
                <a:solidFill>
                  <a:srgbClr val="FF0000"/>
                </a:solidFill>
              </a:rPr>
              <a:t>Některé kukačky jsou zbarveny šedě, jiné rezavohnědě. Za letu je nápadný dlouhý ocas, malá štíhlá hlava a úzká zašpičatělá křídla. Vyskytuje se v lesích a hájích, zalétá však také do jiných prostředí. Potrava je </a:t>
            </a:r>
            <a:r>
              <a:rPr lang="cs-CZ" dirty="0" smtClean="0">
                <a:solidFill>
                  <a:srgbClr val="FF0000"/>
                </a:solidFill>
              </a:rPr>
              <a:t>pouze </a:t>
            </a:r>
            <a:r>
              <a:rPr lang="cs-CZ" dirty="0">
                <a:solidFill>
                  <a:srgbClr val="FF0000"/>
                </a:solidFill>
              </a:rPr>
              <a:t>živočišná, požírá i chlupaté housenky. Samice podkládá vajíčka do hnízd drobných pěvců (nejčastěji červenky obecné, dále </a:t>
            </a:r>
            <a:r>
              <a:rPr lang="cs-CZ" dirty="0" smtClean="0">
                <a:solidFill>
                  <a:srgbClr val="FF0000"/>
                </a:solidFill>
              </a:rPr>
              <a:t>rehka </a:t>
            </a:r>
            <a:r>
              <a:rPr lang="cs-CZ" dirty="0">
                <a:solidFill>
                  <a:srgbClr val="FF0000"/>
                </a:solidFill>
              </a:rPr>
              <a:t>zahradního, konipasa bílého, ťuhýka obecného a mnoha dalších). Ze zimovišť </a:t>
            </a:r>
            <a:r>
              <a:rPr lang="cs-CZ" dirty="0" smtClean="0">
                <a:solidFill>
                  <a:srgbClr val="FF0000"/>
                </a:solidFill>
              </a:rPr>
              <a:t>v </a:t>
            </a:r>
            <a:r>
              <a:rPr lang="cs-CZ" dirty="0">
                <a:solidFill>
                  <a:srgbClr val="FF0000"/>
                </a:solidFill>
              </a:rPr>
              <a:t>Africe přilétá v dubnu. Odlet starých kukaček začíná na začátku srpna, mladí ptáci odlétají až v září.  </a:t>
            </a:r>
          </a:p>
        </p:txBody>
      </p:sp>
      <p:sp>
        <p:nvSpPr>
          <p:cNvPr id="5" name="TextovéPole 4">
            <a:hlinkClick r:id="rId3"/>
          </p:cNvPr>
          <p:cNvSpPr txBox="1"/>
          <p:nvPr/>
        </p:nvSpPr>
        <p:spPr>
          <a:xfrm>
            <a:off x="6012160" y="5626243"/>
            <a:ext cx="2093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Další obrázky a informace.</a:t>
            </a:r>
          </a:p>
          <a:p>
            <a:pPr algn="ctr"/>
            <a:r>
              <a:rPr lang="cs-CZ" sz="1400" dirty="0" smtClean="0">
                <a:solidFill>
                  <a:srgbClr val="FF0000"/>
                </a:solidFill>
              </a:rPr>
              <a:t>Klikni.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" name="Srdce 6">
            <a:hlinkClick r:id="rId7"/>
          </p:cNvPr>
          <p:cNvSpPr/>
          <p:nvPr/>
        </p:nvSpPr>
        <p:spPr>
          <a:xfrm>
            <a:off x="3923928" y="5614047"/>
            <a:ext cx="1464232" cy="983179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hlinkClick r:id="rId7"/>
          </p:cNvPr>
          <p:cNvSpPr txBox="1"/>
          <p:nvPr/>
        </p:nvSpPr>
        <p:spPr>
          <a:xfrm>
            <a:off x="3916791" y="5841134"/>
            <a:ext cx="1501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</a:rPr>
              <a:t>Námluvy kukaček.</a:t>
            </a:r>
          </a:p>
          <a:p>
            <a:pPr algn="ctr"/>
            <a:r>
              <a:rPr lang="cs-CZ" sz="1400" dirty="0" smtClean="0">
                <a:solidFill>
                  <a:schemeClr val="bg1"/>
                </a:solidFill>
              </a:rPr>
              <a:t>Klikni.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255850" y="6137973"/>
            <a:ext cx="756084" cy="635205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63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013176"/>
            <a:ext cx="3187700" cy="151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6709">
            <a:off x="3983113" y="2747874"/>
            <a:ext cx="4951606" cy="533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Mamka\AppData\Local\Microsoft\Windows\Temporary Internet Files\Content.IE5\ZTMU84HT\MC900083912[1].wmf"/>
          <p:cNvPicPr>
            <a:picLocks noChangeAspect="1" noChangeArrowheads="1"/>
          </p:cNvPicPr>
          <p:nvPr/>
        </p:nvPicPr>
        <p:blipFill>
          <a:blip r:embed="rId8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268760" y="2132436"/>
            <a:ext cx="2079374" cy="100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10" y="1412323"/>
            <a:ext cx="2882953" cy="3980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569" y="564640"/>
            <a:ext cx="3742027" cy="4144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636912"/>
            <a:ext cx="4446587" cy="4463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85031"/>
            <a:ext cx="1905793" cy="114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264486"/>
            <a:ext cx="2952328" cy="2660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57" y="5197332"/>
            <a:ext cx="1325930" cy="132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60382"/>
            <a:ext cx="9083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V jedné zahradě si postavili </a:t>
            </a:r>
            <a:r>
              <a:rPr lang="cs-CZ" sz="2400" b="1" i="1" dirty="0">
                <a:solidFill>
                  <a:srgbClr val="FF0000"/>
                </a:solidFill>
              </a:rPr>
              <a:t>v hustém křoví </a:t>
            </a:r>
            <a:r>
              <a:rPr lang="cs-CZ" sz="2400" b="1" i="1" dirty="0" smtClean="0">
                <a:solidFill>
                  <a:srgbClr val="FF0000"/>
                </a:solidFill>
              </a:rPr>
              <a:t>hnízdo dva ptáčci zpěváčci.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92648" y="135196"/>
            <a:ext cx="667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Kde se vzala, tu se vzala, přiletěla odkudsi kukačka.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0364" y="167075"/>
            <a:ext cx="8590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Usadila se na blízkém stromě a jen tiše čekala na svou příležitost…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444099" y="160382"/>
            <a:ext cx="5939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Samička do hnízda snesla dvě  krásná vajíčka.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E:\nápady\ptáček 2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516" y="1925109"/>
            <a:ext cx="51840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nápady\ptáček3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723712"/>
            <a:ext cx="576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1264334" y="740783"/>
            <a:ext cx="379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Co se asi dělo dál? Vypravuj.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62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ták 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ták 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ták 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ták 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ták 0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0"/>
                            </p:stCondLst>
                            <p:childTnLst>
                              <p:par>
                                <p:cTn id="25" presetID="37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5157 -0.01042 L 0.13803 0.05185 C 0.15608 0.06597 0.18316 0.07361 0.21164 0.07361 C 0.24376 0.07361 0.26962 0.06597 0.28768 0.05185 L 0.37448 -0.01042 " pathEditMode="relative" rAng="0" ptsTypes="FffFF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12" grpId="1"/>
      <p:bldP spid="13" grpId="0"/>
      <p:bldP spid="14" grpId="0"/>
      <p:bldP spid="14" grpId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 rot="1078685"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 rot="20521315"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45 : 5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5540579" y="3608359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64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968290" y="3335281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63 : 9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8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48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4167723" y="3519587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28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734578" y="3365211"/>
            <a:ext cx="1257107" cy="1120925"/>
            <a:chOff x="3533168" y="584535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88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36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4</a:t>
              </a:r>
            </a:p>
          </p:txBody>
        </p:sp>
      </p:grpSp>
      <p:grpSp>
        <p:nvGrpSpPr>
          <p:cNvPr id="6" name="Skupina 5"/>
          <p:cNvGrpSpPr/>
          <p:nvPr/>
        </p:nvGrpSpPr>
        <p:grpSpPr>
          <a:xfrm rot="2114114">
            <a:off x="5630954" y="3395836"/>
            <a:ext cx="1120925" cy="1128305"/>
            <a:chOff x="4439335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 rot="19485886">
              <a:off x="4439335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40 : 5 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9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07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56 : 7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157926" y="3322980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56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54 : 6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7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97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 rot="1078685"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 rot="20521315"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5540579" y="3608359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28 : 7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968290" y="3335281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36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6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4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6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5630953" y="3297119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30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5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875419" y="3417355"/>
            <a:ext cx="1257107" cy="1120925"/>
            <a:chOff x="3533168" y="584539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4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0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167723" y="3361520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20 : 2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5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5630953" y="3297119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35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7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875419" y="3417355"/>
            <a:ext cx="1257107" cy="1120925"/>
            <a:chOff x="3533168" y="584539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3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167723" y="3361520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2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4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7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28 : 7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157926" y="3322980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2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 : 6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3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83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4370289" y="3153703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35 : 5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3671348">
            <a:off x="2737795" y="3426074"/>
            <a:ext cx="1257107" cy="1120925"/>
            <a:chOff x="3533168" y="584539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7928652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48 : 6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54 : 6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8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69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157926" y="3322980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21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27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7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8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5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 : 9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157926" y="3322980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56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64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7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96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062181">
            <a:off x="3741735" y="3918625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20537819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36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8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21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 rot="1078685"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 rot="20521315"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36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5540579" y="3608359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42 : 7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968290" y="3335281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35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7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6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79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5630953" y="3297119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56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8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875419" y="3417355"/>
            <a:ext cx="1257107" cy="1120925"/>
            <a:chOff x="3533168" y="584539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72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167723" y="3361520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64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9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1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18 : 2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062181">
            <a:off x="3741735" y="3918625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20537819"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16 : 2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889598" y="3517266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8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89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 rot="1078685">
            <a:off x="2843808" y="3215041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 rot="20521315"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36 : 4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5540579" y="3608359"/>
            <a:ext cx="1257107" cy="894090"/>
            <a:chOff x="3533168" y="648174"/>
            <a:chExt cx="1257107" cy="894090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667099" y="883392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48 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968290" y="3335281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56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7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6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4167723" y="3519587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54 : 6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734581" y="3365211"/>
            <a:ext cx="1257107" cy="1120925"/>
            <a:chOff x="3533168" y="584538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91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49 : 7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 rot="2114114">
            <a:off x="5630953" y="3395835"/>
            <a:ext cx="1120925" cy="1128305"/>
            <a:chOff x="4439334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 rot="19485886">
              <a:off x="4439334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chemeClr val="accent1">
                      <a:lumMod val="75000"/>
                    </a:schemeClr>
                  </a:solidFill>
                </a:rPr>
                <a:t>40 </a:t>
              </a:r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: 8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>
                  <a:solidFill>
                    <a:srgbClr val="FF0000"/>
                  </a:solidFill>
                </a:rPr>
                <a:t>7</a:t>
              </a: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7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500">
              <a:schemeClr val="accent5">
                <a:lumMod val="20000"/>
                <a:lumOff val="80000"/>
              </a:schemeClr>
            </a:gs>
            <a:gs pos="41000">
              <a:schemeClr val="accent5">
                <a:lumMod val="40000"/>
                <a:lumOff val="60000"/>
              </a:schemeClr>
            </a:gs>
            <a:gs pos="64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795" y="-14149"/>
            <a:ext cx="4667867" cy="516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4200">
            <a:off x="1936353" y="525143"/>
            <a:ext cx="4867872" cy="68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E:\nápady\škola\hnízd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utout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42" y="2636912"/>
            <a:ext cx="6236678" cy="28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78907">
            <a:off x="2146789" y="1014831"/>
            <a:ext cx="6283719" cy="83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6497041" y="3751300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 descr="E:\nápady\motý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896" y="1543919"/>
            <a:ext cx="733482" cy="73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540" y="2996951"/>
            <a:ext cx="4029304" cy="404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616">
            <a:off x="4606817" y="3885617"/>
            <a:ext cx="2465902" cy="34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52421" y="621064"/>
            <a:ext cx="3370006" cy="200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4167723" y="3519587"/>
            <a:ext cx="1120925" cy="1257107"/>
            <a:chOff x="3522507" y="368565"/>
            <a:chExt cx="1120925" cy="1257107"/>
          </a:xfrm>
        </p:grpSpPr>
        <p:sp>
          <p:nvSpPr>
            <p:cNvPr id="15" name="Ovál 14"/>
            <p:cNvSpPr/>
            <p:nvPr/>
          </p:nvSpPr>
          <p:spPr>
            <a:xfrm rot="20239555">
              <a:off x="3545149" y="3685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522507" y="78093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24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 rot="16665541">
            <a:off x="2734580" y="3365211"/>
            <a:ext cx="1257107" cy="1120925"/>
            <a:chOff x="3533168" y="584537"/>
            <a:chExt cx="1257107" cy="1120925"/>
          </a:xfrm>
        </p:grpSpPr>
        <p:sp>
          <p:nvSpPr>
            <p:cNvPr id="16" name="Ovál 15"/>
            <p:cNvSpPr/>
            <p:nvPr/>
          </p:nvSpPr>
          <p:spPr>
            <a:xfrm rot="3927504">
              <a:off x="3714677" y="466665"/>
              <a:ext cx="894090" cy="1257107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 rot="4934459">
              <a:off x="3667099" y="883390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18 : </a:t>
              </a:r>
              <a:r>
                <a:rPr lang="cs-CZ" sz="2800" b="1" dirty="0">
                  <a:solidFill>
                    <a:schemeClr val="accent1">
                      <a:lumMod val="75000"/>
                    </a:schemeClr>
                  </a:solidFill>
                </a:rPr>
                <a:t>3</a:t>
              </a:r>
            </a:p>
          </p:txBody>
        </p:sp>
      </p:grpSp>
      <p:grpSp>
        <p:nvGrpSpPr>
          <p:cNvPr id="6" name="Skupina 5"/>
          <p:cNvGrpSpPr/>
          <p:nvPr/>
        </p:nvGrpSpPr>
        <p:grpSpPr>
          <a:xfrm rot="2114114">
            <a:off x="5630954" y="3395836"/>
            <a:ext cx="1120925" cy="1128305"/>
            <a:chOff x="4439335" y="322761"/>
            <a:chExt cx="1120925" cy="1128305"/>
          </a:xfrm>
        </p:grpSpPr>
        <p:sp>
          <p:nvSpPr>
            <p:cNvPr id="2" name="Ovál 1"/>
            <p:cNvSpPr/>
            <p:nvPr/>
          </p:nvSpPr>
          <p:spPr>
            <a:xfrm rot="20239555">
              <a:off x="4518983" y="322761"/>
              <a:ext cx="840278" cy="1128305"/>
            </a:xfrm>
            <a:prstGeom prst="ellipse">
              <a:avLst/>
            </a:prstGeom>
            <a:blipFill>
              <a:blip r:embed="rId15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 rot="19485886">
              <a:off x="4439335" y="625303"/>
              <a:ext cx="11209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21 : 3</a:t>
              </a:r>
              <a:endParaRPr lang="cs-CZ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4508769" y="4661290"/>
            <a:ext cx="4527253" cy="2196710"/>
            <a:chOff x="7805896" y="5249689"/>
            <a:chExt cx="4527253" cy="2196710"/>
          </a:xfrm>
        </p:grpSpPr>
        <p:pic>
          <p:nvPicPr>
            <p:cNvPr id="2050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16" cstate="print">
              <a:lum contras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896" y="5249689"/>
              <a:ext cx="4527253" cy="21967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712160" y="5701713"/>
              <a:ext cx="43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FF0000"/>
                  </a:solidFill>
                </a:rPr>
                <a:t>6</a:t>
              </a:r>
              <a:endParaRPr lang="cs-CZ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1452695" y="204404"/>
            <a:ext cx="5992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Poznáš, z kterého vajíčka se vylíhne kukačka ?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09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8000">
              <a:srgbClr val="A4BE79"/>
            </a:gs>
            <a:gs pos="0">
              <a:srgbClr val="DDEBCF"/>
            </a:gs>
            <a:gs pos="59000">
              <a:srgbClr val="9CB86E"/>
            </a:gs>
            <a:gs pos="85000">
              <a:srgbClr val="156B13">
                <a:alpha val="72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 rot="19846172">
            <a:off x="3563110" y="3650553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64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 flipH="1">
            <a:off x="-95084" y="3960635"/>
            <a:ext cx="2746417" cy="1332614"/>
            <a:chOff x="913991" y="496609"/>
            <a:chExt cx="2746417" cy="1332614"/>
          </a:xfrm>
        </p:grpSpPr>
        <p:pic>
          <p:nvPicPr>
            <p:cNvPr id="3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Ovál 6"/>
          <p:cNvSpPr/>
          <p:nvPr/>
        </p:nvSpPr>
        <p:spPr>
          <a:xfrm rot="1152003">
            <a:off x="4914447" y="28819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 rot="19691839">
            <a:off x="4727472" y="5675400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63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 flipH="1">
            <a:off x="-4" y="1234181"/>
            <a:ext cx="2746417" cy="1332614"/>
            <a:chOff x="913991" y="496609"/>
            <a:chExt cx="2746417" cy="1332614"/>
          </a:xfrm>
        </p:grpSpPr>
        <p:pic>
          <p:nvPicPr>
            <p:cNvPr id="12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4 . 8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513135" y="2798230"/>
            <a:ext cx="2746417" cy="1332614"/>
            <a:chOff x="913991" y="496609"/>
            <a:chExt cx="2746417" cy="1332614"/>
          </a:xfrm>
        </p:grpSpPr>
        <p:pic>
          <p:nvPicPr>
            <p:cNvPr id="15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3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H="1">
            <a:off x="-108520" y="-36884"/>
            <a:ext cx="2746417" cy="1332614"/>
            <a:chOff x="913991" y="496609"/>
            <a:chExt cx="2746417" cy="1332614"/>
          </a:xfrm>
        </p:grpSpPr>
        <p:pic>
          <p:nvPicPr>
            <p:cNvPr id="18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8 . 5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 flipH="1">
            <a:off x="-131261" y="5307991"/>
            <a:ext cx="2746417" cy="1332614"/>
            <a:chOff x="913991" y="496609"/>
            <a:chExt cx="2746417" cy="1332614"/>
          </a:xfrm>
        </p:grpSpPr>
        <p:pic>
          <p:nvPicPr>
            <p:cNvPr id="21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6513134" y="1450272"/>
            <a:ext cx="2746417" cy="1332614"/>
            <a:chOff x="913991" y="496609"/>
            <a:chExt cx="2746417" cy="1332614"/>
          </a:xfrm>
        </p:grpSpPr>
        <p:pic>
          <p:nvPicPr>
            <p:cNvPr id="24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8 . 9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Ovál 25"/>
          <p:cNvSpPr/>
          <p:nvPr/>
        </p:nvSpPr>
        <p:spPr>
          <a:xfrm rot="1920287">
            <a:off x="4753663" y="2899922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 rot="20551815">
            <a:off x="3791075" y="29377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993686" y="1379654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 rot="686836">
            <a:off x="3878934" y="4885562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 rot="19691839">
            <a:off x="3506917" y="2438257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40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419777" y="117658"/>
            <a:ext cx="2746417" cy="1332614"/>
            <a:chOff x="913991" y="496609"/>
            <a:chExt cx="2746417" cy="1332614"/>
          </a:xfrm>
        </p:grpSpPr>
        <p:pic>
          <p:nvPicPr>
            <p:cNvPr id="32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6 . 8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Ovál 34"/>
          <p:cNvSpPr/>
          <p:nvPr/>
        </p:nvSpPr>
        <p:spPr>
          <a:xfrm rot="379190">
            <a:off x="3953178" y="1335873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 rot="19691839">
            <a:off x="4775647" y="4234394"/>
            <a:ext cx="859040" cy="115212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49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37" name="Skupina 36"/>
          <p:cNvGrpSpPr/>
          <p:nvPr/>
        </p:nvGrpSpPr>
        <p:grpSpPr>
          <a:xfrm flipH="1">
            <a:off x="-84525" y="2640710"/>
            <a:ext cx="2746417" cy="1332614"/>
            <a:chOff x="913991" y="496609"/>
            <a:chExt cx="2746417" cy="1332614"/>
          </a:xfrm>
        </p:grpSpPr>
        <p:pic>
          <p:nvPicPr>
            <p:cNvPr id="38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ovéPole 38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6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6523598" y="5319440"/>
            <a:ext cx="2746417" cy="1332614"/>
            <a:chOff x="913991" y="496609"/>
            <a:chExt cx="2746417" cy="1332614"/>
          </a:xfrm>
        </p:grpSpPr>
        <p:pic>
          <p:nvPicPr>
            <p:cNvPr id="41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ovéPole 41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7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6533698" y="4117215"/>
            <a:ext cx="2746417" cy="1332614"/>
            <a:chOff x="913991" y="496609"/>
            <a:chExt cx="2746417" cy="1332614"/>
          </a:xfrm>
        </p:grpSpPr>
        <p:pic>
          <p:nvPicPr>
            <p:cNvPr id="44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ovéPole 44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9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43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/>
          <p:cNvSpPr/>
          <p:nvPr/>
        </p:nvSpPr>
        <p:spPr>
          <a:xfrm rot="19846172">
            <a:off x="3563110" y="3650553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64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 flipH="1">
            <a:off x="-95084" y="3960635"/>
            <a:ext cx="2746417" cy="1332614"/>
            <a:chOff x="913991" y="496609"/>
            <a:chExt cx="2746417" cy="1332614"/>
          </a:xfrm>
        </p:grpSpPr>
        <p:pic>
          <p:nvPicPr>
            <p:cNvPr id="3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Ovál 6"/>
          <p:cNvSpPr/>
          <p:nvPr/>
        </p:nvSpPr>
        <p:spPr>
          <a:xfrm rot="1152003">
            <a:off x="4914447" y="28819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 rot="19691839">
            <a:off x="4727472" y="5675400"/>
            <a:ext cx="859040" cy="1152128"/>
          </a:xfrm>
          <a:prstGeom prst="ellipse">
            <a:avLst/>
          </a:pr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63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 flipH="1">
            <a:off x="-4" y="1234181"/>
            <a:ext cx="2746417" cy="1332614"/>
            <a:chOff x="913991" y="496609"/>
            <a:chExt cx="2746417" cy="1332614"/>
          </a:xfrm>
        </p:grpSpPr>
        <p:pic>
          <p:nvPicPr>
            <p:cNvPr id="12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4 . 8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513135" y="2798230"/>
            <a:ext cx="2746417" cy="1332614"/>
            <a:chOff x="913991" y="496609"/>
            <a:chExt cx="2746417" cy="1332614"/>
          </a:xfrm>
        </p:grpSpPr>
        <p:pic>
          <p:nvPicPr>
            <p:cNvPr id="15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3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H="1">
            <a:off x="-108520" y="-36884"/>
            <a:ext cx="2746417" cy="1332614"/>
            <a:chOff x="913991" y="496609"/>
            <a:chExt cx="2746417" cy="1332614"/>
          </a:xfrm>
        </p:grpSpPr>
        <p:pic>
          <p:nvPicPr>
            <p:cNvPr id="18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8 . 5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 flipH="1">
            <a:off x="-131261" y="5307991"/>
            <a:ext cx="2746417" cy="1332614"/>
            <a:chOff x="913991" y="496609"/>
            <a:chExt cx="2746417" cy="1332614"/>
          </a:xfrm>
        </p:grpSpPr>
        <p:pic>
          <p:nvPicPr>
            <p:cNvPr id="21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6513134" y="1450272"/>
            <a:ext cx="2746417" cy="1332614"/>
            <a:chOff x="913991" y="496609"/>
            <a:chExt cx="2746417" cy="1332614"/>
          </a:xfrm>
        </p:grpSpPr>
        <p:pic>
          <p:nvPicPr>
            <p:cNvPr id="24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8 . 9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Ovál 25"/>
          <p:cNvSpPr/>
          <p:nvPr/>
        </p:nvSpPr>
        <p:spPr>
          <a:xfrm rot="1920287">
            <a:off x="4753663" y="2899922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 rot="20551815">
            <a:off x="3791075" y="29377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993686" y="1379654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 rot="686836">
            <a:off x="3878934" y="4885562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 rot="19691839">
            <a:off x="3506917" y="2438257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40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419777" y="117658"/>
            <a:ext cx="2746417" cy="1332614"/>
            <a:chOff x="913991" y="496609"/>
            <a:chExt cx="2746417" cy="1332614"/>
          </a:xfrm>
        </p:grpSpPr>
        <p:pic>
          <p:nvPicPr>
            <p:cNvPr id="32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/>
                  </a:solidFill>
                </a:rPr>
                <a:t>6 . 8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Ovál 34"/>
          <p:cNvSpPr/>
          <p:nvPr/>
        </p:nvSpPr>
        <p:spPr>
          <a:xfrm rot="379190">
            <a:off x="3953178" y="1335873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 rot="19691839">
            <a:off x="4775647" y="4234394"/>
            <a:ext cx="859040" cy="1152128"/>
          </a:xfrm>
          <a:prstGeom prst="ellipse">
            <a:avLst/>
          </a:prstGeom>
          <a:blipFill>
            <a:blip r:embed="rId3">
              <a:grayscl/>
            </a:blip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49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37" name="Skupina 36"/>
          <p:cNvGrpSpPr/>
          <p:nvPr/>
        </p:nvGrpSpPr>
        <p:grpSpPr>
          <a:xfrm flipH="1">
            <a:off x="-84525" y="2640710"/>
            <a:ext cx="2746417" cy="1332614"/>
            <a:chOff x="913991" y="496609"/>
            <a:chExt cx="2746417" cy="1332614"/>
          </a:xfrm>
        </p:grpSpPr>
        <p:pic>
          <p:nvPicPr>
            <p:cNvPr id="38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ovéPole 38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6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6523598" y="5319440"/>
            <a:ext cx="2746417" cy="1332614"/>
            <a:chOff x="913991" y="496609"/>
            <a:chExt cx="2746417" cy="1332614"/>
          </a:xfrm>
        </p:grpSpPr>
        <p:pic>
          <p:nvPicPr>
            <p:cNvPr id="41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ovéPole 41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7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6533698" y="4117215"/>
            <a:ext cx="2746417" cy="1332614"/>
            <a:chOff x="913991" y="496609"/>
            <a:chExt cx="2746417" cy="1332614"/>
          </a:xfrm>
        </p:grpSpPr>
        <p:pic>
          <p:nvPicPr>
            <p:cNvPr id="44" name="Picture 2" descr="C:\Users\Mamka\AppData\Local\Microsoft\Windows\Temporary Internet Files\Content.IE5\ZTMU84HT\MC900083912[1].wmf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991" y="496609"/>
              <a:ext cx="2746417" cy="13326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ovéPole 44"/>
            <p:cNvSpPr txBox="1"/>
            <p:nvPr/>
          </p:nvSpPr>
          <p:spPr>
            <a:xfrm>
              <a:off x="1349825" y="712700"/>
              <a:ext cx="7152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>
                  <a:solidFill>
                    <a:schemeClr val="bg1"/>
                  </a:solidFill>
                </a:rPr>
                <a:t>7</a:t>
              </a:r>
              <a:r>
                <a:rPr lang="cs-CZ" sz="2400" b="1" dirty="0" smtClean="0">
                  <a:solidFill>
                    <a:schemeClr val="bg1"/>
                  </a:solidFill>
                </a:rPr>
                <a:t> . 9</a:t>
              </a:r>
              <a:endParaRPr lang="cs-CZ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3693363" y="6517494"/>
            <a:ext cx="8146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K vytisknutí.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77171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88" y="-34611"/>
            <a:ext cx="9543616" cy="689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381221" y="1845981"/>
            <a:ext cx="3423027" cy="2022618"/>
            <a:chOff x="3381221" y="1845981"/>
            <a:chExt cx="3423027" cy="2022618"/>
          </a:xfrm>
        </p:grpSpPr>
        <p:pic>
          <p:nvPicPr>
            <p:cNvPr id="2053" name="Picture 5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1845981"/>
              <a:ext cx="1872208" cy="1497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3381221" y="2852936"/>
              <a:ext cx="237097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b="1" dirty="0" smtClean="0">
                  <a:solidFill>
                    <a:srgbClr val="FF0000"/>
                  </a:solidFill>
                </a:rPr>
                <a:t>KONEC</a:t>
              </a:r>
              <a:endParaRPr lang="cs-CZ" sz="60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173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99439" y="1879262"/>
            <a:ext cx="7795758" cy="2870677"/>
            <a:chOff x="-24444" y="908720"/>
            <a:chExt cx="7795758" cy="2870677"/>
          </a:xfrm>
        </p:grpSpPr>
        <p:sp>
          <p:nvSpPr>
            <p:cNvPr id="2" name="Obdélník 1"/>
            <p:cNvSpPr/>
            <p:nvPr/>
          </p:nvSpPr>
          <p:spPr>
            <a:xfrm>
              <a:off x="874" y="908720"/>
              <a:ext cx="777044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1200" dirty="0" smtClean="0"/>
                <a:t>KUKAČKA (fotografie)</a:t>
              </a:r>
              <a:endParaRPr lang="cs-CZ" sz="1200" dirty="0" smtClean="0">
                <a:hlinkClick r:id="rId2"/>
              </a:endParaRPr>
            </a:p>
            <a:p>
              <a:r>
                <a:rPr lang="cs-CZ" sz="1200" dirty="0" smtClean="0">
                  <a:hlinkClick r:id="rId2"/>
                </a:rPr>
                <a:t>http</a:t>
              </a:r>
              <a:r>
                <a:rPr lang="cs-CZ" sz="1200" dirty="0">
                  <a:hlinkClick r:id="rId2"/>
                </a:rPr>
                <a:t>://upload.wikimedia.org/wikipedia/commons/thumb/4/4f/Kuckuck_%28Cuculus_canorus%29_by_Tim_Peukert.jpg/800px-Kuckuck_%</a:t>
              </a:r>
              <a:r>
                <a:rPr lang="cs-CZ" sz="1200" dirty="0" smtClean="0">
                  <a:hlinkClick r:id="rId2"/>
                </a:rPr>
                <a:t>28Cuculus_canorus%29_by_Tim_Peukert.jpg</a:t>
              </a:r>
              <a:endParaRPr lang="cs-CZ" sz="1200" dirty="0" smtClean="0"/>
            </a:p>
          </p:txBody>
        </p:sp>
        <p:sp>
          <p:nvSpPr>
            <p:cNvPr id="3" name="Obdélník 2"/>
            <p:cNvSpPr/>
            <p:nvPr/>
          </p:nvSpPr>
          <p:spPr>
            <a:xfrm>
              <a:off x="0" y="2852936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cs-CZ" sz="1200" dirty="0">
                  <a:hlinkClick r:id="rId3"/>
                </a:rPr>
                <a:t>http://</a:t>
              </a:r>
              <a:r>
                <a:rPr lang="cs-CZ" sz="1200" dirty="0" smtClean="0">
                  <a:hlinkClick r:id="rId3"/>
                </a:rPr>
                <a:t>www.zsmarianske.cz/ekostranky/malyokruh/koruna/kukacka1.JPG</a:t>
              </a:r>
              <a:endParaRPr lang="cs-CZ" sz="1200" dirty="0" smtClean="0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874" y="3317732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cs-CZ" sz="1200" dirty="0">
                  <a:hlinkClick r:id="rId4"/>
                </a:rPr>
                <a:t>http://</a:t>
              </a:r>
              <a:r>
                <a:rPr lang="cs-CZ" sz="1200" dirty="0" smtClean="0">
                  <a:hlinkClick r:id="rId4"/>
                </a:rPr>
                <a:t>www.zsmarianske.cz/ekostranky/malyokruh/koruna/kukacka2.JPG</a:t>
              </a:r>
              <a:endParaRPr lang="cs-CZ" sz="1200" dirty="0" smtClean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0" y="1705942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cs-CZ" sz="1200" dirty="0">
                  <a:hlinkClick r:id="rId5"/>
                </a:rPr>
                <a:t>http://</a:t>
              </a:r>
              <a:r>
                <a:rPr lang="cs-CZ" sz="1200" dirty="0" smtClean="0">
                  <a:hlinkClick r:id="rId5"/>
                </a:rPr>
                <a:t>upload.wikimedia.org/wikipedia/commons/2/29/Cowbird_egg.JPG</a:t>
              </a:r>
              <a:endParaRPr lang="cs-CZ" sz="1200" dirty="0" smtClean="0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-24444" y="2274193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cs-CZ" sz="1200" dirty="0">
                  <a:hlinkClick r:id="rId6"/>
                </a:rPr>
                <a:t>http://</a:t>
              </a:r>
              <a:r>
                <a:rPr lang="cs-CZ" sz="1200" dirty="0" smtClean="0">
                  <a:hlinkClick r:id="rId6"/>
                </a:rPr>
                <a:t>upload.wikimedia.org/wikipedia/commons/thumb/5/5c/Reed_warbler_cuckoo.jpg/220px-Reed_warbler_cuckoo.jpg</a:t>
              </a:r>
              <a:endParaRPr lang="cs-CZ" sz="1200" dirty="0" smtClean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4142876" y="980728"/>
            <a:ext cx="858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827584" y="520471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www.tvojweb.istudio.sk/pozadia/oblaky.jpg</a:t>
            </a:r>
            <a:endParaRPr lang="cs-CZ" sz="1200" dirty="0" smtClean="0"/>
          </a:p>
          <a:p>
            <a:r>
              <a:rPr lang="cs-CZ" sz="1200" dirty="0" smtClean="0"/>
              <a:t>obloha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899592" y="5635990"/>
            <a:ext cx="2956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www.tvojweb.istudio.sk/gify/bird2.gif</a:t>
            </a:r>
            <a:endParaRPr lang="cs-CZ" sz="1200" dirty="0" smtClean="0"/>
          </a:p>
          <a:p>
            <a:r>
              <a:rPr lang="cs-CZ" sz="1200" dirty="0" smtClean="0"/>
              <a:t>pták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30346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899592" y="208814"/>
            <a:ext cx="7920880" cy="6249588"/>
            <a:chOff x="-26194" y="87712"/>
            <a:chExt cx="4609383" cy="6249588"/>
          </a:xfrm>
        </p:grpSpPr>
        <p:grpSp>
          <p:nvGrpSpPr>
            <p:cNvPr id="12" name="Skupina 11"/>
            <p:cNvGrpSpPr/>
            <p:nvPr/>
          </p:nvGrpSpPr>
          <p:grpSpPr>
            <a:xfrm>
              <a:off x="-26194" y="87712"/>
              <a:ext cx="4609383" cy="5721330"/>
              <a:chOff x="-32448" y="439877"/>
              <a:chExt cx="4609383" cy="5721330"/>
            </a:xfrm>
          </p:grpSpPr>
          <p:sp>
            <p:nvSpPr>
              <p:cNvPr id="2" name="Obdélník 1"/>
              <p:cNvSpPr/>
              <p:nvPr/>
            </p:nvSpPr>
            <p:spPr>
              <a:xfrm>
                <a:off x="-20430" y="2341073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2"/>
                  </a:rPr>
                  <a:t>http://</a:t>
                </a:r>
                <a:r>
                  <a:rPr lang="cs-CZ" sz="1200" dirty="0" smtClean="0">
                    <a:hlinkClick r:id="rId2"/>
                  </a:rPr>
                  <a:t>grovit.cz/ZABAVNY_majka57/GIF/kvetiny_ostatni/trava_listi_stromy/35.gif</a:t>
                </a:r>
                <a:endParaRPr lang="cs-CZ" sz="1200" dirty="0" smtClean="0"/>
              </a:p>
              <a:p>
                <a:r>
                  <a:rPr lang="cs-CZ" sz="1200" dirty="0" smtClean="0"/>
                  <a:t>kapradina</a:t>
                </a:r>
                <a:endParaRPr lang="cs-CZ" sz="1200" dirty="0"/>
              </a:p>
            </p:txBody>
          </p:sp>
          <p:sp>
            <p:nvSpPr>
              <p:cNvPr id="3" name="Obdélník 2"/>
              <p:cNvSpPr/>
              <p:nvPr/>
            </p:nvSpPr>
            <p:spPr>
              <a:xfrm>
                <a:off x="4157" y="3670377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3"/>
                  </a:rPr>
                  <a:t>http://</a:t>
                </a:r>
                <a:r>
                  <a:rPr lang="cs-CZ" sz="1200" dirty="0" smtClean="0">
                    <a:hlinkClick r:id="rId3"/>
                  </a:rPr>
                  <a:t>grovit.cz/ZABAVNY_majka57/GIF/kvetiny_ostatni/trava_listi_stromy/39.gif</a:t>
                </a:r>
                <a:endParaRPr lang="cs-CZ" sz="1200" dirty="0" smtClean="0"/>
              </a:p>
              <a:p>
                <a:r>
                  <a:rPr lang="cs-CZ" sz="1200" dirty="0"/>
                  <a:t>s</a:t>
                </a:r>
                <a:r>
                  <a:rPr lang="cs-CZ" sz="1200" dirty="0" smtClean="0"/>
                  <a:t>trom velký</a:t>
                </a:r>
                <a:endParaRPr lang="cs-CZ" sz="1200" dirty="0"/>
              </a:p>
            </p:txBody>
          </p:sp>
          <p:sp>
            <p:nvSpPr>
              <p:cNvPr id="4" name="Obdélník 3"/>
              <p:cNvSpPr/>
              <p:nvPr/>
            </p:nvSpPr>
            <p:spPr>
              <a:xfrm>
                <a:off x="4935" y="3024046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4"/>
                  </a:rPr>
                  <a:t>http://</a:t>
                </a:r>
                <a:r>
                  <a:rPr lang="cs-CZ" sz="1200" dirty="0" smtClean="0">
                    <a:hlinkClick r:id="rId4"/>
                  </a:rPr>
                  <a:t>grovit.cz/ZABAVNY_majka57/GIF/kvetiny_ostatni/trava_listi_stromy/41.png</a:t>
                </a:r>
                <a:endParaRPr lang="cs-CZ" sz="1200" dirty="0" smtClean="0"/>
              </a:p>
              <a:p>
                <a:r>
                  <a:rPr lang="cs-CZ" sz="1200" dirty="0"/>
                  <a:t>s</a:t>
                </a:r>
                <a:r>
                  <a:rPr lang="cs-CZ" sz="1200" dirty="0" smtClean="0"/>
                  <a:t>trom malý</a:t>
                </a:r>
                <a:endParaRPr lang="cs-CZ" sz="1200" dirty="0"/>
              </a:p>
            </p:txBody>
          </p:sp>
          <p:sp>
            <p:nvSpPr>
              <p:cNvPr id="5" name="Obdélník 4"/>
              <p:cNvSpPr/>
              <p:nvPr/>
            </p:nvSpPr>
            <p:spPr>
              <a:xfrm>
                <a:off x="-22578" y="439877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5"/>
                  </a:rPr>
                  <a:t>http://</a:t>
                </a:r>
                <a:r>
                  <a:rPr lang="cs-CZ" sz="1200" dirty="0" smtClean="0">
                    <a:hlinkClick r:id="rId5"/>
                  </a:rPr>
                  <a:t>grovit.cz/ZABAVNY_majka57/GIF/kvetiny_ostatni/trava_listi_stromy/6.png</a:t>
                </a:r>
                <a:endParaRPr lang="cs-CZ" sz="1200" dirty="0" smtClean="0"/>
              </a:p>
              <a:p>
                <a:r>
                  <a:rPr lang="cs-CZ" sz="1200" dirty="0" smtClean="0"/>
                  <a:t>keř</a:t>
                </a:r>
                <a:endParaRPr lang="cs-CZ" sz="1200" dirty="0"/>
              </a:p>
            </p:txBody>
          </p:sp>
          <p:sp>
            <p:nvSpPr>
              <p:cNvPr id="6" name="Obdélník 5"/>
              <p:cNvSpPr/>
              <p:nvPr/>
            </p:nvSpPr>
            <p:spPr>
              <a:xfrm>
                <a:off x="-27513" y="1048411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6"/>
                  </a:rPr>
                  <a:t>http://</a:t>
                </a:r>
                <a:r>
                  <a:rPr lang="cs-CZ" sz="1200" dirty="0" smtClean="0">
                    <a:hlinkClick r:id="rId6"/>
                  </a:rPr>
                  <a:t>grovit.cz/ZABAVNY_majka57/GIF/kvetiny_ostatni/trava_listi_stromy/8.png</a:t>
                </a:r>
                <a:endParaRPr lang="cs-CZ" sz="1200" dirty="0" smtClean="0"/>
              </a:p>
              <a:p>
                <a:r>
                  <a:rPr lang="cs-CZ" sz="1200" dirty="0" smtClean="0"/>
                  <a:t>tráva</a:t>
                </a:r>
                <a:endParaRPr lang="cs-CZ" sz="1200" dirty="0"/>
              </a:p>
            </p:txBody>
          </p:sp>
          <p:sp>
            <p:nvSpPr>
              <p:cNvPr id="7" name="Obdélník 6"/>
              <p:cNvSpPr/>
              <p:nvPr/>
            </p:nvSpPr>
            <p:spPr>
              <a:xfrm>
                <a:off x="-13865" y="1694742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7"/>
                  </a:rPr>
                  <a:t>http://</a:t>
                </a:r>
                <a:r>
                  <a:rPr lang="cs-CZ" sz="1200" dirty="0" smtClean="0">
                    <a:hlinkClick r:id="rId7"/>
                  </a:rPr>
                  <a:t>grovit.cz/ZABAVNY_majka57/GIF/kvetiny_ostatni/trava_listi_stromy/9.png</a:t>
                </a:r>
                <a:endParaRPr lang="cs-CZ" sz="1200" dirty="0" smtClean="0"/>
              </a:p>
              <a:p>
                <a:r>
                  <a:rPr lang="cs-CZ" sz="1200" dirty="0" smtClean="0"/>
                  <a:t>trs trávy</a:t>
                </a:r>
                <a:endParaRPr lang="cs-CZ" sz="1200" dirty="0"/>
              </a:p>
            </p:txBody>
          </p:sp>
          <p:sp>
            <p:nvSpPr>
              <p:cNvPr id="8" name="Obdélník 7"/>
              <p:cNvSpPr/>
              <p:nvPr/>
            </p:nvSpPr>
            <p:spPr>
              <a:xfrm>
                <a:off x="-32448" y="5699542"/>
                <a:ext cx="300479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1200" dirty="0">
                    <a:hlinkClick r:id="rId8"/>
                  </a:rPr>
                  <a:t>http://</a:t>
                </a:r>
                <a:r>
                  <a:rPr lang="cs-CZ" sz="1200" dirty="0" smtClean="0">
                    <a:hlinkClick r:id="rId8"/>
                  </a:rPr>
                  <a:t>www.tvojweb.istudio.sk/gify/butter.gif</a:t>
                </a:r>
                <a:endParaRPr lang="cs-CZ" sz="1200" dirty="0" smtClean="0"/>
              </a:p>
              <a:p>
                <a:r>
                  <a:rPr lang="cs-CZ" sz="1200" dirty="0" smtClean="0"/>
                  <a:t>motýl</a:t>
                </a:r>
                <a:endParaRPr lang="cs-CZ" sz="1200" dirty="0"/>
              </a:p>
            </p:txBody>
          </p:sp>
          <p:sp>
            <p:nvSpPr>
              <p:cNvPr id="9" name="Obdélník 8"/>
              <p:cNvSpPr/>
              <p:nvPr/>
            </p:nvSpPr>
            <p:spPr>
              <a:xfrm>
                <a:off x="-448" y="4314547"/>
                <a:ext cx="4572000" cy="46166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9"/>
                  </a:rPr>
                  <a:t>http://</a:t>
                </a:r>
                <a:r>
                  <a:rPr lang="cs-CZ" sz="1200" dirty="0" smtClean="0">
                    <a:hlinkClick r:id="rId9"/>
                  </a:rPr>
                  <a:t>grovit.cz/ZABAVNY_majka57/GIF/ptaci/ptaci1/15.gif</a:t>
                </a:r>
                <a:endParaRPr lang="cs-CZ" sz="1200" dirty="0" smtClean="0"/>
              </a:p>
              <a:p>
                <a:r>
                  <a:rPr lang="cs-CZ" sz="1200" dirty="0" smtClean="0"/>
                  <a:t>pták</a:t>
                </a:r>
                <a:endParaRPr lang="cs-CZ" sz="1200" dirty="0"/>
              </a:p>
            </p:txBody>
          </p:sp>
          <p:sp>
            <p:nvSpPr>
              <p:cNvPr id="10" name="Obdélník 9"/>
              <p:cNvSpPr/>
              <p:nvPr/>
            </p:nvSpPr>
            <p:spPr>
              <a:xfrm>
                <a:off x="-32448" y="4776212"/>
                <a:ext cx="4572000" cy="46166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10"/>
                  </a:rPr>
                  <a:t>http://</a:t>
                </a:r>
                <a:r>
                  <a:rPr lang="cs-CZ" sz="1200" dirty="0" smtClean="0">
                    <a:hlinkClick r:id="rId10"/>
                  </a:rPr>
                  <a:t>grovit.cz/ZABAVNY_majka57/GIF/ptaci/ptaci1/14.gif</a:t>
                </a:r>
                <a:endParaRPr lang="cs-CZ" sz="1200" dirty="0" smtClean="0"/>
              </a:p>
              <a:p>
                <a:r>
                  <a:rPr lang="cs-CZ" sz="1200" dirty="0" smtClean="0"/>
                  <a:t>pták</a:t>
                </a:r>
                <a:endParaRPr lang="cs-CZ" sz="1200" dirty="0"/>
              </a:p>
            </p:txBody>
          </p:sp>
          <p:sp>
            <p:nvSpPr>
              <p:cNvPr id="11" name="Obdélník 10"/>
              <p:cNvSpPr/>
              <p:nvPr/>
            </p:nvSpPr>
            <p:spPr>
              <a:xfrm>
                <a:off x="-27513" y="5237877"/>
                <a:ext cx="4572000" cy="46166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cs-CZ" sz="1200" dirty="0">
                    <a:hlinkClick r:id="rId11"/>
                  </a:rPr>
                  <a:t>http://</a:t>
                </a:r>
                <a:r>
                  <a:rPr lang="cs-CZ" sz="1200" dirty="0" smtClean="0">
                    <a:hlinkClick r:id="rId11"/>
                  </a:rPr>
                  <a:t>grovit.cz/ZABAVNY_majka57/GIF/ptaci/ptaci1/ptaci37.gif</a:t>
                </a:r>
                <a:endParaRPr lang="cs-CZ" sz="1200" dirty="0" smtClean="0"/>
              </a:p>
              <a:p>
                <a:r>
                  <a:rPr lang="cs-CZ" sz="1200" dirty="0"/>
                  <a:t>d</a:t>
                </a:r>
                <a:r>
                  <a:rPr lang="cs-CZ" sz="1200" dirty="0" smtClean="0"/>
                  <a:t>vojice ptáků</a:t>
                </a:r>
                <a:endParaRPr lang="cs-CZ" sz="1200" dirty="0"/>
              </a:p>
            </p:txBody>
          </p:sp>
        </p:grpSp>
        <p:pic>
          <p:nvPicPr>
            <p:cNvPr id="1026" name="Picture 2" descr="C:\Users\Mamka\AppData\Local\Microsoft\Windows\Temporary Internet Files\Content.IE5\BDZ2CZTV\MC900083912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021288"/>
              <a:ext cx="651277" cy="3160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767212" y="6009086"/>
              <a:ext cx="34560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 smtClean="0"/>
                <a:t>Kukačka (obrázek) – klipart z galerie Microsoft Office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9283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812</Words>
  <Application>Microsoft Office PowerPoint</Application>
  <PresentationFormat>Předvádění na obrazovce (4:3)</PresentationFormat>
  <Paragraphs>232</Paragraphs>
  <Slides>28</Slides>
  <Notes>20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Mamka</dc:creator>
  <cp:lastModifiedBy>Mamka</cp:lastModifiedBy>
  <cp:revision>71</cp:revision>
  <dcterms:created xsi:type="dcterms:W3CDTF">2012-04-25T13:37:40Z</dcterms:created>
  <dcterms:modified xsi:type="dcterms:W3CDTF">2012-06-18T15:13:35Z</dcterms:modified>
</cp:coreProperties>
</file>