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83" r:id="rId3"/>
    <p:sldId id="284" r:id="rId4"/>
    <p:sldId id="291" r:id="rId5"/>
    <p:sldId id="285" r:id="rId6"/>
    <p:sldId id="292" r:id="rId7"/>
    <p:sldId id="293" r:id="rId8"/>
    <p:sldId id="288" r:id="rId9"/>
    <p:sldId id="290" r:id="rId10"/>
    <p:sldId id="294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66FF"/>
    <a:srgbClr val="0000FF"/>
    <a:srgbClr val="D4602C"/>
    <a:srgbClr val="CC00CC"/>
    <a:srgbClr val="FF99CC"/>
    <a:srgbClr val="00CCFF"/>
    <a:srgbClr val="99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3929066"/>
            <a:ext cx="800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8. ročník, výklad učiva válec, popis a síť válce. Žáci pracují v sešitech a pracovních listech (snímek 8)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28564" y="428604"/>
            <a:ext cx="8715436" cy="2471791"/>
            <a:chOff x="285721" y="500063"/>
            <a:chExt cx="8715436" cy="2471791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p</a:t>
              </a:r>
              <a:r>
                <a:rPr lang="cs-CZ" b="1" smtClean="0"/>
                <a:t>opis a síť válce </a:t>
              </a:r>
            </a:p>
            <a:p>
              <a:r>
                <a:rPr lang="cs-CZ" b="1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VY_42_INOVACE_09/IV. SADA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b="1" dirty="0" smtClean="0"/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2928926" y="2571744"/>
              <a:ext cx="271464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err="1" smtClean="0"/>
              <a:t>VÁlEC</a:t>
            </a:r>
            <a:endParaRPr lang="cs-CZ" sz="3200" b="1" cap="all" dirty="0"/>
          </a:p>
        </p:txBody>
      </p:sp>
      <p:sp>
        <p:nvSpPr>
          <p:cNvPr id="28" name="Vývojový diagram: magnetický disk 27"/>
          <p:cNvSpPr/>
          <p:nvPr/>
        </p:nvSpPr>
        <p:spPr>
          <a:xfrm>
            <a:off x="1785918" y="1714488"/>
            <a:ext cx="3500462" cy="378621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40"/>
          <p:cNvGrpSpPr/>
          <p:nvPr/>
        </p:nvGrpSpPr>
        <p:grpSpPr>
          <a:xfrm rot="2700000">
            <a:off x="3438000" y="2261197"/>
            <a:ext cx="216000" cy="216000"/>
            <a:chOff x="3438000" y="2261197"/>
            <a:chExt cx="216000" cy="216000"/>
          </a:xfrm>
        </p:grpSpPr>
        <p:cxnSp>
          <p:nvCxnSpPr>
            <p:cNvPr id="38" name="Přímá spojovací čára 37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Elipsa 42"/>
          <p:cNvSpPr/>
          <p:nvPr/>
        </p:nvSpPr>
        <p:spPr>
          <a:xfrm>
            <a:off x="1785918" y="4214818"/>
            <a:ext cx="3500462" cy="1285884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50"/>
          <p:cNvGrpSpPr/>
          <p:nvPr/>
        </p:nvGrpSpPr>
        <p:grpSpPr>
          <a:xfrm rot="2700000">
            <a:off x="3452400" y="4759200"/>
            <a:ext cx="216000" cy="216000"/>
            <a:chOff x="3438000" y="2261197"/>
            <a:chExt cx="216000" cy="216000"/>
          </a:xfrm>
        </p:grpSpPr>
        <p:cxnSp>
          <p:nvCxnSpPr>
            <p:cNvPr id="52" name="Přímá spojovací čára 51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err="1" smtClean="0"/>
              <a:t>VÁlEC</a:t>
            </a:r>
            <a:endParaRPr lang="cs-CZ" sz="3200" b="1" cap="all" dirty="0"/>
          </a:p>
        </p:txBody>
      </p:sp>
      <p:sp>
        <p:nvSpPr>
          <p:cNvPr id="28" name="Vývojový diagram: magnetický disk 27"/>
          <p:cNvSpPr/>
          <p:nvPr/>
        </p:nvSpPr>
        <p:spPr>
          <a:xfrm>
            <a:off x="1785918" y="1714488"/>
            <a:ext cx="3500462" cy="378621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40"/>
          <p:cNvGrpSpPr/>
          <p:nvPr/>
        </p:nvGrpSpPr>
        <p:grpSpPr>
          <a:xfrm rot="2700000">
            <a:off x="3438000" y="2261197"/>
            <a:ext cx="216000" cy="216000"/>
            <a:chOff x="3438000" y="2261197"/>
            <a:chExt cx="216000" cy="216000"/>
          </a:xfrm>
        </p:grpSpPr>
        <p:cxnSp>
          <p:nvCxnSpPr>
            <p:cNvPr id="38" name="Přímá spojovací čára 37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Elipsa 42"/>
          <p:cNvSpPr/>
          <p:nvPr/>
        </p:nvSpPr>
        <p:spPr>
          <a:xfrm>
            <a:off x="1785918" y="4214818"/>
            <a:ext cx="3500462" cy="1285884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ovací čára 45"/>
          <p:cNvCxnSpPr/>
          <p:nvPr/>
        </p:nvCxnSpPr>
        <p:spPr>
          <a:xfrm rot="16200000" flipH="1">
            <a:off x="2308109" y="3594000"/>
            <a:ext cx="2500091" cy="27427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endCxn id="43" idx="6"/>
          </p:cNvCxnSpPr>
          <p:nvPr/>
        </p:nvCxnSpPr>
        <p:spPr>
          <a:xfrm>
            <a:off x="3571868" y="4857760"/>
            <a:ext cx="1714512" cy="158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50"/>
          <p:cNvGrpSpPr/>
          <p:nvPr/>
        </p:nvGrpSpPr>
        <p:grpSpPr>
          <a:xfrm rot="2700000">
            <a:off x="3452400" y="4759200"/>
            <a:ext cx="216000" cy="216000"/>
            <a:chOff x="3438000" y="2261197"/>
            <a:chExt cx="216000" cy="216000"/>
          </a:xfrm>
        </p:grpSpPr>
        <p:cxnSp>
          <p:nvCxnSpPr>
            <p:cNvPr id="52" name="Přímá spojovací čára 51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3071802" y="328612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071934" y="435769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err="1" smtClean="0"/>
              <a:t>VÁlEC</a:t>
            </a:r>
            <a:endParaRPr lang="cs-CZ" sz="3200" b="1" cap="all" dirty="0"/>
          </a:p>
        </p:txBody>
      </p:sp>
      <p:sp>
        <p:nvSpPr>
          <p:cNvPr id="28" name="Vývojový diagram: magnetický disk 27"/>
          <p:cNvSpPr/>
          <p:nvPr/>
        </p:nvSpPr>
        <p:spPr>
          <a:xfrm>
            <a:off x="1785918" y="1714488"/>
            <a:ext cx="3500462" cy="378621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40"/>
          <p:cNvGrpSpPr/>
          <p:nvPr/>
        </p:nvGrpSpPr>
        <p:grpSpPr>
          <a:xfrm rot="2700000">
            <a:off x="3438000" y="2261197"/>
            <a:ext cx="216000" cy="216000"/>
            <a:chOff x="3438000" y="2261197"/>
            <a:chExt cx="216000" cy="216000"/>
          </a:xfrm>
        </p:grpSpPr>
        <p:cxnSp>
          <p:nvCxnSpPr>
            <p:cNvPr id="38" name="Přímá spojovací čára 37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Elipsa 42"/>
          <p:cNvSpPr/>
          <p:nvPr/>
        </p:nvSpPr>
        <p:spPr>
          <a:xfrm>
            <a:off x="1785918" y="4214818"/>
            <a:ext cx="3500462" cy="1285884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ovací čára 45"/>
          <p:cNvCxnSpPr/>
          <p:nvPr/>
        </p:nvCxnSpPr>
        <p:spPr>
          <a:xfrm rot="16200000" flipH="1">
            <a:off x="2308109" y="3594000"/>
            <a:ext cx="2500091" cy="27427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endCxn id="43" idx="6"/>
          </p:cNvCxnSpPr>
          <p:nvPr/>
        </p:nvCxnSpPr>
        <p:spPr>
          <a:xfrm>
            <a:off x="3571868" y="4857760"/>
            <a:ext cx="1714512" cy="158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50"/>
          <p:cNvGrpSpPr/>
          <p:nvPr/>
        </p:nvGrpSpPr>
        <p:grpSpPr>
          <a:xfrm rot="2700000">
            <a:off x="3452400" y="4759200"/>
            <a:ext cx="216000" cy="216000"/>
            <a:chOff x="3438000" y="2261197"/>
            <a:chExt cx="216000" cy="216000"/>
          </a:xfrm>
        </p:grpSpPr>
        <p:cxnSp>
          <p:nvCxnSpPr>
            <p:cNvPr id="52" name="Přímá spojovací čára 51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3071802" y="328612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071934" y="435769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Čárový popisek 1 16"/>
          <p:cNvSpPr/>
          <p:nvPr/>
        </p:nvSpPr>
        <p:spPr>
          <a:xfrm>
            <a:off x="6084000" y="1080000"/>
            <a:ext cx="2286016" cy="571504"/>
          </a:xfrm>
          <a:prstGeom prst="borderCallout1">
            <a:avLst>
              <a:gd name="adj1" fmla="val 47137"/>
              <a:gd name="adj2" fmla="val 54"/>
              <a:gd name="adj3" fmla="val 177016"/>
              <a:gd name="adj4" fmla="val -65430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Čárový popisek 1 17"/>
          <p:cNvSpPr/>
          <p:nvPr/>
        </p:nvSpPr>
        <p:spPr>
          <a:xfrm>
            <a:off x="6084000" y="4860000"/>
            <a:ext cx="2286016" cy="571504"/>
          </a:xfrm>
          <a:prstGeom prst="borderCallout1">
            <a:avLst>
              <a:gd name="adj1" fmla="val 47137"/>
              <a:gd name="adj2" fmla="val 54"/>
              <a:gd name="adj3" fmla="val 50565"/>
              <a:gd name="adj4" fmla="val -75752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6084000" y="2340000"/>
            <a:ext cx="2286016" cy="571504"/>
          </a:xfrm>
          <a:prstGeom prst="borderCallout1">
            <a:avLst>
              <a:gd name="adj1" fmla="val 47137"/>
              <a:gd name="adj2" fmla="val 54"/>
              <a:gd name="adj3" fmla="val 187339"/>
              <a:gd name="adj4" fmla="val -110591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výška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Čárový popisek 1 21"/>
          <p:cNvSpPr/>
          <p:nvPr/>
        </p:nvSpPr>
        <p:spPr>
          <a:xfrm>
            <a:off x="6084000" y="3600000"/>
            <a:ext cx="2286016" cy="571504"/>
          </a:xfrm>
          <a:prstGeom prst="borderCallout1">
            <a:avLst>
              <a:gd name="adj1" fmla="val 47137"/>
              <a:gd name="adj2" fmla="val 54"/>
              <a:gd name="adj3" fmla="val 218307"/>
              <a:gd name="adj4" fmla="val -67366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poloměr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285852" y="642918"/>
            <a:ext cx="4643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Podstavy válce</a:t>
            </a:r>
            <a:endParaRPr lang="cs-CZ" sz="3200" b="1" cap="all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1000100" y="1500174"/>
            <a:ext cx="3499200" cy="3499200"/>
            <a:chOff x="1206000" y="1357298"/>
            <a:chExt cx="3499200" cy="3499200"/>
          </a:xfrm>
          <a:solidFill>
            <a:srgbClr val="FFC000"/>
          </a:solidFill>
        </p:grpSpPr>
        <p:sp>
          <p:nvSpPr>
            <p:cNvPr id="24" name="Elipsa 23"/>
            <p:cNvSpPr>
              <a:spLocks noChangeAspect="1"/>
            </p:cNvSpPr>
            <p:nvPr/>
          </p:nvSpPr>
          <p:spPr>
            <a:xfrm>
              <a:off x="1206000" y="1357298"/>
              <a:ext cx="3499200" cy="3499200"/>
            </a:xfrm>
            <a:prstGeom prst="ellipse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40"/>
            <p:cNvGrpSpPr/>
            <p:nvPr/>
          </p:nvGrpSpPr>
          <p:grpSpPr>
            <a:xfrm rot="2700000">
              <a:off x="2844000" y="3027600"/>
              <a:ext cx="216000" cy="216000"/>
              <a:chOff x="3438000" y="2261197"/>
              <a:chExt cx="216000" cy="216000"/>
            </a:xfrm>
            <a:grpFill/>
          </p:grpSpPr>
          <p:cxnSp>
            <p:nvCxnSpPr>
              <p:cNvPr id="38" name="Přímá spojovací čára 37"/>
              <p:cNvCxnSpPr/>
              <p:nvPr/>
            </p:nvCxnSpPr>
            <p:spPr>
              <a:xfrm rot="5400000">
                <a:off x="3434400" y="2368800"/>
                <a:ext cx="216000" cy="794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39"/>
              <p:cNvCxnSpPr/>
              <p:nvPr/>
            </p:nvCxnSpPr>
            <p:spPr>
              <a:xfrm rot="10800000">
                <a:off x="3438000" y="2357430"/>
                <a:ext cx="216000" cy="794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1" name="Skupina 30"/>
          <p:cNvGrpSpPr/>
          <p:nvPr/>
        </p:nvGrpSpPr>
        <p:grpSpPr>
          <a:xfrm>
            <a:off x="4643438" y="2928934"/>
            <a:ext cx="3499200" cy="3499200"/>
            <a:chOff x="1206000" y="1357298"/>
            <a:chExt cx="3499200" cy="3499200"/>
          </a:xfrm>
          <a:solidFill>
            <a:srgbClr val="FFC000"/>
          </a:solidFill>
        </p:grpSpPr>
        <p:sp>
          <p:nvSpPr>
            <p:cNvPr id="32" name="Elipsa 31"/>
            <p:cNvSpPr>
              <a:spLocks noChangeAspect="1"/>
            </p:cNvSpPr>
            <p:nvPr/>
          </p:nvSpPr>
          <p:spPr>
            <a:xfrm>
              <a:off x="1206000" y="1357298"/>
              <a:ext cx="3499200" cy="3499200"/>
            </a:xfrm>
            <a:prstGeom prst="ellipse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3" name="Skupina 40"/>
            <p:cNvGrpSpPr/>
            <p:nvPr/>
          </p:nvGrpSpPr>
          <p:grpSpPr>
            <a:xfrm rot="2700000">
              <a:off x="2844000" y="3027600"/>
              <a:ext cx="216000" cy="216000"/>
              <a:chOff x="3438000" y="2261197"/>
              <a:chExt cx="216000" cy="216000"/>
            </a:xfrm>
            <a:grpFill/>
          </p:grpSpPr>
          <p:cxnSp>
            <p:nvCxnSpPr>
              <p:cNvPr id="34" name="Přímá spojovací čára 33"/>
              <p:cNvCxnSpPr/>
              <p:nvPr/>
            </p:nvCxnSpPr>
            <p:spPr>
              <a:xfrm rot="5400000">
                <a:off x="3434400" y="2368800"/>
                <a:ext cx="216000" cy="794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/>
              <p:nvPr/>
            </p:nvCxnSpPr>
            <p:spPr>
              <a:xfrm rot="10800000">
                <a:off x="3438000" y="2357430"/>
                <a:ext cx="216000" cy="794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6" name="TextovéPole 35"/>
          <p:cNvSpPr txBox="1"/>
          <p:nvPr/>
        </p:nvSpPr>
        <p:spPr>
          <a:xfrm>
            <a:off x="4572000" y="1571612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dva shodné kruhy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00298" y="642918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VÝŠKA   </a:t>
            </a:r>
            <a:r>
              <a:rPr lang="cs-CZ" sz="3200" b="1" cap="all" dirty="0" err="1" smtClean="0"/>
              <a:t>VÁlCE</a:t>
            </a:r>
            <a:endParaRPr lang="cs-CZ" sz="3200" b="1" cap="all" dirty="0"/>
          </a:p>
        </p:txBody>
      </p:sp>
      <p:sp>
        <p:nvSpPr>
          <p:cNvPr id="28" name="Vývojový diagram: magnetický disk 27"/>
          <p:cNvSpPr/>
          <p:nvPr/>
        </p:nvSpPr>
        <p:spPr>
          <a:xfrm>
            <a:off x="1785918" y="1714488"/>
            <a:ext cx="3500462" cy="378621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40"/>
          <p:cNvGrpSpPr/>
          <p:nvPr/>
        </p:nvGrpSpPr>
        <p:grpSpPr>
          <a:xfrm rot="2700000">
            <a:off x="3438000" y="2261197"/>
            <a:ext cx="216000" cy="216000"/>
            <a:chOff x="3438000" y="2261197"/>
            <a:chExt cx="216000" cy="216000"/>
          </a:xfrm>
        </p:grpSpPr>
        <p:cxnSp>
          <p:nvCxnSpPr>
            <p:cNvPr id="38" name="Přímá spojovací čára 37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Elipsa 42"/>
          <p:cNvSpPr/>
          <p:nvPr/>
        </p:nvSpPr>
        <p:spPr>
          <a:xfrm>
            <a:off x="1785918" y="4214818"/>
            <a:ext cx="3500462" cy="1285884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ovací čára 45"/>
          <p:cNvCxnSpPr/>
          <p:nvPr/>
        </p:nvCxnSpPr>
        <p:spPr>
          <a:xfrm rot="16200000" flipH="1">
            <a:off x="2308109" y="3594000"/>
            <a:ext cx="2500091" cy="27427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50"/>
          <p:cNvGrpSpPr/>
          <p:nvPr/>
        </p:nvGrpSpPr>
        <p:grpSpPr>
          <a:xfrm rot="2700000">
            <a:off x="3452400" y="4759200"/>
            <a:ext cx="216000" cy="216000"/>
            <a:chOff x="3438000" y="2261197"/>
            <a:chExt cx="216000" cy="216000"/>
          </a:xfrm>
        </p:grpSpPr>
        <p:cxnSp>
          <p:nvCxnSpPr>
            <p:cNvPr id="52" name="Přímá spojovací čára 51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3071802" y="328612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00562" y="135729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vzdálenost podstav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28728" y="642918"/>
            <a:ext cx="4714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poloměr   </a:t>
            </a:r>
            <a:r>
              <a:rPr lang="cs-CZ" sz="3200" b="1" cap="all" dirty="0" err="1" smtClean="0"/>
              <a:t>VÁlCE</a:t>
            </a:r>
            <a:endParaRPr lang="cs-CZ" sz="3200" b="1" cap="all" dirty="0"/>
          </a:p>
        </p:txBody>
      </p:sp>
      <p:sp>
        <p:nvSpPr>
          <p:cNvPr id="28" name="Vývojový diagram: magnetický disk 27"/>
          <p:cNvSpPr/>
          <p:nvPr/>
        </p:nvSpPr>
        <p:spPr>
          <a:xfrm>
            <a:off x="1785918" y="1714488"/>
            <a:ext cx="3500462" cy="378621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40"/>
          <p:cNvGrpSpPr/>
          <p:nvPr/>
        </p:nvGrpSpPr>
        <p:grpSpPr>
          <a:xfrm rot="2700000">
            <a:off x="3438000" y="2261197"/>
            <a:ext cx="216000" cy="216000"/>
            <a:chOff x="3438000" y="2261197"/>
            <a:chExt cx="216000" cy="216000"/>
          </a:xfrm>
        </p:grpSpPr>
        <p:cxnSp>
          <p:nvCxnSpPr>
            <p:cNvPr id="38" name="Přímá spojovací čára 37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Elipsa 42"/>
          <p:cNvSpPr/>
          <p:nvPr/>
        </p:nvSpPr>
        <p:spPr>
          <a:xfrm>
            <a:off x="1785918" y="4214818"/>
            <a:ext cx="3500462" cy="1285884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50"/>
          <p:cNvGrpSpPr/>
          <p:nvPr/>
        </p:nvGrpSpPr>
        <p:grpSpPr>
          <a:xfrm rot="2700000">
            <a:off x="3452400" y="4759200"/>
            <a:ext cx="216000" cy="216000"/>
            <a:chOff x="3438000" y="2261197"/>
            <a:chExt cx="216000" cy="216000"/>
          </a:xfrm>
        </p:grpSpPr>
        <p:cxnSp>
          <p:nvCxnSpPr>
            <p:cNvPr id="52" name="Přímá spojovací čára 51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3929058" y="428625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9158" y="135729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poloměr podstav</a:t>
            </a:r>
            <a:endParaRPr lang="cs-CZ" sz="3200" b="1" dirty="0"/>
          </a:p>
        </p:txBody>
      </p:sp>
      <p:cxnSp>
        <p:nvCxnSpPr>
          <p:cNvPr id="18" name="Přímá spojovací čára 17"/>
          <p:cNvCxnSpPr>
            <a:endCxn id="43" idx="6"/>
          </p:cNvCxnSpPr>
          <p:nvPr/>
        </p:nvCxnSpPr>
        <p:spPr>
          <a:xfrm>
            <a:off x="3571868" y="4857760"/>
            <a:ext cx="1714512" cy="158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285852" y="642918"/>
            <a:ext cx="585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cap="all" dirty="0" smtClean="0"/>
              <a:t>U</a:t>
            </a:r>
            <a:r>
              <a:rPr lang="cs-CZ" sz="2800" b="1" dirty="0" smtClean="0"/>
              <a:t>rči výšku a poloměr válce</a:t>
            </a:r>
            <a:endParaRPr lang="cs-CZ" sz="2800" b="1" cap="all" dirty="0"/>
          </a:p>
        </p:txBody>
      </p:sp>
      <p:sp>
        <p:nvSpPr>
          <p:cNvPr id="22" name="Vývojový diagram: magnetický disk 21"/>
          <p:cNvSpPr/>
          <p:nvPr/>
        </p:nvSpPr>
        <p:spPr>
          <a:xfrm>
            <a:off x="1000100" y="1643050"/>
            <a:ext cx="3214710" cy="928694"/>
          </a:xfrm>
          <a:prstGeom prst="flowChartMagneticDisk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magnetický disk 23"/>
          <p:cNvSpPr/>
          <p:nvPr/>
        </p:nvSpPr>
        <p:spPr>
          <a:xfrm rot="13780075">
            <a:off x="6079416" y="495202"/>
            <a:ext cx="714380" cy="2786082"/>
          </a:xfrm>
          <a:prstGeom prst="flowChartMagneticDisk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magnetický disk 24"/>
          <p:cNvSpPr/>
          <p:nvPr/>
        </p:nvSpPr>
        <p:spPr>
          <a:xfrm rot="17285000">
            <a:off x="3652550" y="3093905"/>
            <a:ext cx="2000264" cy="2071702"/>
          </a:xfrm>
          <a:prstGeom prst="flowChartMagneticDisk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magnetický disk 29"/>
          <p:cNvSpPr/>
          <p:nvPr/>
        </p:nvSpPr>
        <p:spPr>
          <a:xfrm rot="8423324">
            <a:off x="780597" y="2968638"/>
            <a:ext cx="1928826" cy="3143272"/>
          </a:xfrm>
          <a:prstGeom prst="flowChartMagneticDisk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magnetický disk 30"/>
          <p:cNvSpPr/>
          <p:nvPr/>
        </p:nvSpPr>
        <p:spPr>
          <a:xfrm>
            <a:off x="6572264" y="2500306"/>
            <a:ext cx="1714512" cy="378621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214678" y="571480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SÍŤ  </a:t>
            </a:r>
            <a:r>
              <a:rPr lang="cs-CZ" sz="3200" b="1" cap="all" dirty="0" err="1" smtClean="0"/>
              <a:t>VÁlCE</a:t>
            </a:r>
            <a:endParaRPr lang="cs-CZ" sz="3200" b="1" cap="all" dirty="0"/>
          </a:p>
        </p:txBody>
      </p:sp>
      <p:sp>
        <p:nvSpPr>
          <p:cNvPr id="43" name="Elipsa 42"/>
          <p:cNvSpPr/>
          <p:nvPr/>
        </p:nvSpPr>
        <p:spPr>
          <a:xfrm>
            <a:off x="1785918" y="4214818"/>
            <a:ext cx="3500462" cy="1285884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ovací čára 45"/>
          <p:cNvCxnSpPr/>
          <p:nvPr/>
        </p:nvCxnSpPr>
        <p:spPr>
          <a:xfrm rot="16200000" flipH="1">
            <a:off x="2308109" y="3594000"/>
            <a:ext cx="2500091" cy="27427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Skupina 59"/>
          <p:cNvGrpSpPr/>
          <p:nvPr/>
        </p:nvGrpSpPr>
        <p:grpSpPr>
          <a:xfrm>
            <a:off x="1785918" y="1714488"/>
            <a:ext cx="3500462" cy="3786214"/>
            <a:chOff x="1785918" y="1714488"/>
            <a:chExt cx="3500462" cy="3786214"/>
          </a:xfrm>
        </p:grpSpPr>
        <p:sp>
          <p:nvSpPr>
            <p:cNvPr id="28" name="Vývojový diagram: magnetický disk 27"/>
            <p:cNvSpPr/>
            <p:nvPr/>
          </p:nvSpPr>
          <p:spPr>
            <a:xfrm>
              <a:off x="1785918" y="1714488"/>
              <a:ext cx="3500462" cy="3786214"/>
            </a:xfrm>
            <a:prstGeom prst="flowChartMagneticDisk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" name="Skupina 40"/>
            <p:cNvGrpSpPr/>
            <p:nvPr/>
          </p:nvGrpSpPr>
          <p:grpSpPr>
            <a:xfrm rot="2700000">
              <a:off x="3438000" y="2261197"/>
              <a:ext cx="216000" cy="216000"/>
              <a:chOff x="3438000" y="2261197"/>
              <a:chExt cx="216000" cy="216000"/>
            </a:xfrm>
          </p:grpSpPr>
          <p:cxnSp>
            <p:nvCxnSpPr>
              <p:cNvPr id="38" name="Přímá spojovací čára 37"/>
              <p:cNvCxnSpPr/>
              <p:nvPr/>
            </p:nvCxnSpPr>
            <p:spPr>
              <a:xfrm rot="5400000">
                <a:off x="3434400" y="2368800"/>
                <a:ext cx="216000" cy="79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39"/>
              <p:cNvCxnSpPr/>
              <p:nvPr/>
            </p:nvCxnSpPr>
            <p:spPr>
              <a:xfrm rot="10800000">
                <a:off x="3438000" y="2357430"/>
                <a:ext cx="216000" cy="79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9" name="Přímá spojovací čára 48"/>
            <p:cNvCxnSpPr>
              <a:endCxn id="43" idx="6"/>
            </p:cNvCxnSpPr>
            <p:nvPr/>
          </p:nvCxnSpPr>
          <p:spPr>
            <a:xfrm>
              <a:off x="3571868" y="4857760"/>
              <a:ext cx="1714512" cy="1588"/>
            </a:xfrm>
            <a:prstGeom prst="line">
              <a:avLst/>
            </a:prstGeom>
            <a:ln w="38100"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" name="Skupina 50"/>
            <p:cNvGrpSpPr/>
            <p:nvPr/>
          </p:nvGrpSpPr>
          <p:grpSpPr>
            <a:xfrm rot="2700000">
              <a:off x="3452400" y="4759200"/>
              <a:ext cx="216000" cy="216000"/>
              <a:chOff x="3438000" y="2261197"/>
              <a:chExt cx="216000" cy="216000"/>
            </a:xfrm>
          </p:grpSpPr>
          <p:cxnSp>
            <p:nvCxnSpPr>
              <p:cNvPr id="52" name="Přímá spojovací čára 51"/>
              <p:cNvCxnSpPr/>
              <p:nvPr/>
            </p:nvCxnSpPr>
            <p:spPr>
              <a:xfrm rot="5400000">
                <a:off x="3434400" y="2368800"/>
                <a:ext cx="216000" cy="79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čára 52"/>
              <p:cNvCxnSpPr/>
              <p:nvPr/>
            </p:nvCxnSpPr>
            <p:spPr>
              <a:xfrm rot="10800000">
                <a:off x="3438000" y="2357430"/>
                <a:ext cx="216000" cy="79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8" name="TextovéPole 57"/>
            <p:cNvSpPr txBox="1"/>
            <p:nvPr/>
          </p:nvSpPr>
          <p:spPr>
            <a:xfrm>
              <a:off x="3071802" y="3286124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v</a:t>
              </a:r>
              <a:endParaRPr lang="cs-CZ" sz="2800" b="1" dirty="0">
                <a:solidFill>
                  <a:srgbClr val="00B0F0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071934" y="4357694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B0F0"/>
                  </a:solidFill>
                </a:rPr>
                <a:t>r</a:t>
              </a:r>
              <a:endParaRPr lang="cs-CZ" sz="2800" b="1" dirty="0">
                <a:solidFill>
                  <a:srgbClr val="00B0F0"/>
                </a:solidFill>
              </a:endParaRPr>
            </a:p>
          </p:txBody>
        </p:sp>
      </p:grpSp>
      <p:cxnSp>
        <p:nvCxnSpPr>
          <p:cNvPr id="62" name="Přímá spojovací čára 61"/>
          <p:cNvCxnSpPr/>
          <p:nvPr/>
        </p:nvCxnSpPr>
        <p:spPr>
          <a:xfrm rot="5400000">
            <a:off x="2320910" y="3607596"/>
            <a:ext cx="2501123" cy="795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Čárový popisek 1 18"/>
          <p:cNvSpPr/>
          <p:nvPr/>
        </p:nvSpPr>
        <p:spPr>
          <a:xfrm>
            <a:off x="5929322" y="1714488"/>
            <a:ext cx="2357454" cy="642942"/>
          </a:xfrm>
          <a:prstGeom prst="borderCallout1">
            <a:avLst>
              <a:gd name="adj1" fmla="val 48571"/>
              <a:gd name="adj2" fmla="val -200"/>
              <a:gd name="adj3" fmla="val 68916"/>
              <a:gd name="adj4" fmla="val -51471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Čárový popisek 1 21"/>
          <p:cNvSpPr/>
          <p:nvPr/>
        </p:nvSpPr>
        <p:spPr>
          <a:xfrm>
            <a:off x="5929322" y="5143512"/>
            <a:ext cx="2357454" cy="642942"/>
          </a:xfrm>
          <a:prstGeom prst="borderCallout1">
            <a:avLst>
              <a:gd name="adj1" fmla="val 48571"/>
              <a:gd name="adj2" fmla="val -200"/>
              <a:gd name="adj3" fmla="val 2393"/>
              <a:gd name="adj4" fmla="val -53973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Čárový popisek 1 22"/>
          <p:cNvSpPr/>
          <p:nvPr/>
        </p:nvSpPr>
        <p:spPr>
          <a:xfrm>
            <a:off x="6000760" y="3429000"/>
            <a:ext cx="2357454" cy="642942"/>
          </a:xfrm>
          <a:prstGeom prst="borderCallout1">
            <a:avLst>
              <a:gd name="adj1" fmla="val 48571"/>
              <a:gd name="adj2" fmla="val -200"/>
              <a:gd name="adj3" fmla="val 68916"/>
              <a:gd name="adj4" fmla="val -51471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plášť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Elipsa 25"/>
          <p:cNvSpPr/>
          <p:nvPr/>
        </p:nvSpPr>
        <p:spPr>
          <a:xfrm>
            <a:off x="1428728" y="4867200"/>
            <a:ext cx="1928826" cy="192882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214678" y="571480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SÍŤ  </a:t>
            </a:r>
            <a:r>
              <a:rPr lang="cs-CZ" sz="3200" b="1" cap="all" dirty="0" err="1" smtClean="0"/>
              <a:t>VÁlCE</a:t>
            </a:r>
            <a:endParaRPr lang="cs-CZ" sz="3200" b="1" cap="all" dirty="0"/>
          </a:p>
        </p:txBody>
      </p:sp>
      <p:sp>
        <p:nvSpPr>
          <p:cNvPr id="24" name="Obdélník 23"/>
          <p:cNvSpPr/>
          <p:nvPr/>
        </p:nvSpPr>
        <p:spPr>
          <a:xfrm>
            <a:off x="1071538" y="2857496"/>
            <a:ext cx="6715172" cy="2000264"/>
          </a:xfrm>
          <a:prstGeom prst="rect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Čárový popisek 1 21"/>
          <p:cNvSpPr/>
          <p:nvPr/>
        </p:nvSpPr>
        <p:spPr>
          <a:xfrm>
            <a:off x="4572000" y="5572140"/>
            <a:ext cx="2357454" cy="642942"/>
          </a:xfrm>
          <a:prstGeom prst="borderCallout1">
            <a:avLst>
              <a:gd name="adj1" fmla="val 48571"/>
              <a:gd name="adj2" fmla="val -200"/>
              <a:gd name="adj3" fmla="val 48271"/>
              <a:gd name="adj4" fmla="val -66485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Čárový popisek 1 22"/>
          <p:cNvSpPr/>
          <p:nvPr/>
        </p:nvSpPr>
        <p:spPr>
          <a:xfrm>
            <a:off x="5572132" y="3857628"/>
            <a:ext cx="3214710" cy="642942"/>
          </a:xfrm>
          <a:prstGeom prst="borderCallout1">
            <a:avLst>
              <a:gd name="adj1" fmla="val 53159"/>
              <a:gd name="adj2" fmla="val -610"/>
              <a:gd name="adj3" fmla="val -2194"/>
              <a:gd name="adj4" fmla="val -26238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rozvinutý plášť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500166" y="918000"/>
            <a:ext cx="1928826" cy="192882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Čárový popisek 1 18"/>
          <p:cNvSpPr/>
          <p:nvPr/>
        </p:nvSpPr>
        <p:spPr>
          <a:xfrm>
            <a:off x="4429124" y="1500174"/>
            <a:ext cx="2357454" cy="642942"/>
          </a:xfrm>
          <a:prstGeom prst="borderCallout1">
            <a:avLst>
              <a:gd name="adj1" fmla="val 48571"/>
              <a:gd name="adj2" fmla="val -200"/>
              <a:gd name="adj3" fmla="val 48271"/>
              <a:gd name="adj4" fmla="val -60855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Skupina 40"/>
          <p:cNvGrpSpPr/>
          <p:nvPr/>
        </p:nvGrpSpPr>
        <p:grpSpPr>
          <a:xfrm rot="2700000">
            <a:off x="2402157" y="1759223"/>
            <a:ext cx="216000" cy="216000"/>
            <a:chOff x="3438000" y="2261197"/>
            <a:chExt cx="216000" cy="216000"/>
          </a:xfrm>
        </p:grpSpPr>
        <p:cxnSp>
          <p:nvCxnSpPr>
            <p:cNvPr id="29" name="Přímá spojovací čára 28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40"/>
          <p:cNvGrpSpPr/>
          <p:nvPr/>
        </p:nvGrpSpPr>
        <p:grpSpPr>
          <a:xfrm rot="2700000">
            <a:off x="2330719" y="5759751"/>
            <a:ext cx="216000" cy="216000"/>
            <a:chOff x="3438000" y="2261197"/>
            <a:chExt cx="216000" cy="216000"/>
          </a:xfrm>
        </p:grpSpPr>
        <p:cxnSp>
          <p:nvCxnSpPr>
            <p:cNvPr id="32" name="Přímá spojovací čára 31"/>
            <p:cNvCxnSpPr/>
            <p:nvPr/>
          </p:nvCxnSpPr>
          <p:spPr>
            <a:xfrm rot="5400000">
              <a:off x="3434400" y="236880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10800000">
              <a:off x="3438000" y="2357430"/>
              <a:ext cx="216000" cy="7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ovéPole 36"/>
          <p:cNvSpPr txBox="1"/>
          <p:nvPr/>
        </p:nvSpPr>
        <p:spPr>
          <a:xfrm>
            <a:off x="1714480" y="3929066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v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071670" y="5072074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r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48" name="Přímá spojovací šipka 47"/>
          <p:cNvCxnSpPr>
            <a:stCxn id="25" idx="1"/>
          </p:cNvCxnSpPr>
          <p:nvPr/>
        </p:nvCxnSpPr>
        <p:spPr>
          <a:xfrm rot="16200000" flipH="1">
            <a:off x="1813020" y="1170086"/>
            <a:ext cx="656894" cy="717662"/>
          </a:xfrm>
          <a:prstGeom prst="straightConnector1">
            <a:avLst/>
          </a:prstGeom>
          <a:ln w="3810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26" idx="1"/>
          </p:cNvCxnSpPr>
          <p:nvPr/>
        </p:nvCxnSpPr>
        <p:spPr>
          <a:xfrm rot="16200000" flipH="1">
            <a:off x="1710583" y="5150285"/>
            <a:ext cx="722174" cy="720944"/>
          </a:xfrm>
          <a:prstGeom prst="straightConnector1">
            <a:avLst/>
          </a:prstGeom>
          <a:ln w="3810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>
            <a:off x="1071538" y="3286124"/>
            <a:ext cx="6715172" cy="1588"/>
          </a:xfrm>
          <a:prstGeom prst="straightConnector1">
            <a:avLst/>
          </a:prstGeom>
          <a:ln w="3810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2428860" y="321468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l-GR" sz="3200" dirty="0" smtClean="0">
                <a:solidFill>
                  <a:srgbClr val="FFFF00"/>
                </a:solidFill>
                <a:latin typeface="Arial" pitchFamily="34" charset="0"/>
                <a:ea typeface="Cambria Math"/>
                <a:cs typeface="Arial" pitchFamily="34" charset="0"/>
              </a:rPr>
              <a:t>π</a:t>
            </a:r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ea typeface="Cambria Math"/>
                <a:cs typeface="Arial" pitchFamily="34" charset="0"/>
              </a:rPr>
              <a:t>r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0" name="Přímá spojovací šipka 59"/>
          <p:cNvCxnSpPr/>
          <p:nvPr/>
        </p:nvCxnSpPr>
        <p:spPr>
          <a:xfrm rot="5400000">
            <a:off x="643704" y="3857628"/>
            <a:ext cx="1999470" cy="794"/>
          </a:xfrm>
          <a:prstGeom prst="straightConnector1">
            <a:avLst/>
          </a:prstGeom>
          <a:ln w="3810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431</TotalTime>
  <Words>141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59</cp:revision>
  <dcterms:created xsi:type="dcterms:W3CDTF">2010-10-19T08:27:42Z</dcterms:created>
  <dcterms:modified xsi:type="dcterms:W3CDTF">2012-01-04T20:11:48Z</dcterms:modified>
</cp:coreProperties>
</file>